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1"/>
  </p:notesMasterIdLst>
  <p:sldIdLst>
    <p:sldId id="256" r:id="rId2"/>
    <p:sldId id="259" r:id="rId3"/>
    <p:sldId id="258" r:id="rId4"/>
    <p:sldId id="270" r:id="rId5"/>
    <p:sldId id="277" r:id="rId6"/>
    <p:sldId id="278" r:id="rId7"/>
    <p:sldId id="279" r:id="rId8"/>
    <p:sldId id="280" r:id="rId9"/>
    <p:sldId id="281" r:id="rId10"/>
    <p:sldId id="282" r:id="rId11"/>
    <p:sldId id="266" r:id="rId12"/>
    <p:sldId id="283" r:id="rId13"/>
    <p:sldId id="284" r:id="rId14"/>
    <p:sldId id="285" r:id="rId15"/>
    <p:sldId id="286" r:id="rId16"/>
    <p:sldId id="263" r:id="rId17"/>
    <p:sldId id="273"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264" r:id="rId35"/>
    <p:sldId id="303" r:id="rId36"/>
    <p:sldId id="304" r:id="rId37"/>
    <p:sldId id="305" r:id="rId38"/>
    <p:sldId id="306" r:id="rId39"/>
    <p:sldId id="307" r:id="rId40"/>
    <p:sldId id="308" r:id="rId41"/>
    <p:sldId id="309" r:id="rId42"/>
    <p:sldId id="310" r:id="rId43"/>
    <p:sldId id="311" r:id="rId44"/>
    <p:sldId id="265" r:id="rId45"/>
    <p:sldId id="272"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262" r:id="rId60"/>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56" userDrawn="1">
          <p15:clr>
            <a:srgbClr val="A4A3A4"/>
          </p15:clr>
        </p15:guide>
        <p15:guide id="2" pos="38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1F08"/>
    <a:srgbClr val="F32111"/>
    <a:srgbClr val="BD2B16"/>
    <a:srgbClr val="DEE4EF"/>
    <a:srgbClr val="F876A5"/>
    <a:srgbClr val="E05B88"/>
    <a:srgbClr val="BABAC3"/>
    <a:srgbClr val="B1BFD9"/>
    <a:srgbClr val="9B9B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660"/>
  </p:normalViewPr>
  <p:slideViewPr>
    <p:cSldViewPr snapToGrid="0" showGuides="1">
      <p:cViewPr>
        <p:scale>
          <a:sx n="70" d="100"/>
          <a:sy n="70" d="100"/>
        </p:scale>
        <p:origin x="-552" y="14"/>
      </p:cViewPr>
      <p:guideLst>
        <p:guide orient="horz" pos="2156"/>
        <p:guide pos="38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A3D24-6083-4546-8C6D-DEE86BAAAE49}" type="datetimeFigureOut">
              <a:rPr lang="zh-CN" altLang="en-US" smtClean="0"/>
              <a:t>2023/9/1</a:t>
            </a:fld>
            <a:endParaRPr lang="zh-CN"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D8765-8EF3-408C-9341-152904E414ED}" type="slidenum">
              <a:rPr lang="zh-CN" altLang="en-US" smtClean="0"/>
              <a:t>‹#›</a:t>
            </a:fld>
            <a:endParaRPr lang="zh-CN" altLang="en-US"/>
          </a:p>
        </p:txBody>
      </p:sp>
    </p:spTree>
    <p:extLst>
      <p:ext uri="{BB962C8B-B14F-4D97-AF65-F5344CB8AC3E}">
        <p14:creationId xmlns:p14="http://schemas.microsoft.com/office/powerpoint/2010/main" val="2730500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214cdd0d-07ed-4506-8126-2cd2badf0562.source.default.zh-Hans</a:t>
            </a:r>
            <a:endParaRPr lang="zh-CN" altLang="en-US"/>
          </a:p>
        </p:txBody>
      </p:sp>
      <p:sp>
        <p:nvSpPr>
          <p:cNvPr id="4" name="灯片编号占位符 3"/>
          <p:cNvSpPr>
            <a:spLocks noGrp="1"/>
          </p:cNvSpPr>
          <p:nvPr>
            <p:ph type="sldNum" sz="quarter" idx="10"/>
          </p:nvPr>
        </p:nvSpPr>
        <p:spPr/>
        <p:txBody>
          <a:bodyPr/>
          <a:lstStyle/>
          <a:p>
            <a:fld id="{A3ED8765-8EF3-408C-9341-152904E414ED}"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5" name="图片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2" y="0"/>
            <a:ext cx="12186239" cy="6858000"/>
          </a:xfrm>
          <a:prstGeom prst="rect">
            <a:avLst/>
          </a:prstGeom>
        </p:spPr>
      </p:pic>
      <p:sp>
        <p:nvSpPr>
          <p:cNvPr id="2" name="标题 1"/>
          <p:cNvSpPr>
            <a:spLocks noGrp="1"/>
          </p:cNvSpPr>
          <p:nvPr>
            <p:ph type="ctrTitle" hasCustomPrompt="1"/>
          </p:nvPr>
        </p:nvSpPr>
        <p:spPr>
          <a:xfrm>
            <a:off x="660401" y="2582986"/>
            <a:ext cx="10858500" cy="1173162"/>
          </a:xfrm>
        </p:spPr>
        <p:txBody>
          <a:bodyPr vert="horz" lIns="91436" tIns="45719" rIns="91436" bIns="45719" rtlCol="0" anchor="b">
            <a:noAutofit/>
          </a:bodyPr>
          <a:lstStyle>
            <a:lvl1pPr>
              <a:defRPr lang="zh-CN" altLang="en-US" sz="4400" b="1" dirty="0">
                <a:solidFill>
                  <a:schemeClr val="bg1"/>
                </a:solidFill>
              </a:defRPr>
            </a:lvl1pPr>
          </a:lstStyle>
          <a:p>
            <a:pPr lvl="0" defTabSz="914400"/>
            <a:r>
              <a:rPr lang="en-US" altLang="zh-CN" dirty="0"/>
              <a:t>Click to edit </a:t>
            </a:r>
            <a:br>
              <a:rPr lang="en-US" altLang="zh-CN" dirty="0"/>
            </a:br>
            <a:r>
              <a:rPr lang="en-US" altLang="zh-CN" dirty="0"/>
              <a:t>Master title style</a:t>
            </a:r>
            <a:endParaRPr lang="zh-CN" altLang="en-US" dirty="0"/>
          </a:p>
        </p:txBody>
      </p:sp>
      <p:sp>
        <p:nvSpPr>
          <p:cNvPr id="3" name="副标题 2"/>
          <p:cNvSpPr>
            <a:spLocks noGrp="1"/>
          </p:cNvSpPr>
          <p:nvPr>
            <p:ph type="subTitle" idx="1"/>
          </p:nvPr>
        </p:nvSpPr>
        <p:spPr>
          <a:xfrm>
            <a:off x="937359" y="4129894"/>
            <a:ext cx="4199467" cy="535853"/>
          </a:xfrm>
        </p:spPr>
        <p:txBody>
          <a:bodyPr vert="horz" lIns="91436" tIns="45719" rIns="91436" bIns="45719" rtlCol="0" anchor="t">
            <a:normAutofit/>
          </a:bodyPr>
          <a:lstStyle>
            <a:lvl1pPr marL="0" indent="0">
              <a:spcBef>
                <a:spcPts val="0"/>
              </a:spcBef>
              <a:buNone/>
              <a:defRPr lang="zh-CN" altLang="en-US" sz="1500">
                <a:solidFill>
                  <a:schemeClr val="bg1"/>
                </a:solidFill>
              </a:defRPr>
            </a:lvl1pPr>
          </a:lstStyle>
          <a:p>
            <a:pPr marL="228600" lvl="0" indent="-228600" defTabSz="914400"/>
            <a:r>
              <a:rPr lang="en-US" altLang="zh-CN"/>
              <a:t>Click to edit Master subtitle style</a:t>
            </a:r>
            <a:endParaRPr lang="zh-CN" altLang="en-US" dirty="0"/>
          </a:p>
        </p:txBody>
      </p:sp>
      <p:sp>
        <p:nvSpPr>
          <p:cNvPr id="8" name="文本占位符 7"/>
          <p:cNvSpPr>
            <a:spLocks noGrp="1"/>
          </p:cNvSpPr>
          <p:nvPr>
            <p:ph type="body" sz="quarter" idx="13" hasCustomPrompt="1"/>
          </p:nvPr>
        </p:nvSpPr>
        <p:spPr>
          <a:xfrm>
            <a:off x="9756889" y="5856699"/>
            <a:ext cx="1762013" cy="258530"/>
          </a:xfrm>
        </p:spPr>
        <p:txBody>
          <a:bodyPr vert="horz" wrap="none" lIns="91436" tIns="45719" rIns="91436" bIns="45719" rtlCol="0" anchor="ctr">
            <a:spAutoFit/>
          </a:bodyPr>
          <a:lstStyle>
            <a:lvl1pPr marL="0" indent="0" algn="r">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p>
        </p:txBody>
      </p:sp>
      <p:sp>
        <p:nvSpPr>
          <p:cNvPr id="9" name="文本占位符 8"/>
          <p:cNvSpPr>
            <a:spLocks noGrp="1"/>
          </p:cNvSpPr>
          <p:nvPr>
            <p:ph type="body" sz="quarter" idx="14" hasCustomPrompt="1"/>
          </p:nvPr>
        </p:nvSpPr>
        <p:spPr>
          <a:xfrm>
            <a:off x="660400" y="5856699"/>
            <a:ext cx="1096318" cy="258530"/>
          </a:xfrm>
        </p:spPr>
        <p:txBody>
          <a:bodyPr vert="horz" wrap="none" lIns="91436" tIns="45719" rIns="91436" bIns="45719" rtlCol="0" anchor="ctr">
            <a:sp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www.islide.cc</a:t>
            </a:r>
            <a:endParaRPr lang="en-US" altLang="en-US" dirty="0"/>
          </a:p>
        </p:txBody>
      </p:sp>
      <p:sp>
        <p:nvSpPr>
          <p:cNvPr id="12" name="文本占位符 11"/>
          <p:cNvSpPr>
            <a:spLocks noGrp="1"/>
          </p:cNvSpPr>
          <p:nvPr>
            <p:ph type="body" sz="quarter" idx="15" hasCustomPrompt="1"/>
          </p:nvPr>
        </p:nvSpPr>
        <p:spPr>
          <a:xfrm>
            <a:off x="660401" y="723900"/>
            <a:ext cx="1039091" cy="296272"/>
          </a:xfrm>
        </p:spPr>
        <p:txBody>
          <a:bodyPr vert="horz" wrap="none" lIns="91436" tIns="45719" rIns="91436" bIns="45719" rtlCol="0" anchor="ctr">
            <a:norm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LGOO HERE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4" name="日期占位符 3"/>
          <p:cNvSpPr>
            <a:spLocks noGrp="1"/>
          </p:cNvSpPr>
          <p:nvPr>
            <p:ph type="dt" sz="half" idx="10"/>
          </p:nvPr>
        </p:nvSpPr>
        <p:spPr/>
        <p:txBody>
          <a:bodyPr/>
          <a:lstStyle/>
          <a:p>
            <a:fld id="{3BC5AEBE-086C-4980-A4E1-E89EE17EFFB9}" type="datetime1">
              <a:rPr lang="zh-CN" altLang="en-US" smtClean="0"/>
              <a:t>2023/9/1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Layout">
    <p:spTree>
      <p:nvGrpSpPr>
        <p:cNvPr id="1" name=""/>
        <p:cNvGrpSpPr/>
        <p:nvPr/>
      </p:nvGrpSpPr>
      <p:grpSpPr>
        <a:xfrm>
          <a:off x="0" y="0"/>
          <a:ext cx="0" cy="0"/>
          <a:chOff x="0" y="0"/>
          <a:chExt cx="0" cy="0"/>
        </a:xfrm>
      </p:grpSpPr>
      <p:sp>
        <p:nvSpPr>
          <p:cNvPr id="9" name="文本占位符 8"/>
          <p:cNvSpPr>
            <a:spLocks noGrp="1"/>
          </p:cNvSpPr>
          <p:nvPr>
            <p:ph type="body" sz="quarter" idx="14" hasCustomPrompt="1"/>
          </p:nvPr>
        </p:nvSpPr>
        <p:spPr>
          <a:xfrm>
            <a:off x="660400" y="1500189"/>
            <a:ext cx="2836563" cy="594626"/>
          </a:xfrm>
        </p:spPr>
        <p:txBody>
          <a:bodyPr>
            <a:normAutofit/>
          </a:bodyPr>
          <a:lstStyle>
            <a:lvl1pPr marL="0" indent="0" algn="r">
              <a:buFont typeface="+mj-lt"/>
              <a:buNone/>
              <a:defRPr sz="2400" b="1"/>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sp>
        <p:nvSpPr>
          <p:cNvPr id="7" name="文本占位符 6"/>
          <p:cNvSpPr>
            <a:spLocks noGrp="1"/>
          </p:cNvSpPr>
          <p:nvPr>
            <p:ph type="body" sz="quarter" idx="13"/>
          </p:nvPr>
        </p:nvSpPr>
        <p:spPr>
          <a:xfrm>
            <a:off x="3647836" y="1500187"/>
            <a:ext cx="7871045" cy="4633913"/>
          </a:xfrm>
        </p:spPr>
        <p:txBody>
          <a:bodyPr/>
          <a:lstStyle>
            <a:lvl1pPr marL="342900" indent="-342900">
              <a:buFont typeface="+mj-lt"/>
              <a:buAutoNum type="arabicPeriod"/>
              <a:defRPr/>
            </a:lvl1pPr>
            <a:lvl2pPr marL="800100" indent="-342900">
              <a:buFont typeface="+mj-ea"/>
              <a:buAutoNum type="circleNumDbPlain"/>
              <a:defRPr/>
            </a:lvl2pPr>
            <a:lvl3pPr marL="1257300" indent="-342900">
              <a:buFont typeface="+mj-lt"/>
              <a:buAutoNum type="alphaLcParenR"/>
              <a:defRPr/>
            </a:lvl3p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3" name="页脚占位符 2"/>
          <p:cNvSpPr>
            <a:spLocks noGrp="1"/>
          </p:cNvSpPr>
          <p:nvPr>
            <p:ph type="ftr" sz="quarter" idx="10"/>
          </p:nvPr>
        </p:nvSpPr>
        <p:spPr/>
        <p:txBody>
          <a:bodyPr/>
          <a:lstStyle/>
          <a:p>
            <a:endParaRPr lang="zh-CN" altLang="en-US" dirty="0"/>
          </a:p>
        </p:txBody>
      </p:sp>
      <p:sp>
        <p:nvSpPr>
          <p:cNvPr id="4" name="日期占位符 3"/>
          <p:cNvSpPr>
            <a:spLocks noGrp="1"/>
          </p:cNvSpPr>
          <p:nvPr>
            <p:ph type="dt" sz="half" idx="11"/>
          </p:nvPr>
        </p:nvSpPr>
        <p:spPr/>
        <p:txBody>
          <a:bodyPr/>
          <a:lstStyle/>
          <a:p>
            <a:fld id="{AC4CC43B-9EB6-4465-8B1A-3F7180DAD0DF}" type="datetime1">
              <a:rPr lang="zh-CN" altLang="en-US" smtClean="0"/>
              <a:t>2023/9/1</a:t>
            </a:fld>
            <a:endParaRPr lang="en-US" altLang="zh-CN"/>
          </a:p>
        </p:txBody>
      </p:sp>
      <p:sp>
        <p:nvSpPr>
          <p:cNvPr id="5" name="灯片编号占位符 4"/>
          <p:cNvSpPr>
            <a:spLocks noGrp="1"/>
          </p:cNvSpPr>
          <p:nvPr>
            <p:ph type="sldNum" sz="quarter" idx="12"/>
          </p:nvPr>
        </p:nvSpPr>
        <p:spPr/>
        <p:txBody>
          <a:bodyPr/>
          <a:lstStyle/>
          <a:p>
            <a:fld id="{7F65B630-C7FF-41C0-9923-C5E5E29EED81}" type="slidenum">
              <a:rPr lang="en-US" altLang="zh-CN" smtClean="0"/>
              <a:t>‹#›</a:t>
            </a:fld>
            <a:endParaRPr lang="en-US" altLang="zh-CN"/>
          </a:p>
        </p:txBody>
      </p:sp>
      <p:cxnSp>
        <p:nvCxnSpPr>
          <p:cNvPr id="10" name="î$ļíďé"/>
          <p:cNvCxnSpPr/>
          <p:nvPr userDrawn="1"/>
        </p:nvCxnSpPr>
        <p:spPr>
          <a:xfrm>
            <a:off x="3621019" y="1500188"/>
            <a:ext cx="0" cy="4633913"/>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1" name="îṩ1iḑe"/>
          <p:cNvSpPr>
            <a:spLocks noChangeAspect="1"/>
          </p:cNvSpPr>
          <p:nvPr userDrawn="1"/>
        </p:nvSpPr>
        <p:spPr bwMode="auto">
          <a:xfrm>
            <a:off x="2626456" y="5219208"/>
            <a:ext cx="870507"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bg1">
              <a:lumMod val="85000"/>
            </a:schemeClr>
          </a:solidFill>
          <a:ln>
            <a:noFill/>
          </a:ln>
        </p:spPr>
        <p:txBody>
          <a:bodyPr lIns="91436" tIns="45719" rIns="91436" bIns="45719"/>
          <a:lstStyle/>
          <a:p>
            <a:endParaRPr lang="zh-CN" altLang="en-US">
              <a:cs typeface="+mn-ea"/>
              <a:sym typeface="+mn-l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2882" y="0"/>
            <a:ext cx="12186239" cy="6858000"/>
          </a:xfrm>
          <a:prstGeom prst="rect">
            <a:avLst/>
          </a:prstGeom>
        </p:spPr>
      </p:pic>
      <p:sp>
        <p:nvSpPr>
          <p:cNvPr id="2" name="标题 1"/>
          <p:cNvSpPr>
            <a:spLocks noGrp="1"/>
          </p:cNvSpPr>
          <p:nvPr>
            <p:ph type="title"/>
          </p:nvPr>
        </p:nvSpPr>
        <p:spPr>
          <a:xfrm>
            <a:off x="3224069" y="3374136"/>
            <a:ext cx="5731164" cy="951058"/>
          </a:xfrm>
        </p:spPr>
        <p:txBody>
          <a:bodyPr vert="horz" lIns="91436" tIns="45719" rIns="91436" bIns="45719" rtlCol="0" anchor="b">
            <a:normAutofit/>
          </a:bodyPr>
          <a:lstStyle>
            <a:lvl1pPr algn="ctr">
              <a:defRPr lang="zh-CN" altLang="en-US" sz="2800">
                <a:solidFill>
                  <a:schemeClr val="bg1"/>
                </a:solidFill>
              </a:defRPr>
            </a:lvl1pPr>
          </a:lstStyle>
          <a:p>
            <a:pPr lvl="0" defTabSz="914400"/>
            <a:r>
              <a:rPr lang="en-US" altLang="zh-CN" dirty="0"/>
              <a:t>Click to edit Master title style</a:t>
            </a:r>
            <a:endParaRPr lang="zh-CN" altLang="en-US" dirty="0"/>
          </a:p>
        </p:txBody>
      </p:sp>
      <p:sp>
        <p:nvSpPr>
          <p:cNvPr id="3" name="文本占位符 2"/>
          <p:cNvSpPr>
            <a:spLocks noGrp="1"/>
          </p:cNvSpPr>
          <p:nvPr>
            <p:ph type="body" idx="1"/>
          </p:nvPr>
        </p:nvSpPr>
        <p:spPr>
          <a:xfrm>
            <a:off x="3224069" y="4380058"/>
            <a:ext cx="5731164" cy="2383991"/>
          </a:xfrm>
        </p:spPr>
        <p:txBody>
          <a:bodyPr>
            <a:normAutofit/>
          </a:bodyPr>
          <a:lstStyle>
            <a:lvl1pPr marL="0" indent="0" algn="ctr">
              <a:buNone/>
              <a:defRPr lang="en-US" altLang="zh-CN" sz="1400" kern="1200">
                <a:solidFill>
                  <a:schemeClr val="bg1"/>
                </a:solidFill>
                <a:latin typeface="+mn-lt"/>
                <a:ea typeface="+mn-ea"/>
                <a:cs typeface="+mn-cs"/>
              </a:defRPr>
            </a:lvl1pPr>
            <a:lvl2pPr marL="457200" indent="0">
              <a:buNone/>
              <a:defRPr sz="2100">
                <a:solidFill>
                  <a:schemeClr val="tx1">
                    <a:tint val="75000"/>
                  </a:schemeClr>
                </a:solidFill>
              </a:defRPr>
            </a:lvl2pPr>
            <a:lvl3pPr marL="914400" indent="0">
              <a:buNone/>
              <a:defRPr sz="1800">
                <a:solidFill>
                  <a:schemeClr val="tx1">
                    <a:tint val="75000"/>
                  </a:schemeClr>
                </a:solidFill>
              </a:defRPr>
            </a:lvl3pPr>
            <a:lvl4pPr marL="1371600" indent="0">
              <a:buNone/>
              <a:defRPr sz="1500">
                <a:solidFill>
                  <a:schemeClr val="tx1">
                    <a:tint val="75000"/>
                  </a:schemeClr>
                </a:solidFill>
              </a:defRPr>
            </a:lvl4pPr>
            <a:lvl5pPr marL="1828800" indent="0">
              <a:buNone/>
              <a:defRPr sz="1500">
                <a:solidFill>
                  <a:schemeClr val="tx1">
                    <a:tint val="75000"/>
                  </a:schemeClr>
                </a:solidFill>
              </a:defRPr>
            </a:lvl5pPr>
            <a:lvl6pPr marL="2286000" indent="0">
              <a:buNone/>
              <a:defRPr sz="1500">
                <a:solidFill>
                  <a:schemeClr val="tx1">
                    <a:tint val="75000"/>
                  </a:schemeClr>
                </a:solidFill>
              </a:defRPr>
            </a:lvl6pPr>
            <a:lvl7pPr marL="2743200" indent="0">
              <a:buNone/>
              <a:defRPr sz="1500">
                <a:solidFill>
                  <a:schemeClr val="tx1">
                    <a:tint val="75000"/>
                  </a:schemeClr>
                </a:solidFill>
              </a:defRPr>
            </a:lvl7pPr>
            <a:lvl8pPr marL="3200400" indent="0">
              <a:buNone/>
              <a:defRPr sz="1500">
                <a:solidFill>
                  <a:schemeClr val="tx1">
                    <a:tint val="75000"/>
                  </a:schemeClr>
                </a:solidFill>
              </a:defRPr>
            </a:lvl8pPr>
            <a:lvl9pPr marL="3657600" indent="0">
              <a:buNone/>
              <a:defRPr sz="1500">
                <a:solidFill>
                  <a:schemeClr val="tx1">
                    <a:tint val="75000"/>
                  </a:schemeClr>
                </a:solidFill>
              </a:defRPr>
            </a:lvl9pPr>
          </a:lstStyle>
          <a:p>
            <a:pPr lvl="0"/>
            <a:r>
              <a:rPr lang="en-US" altLang="zh-CN" dirty="0"/>
              <a:t>Click to edit Master text styles</a:t>
            </a:r>
          </a:p>
        </p:txBody>
      </p:sp>
      <p:sp>
        <p:nvSpPr>
          <p:cNvPr id="4" name="日期占位符 3"/>
          <p:cNvSpPr>
            <a:spLocks noGrp="1"/>
          </p:cNvSpPr>
          <p:nvPr>
            <p:ph type="dt" sz="half" idx="10"/>
          </p:nvPr>
        </p:nvSpPr>
        <p:spPr/>
        <p:txBody>
          <a:bodyPr/>
          <a:lstStyle/>
          <a:p>
            <a:fld id="{6834F10D-3A58-4285-A9DB-D9098A7BEDDD}" type="datetime1">
              <a:rPr lang="zh-CN" altLang="en-US" smtClean="0"/>
              <a:t>2023/9/1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748B5987-9647-4253-899C-3B9819D6D8A0}" type="datetime1">
              <a:rPr lang="zh-CN" altLang="en-US" smtClean="0"/>
              <a:t>2023/9/1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0ECBEB-8597-4EA4-9D29-E1D7025CFAA0}" type="datetime1">
              <a:rPr lang="zh-CN" altLang="en-US" smtClean="0"/>
              <a:t>2023/9/1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F65B630-C7FF-41C0-9923-C5E5E29EED81}"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82" y="0"/>
            <a:ext cx="12186239" cy="6858000"/>
          </a:xfrm>
          <a:prstGeom prst="rect">
            <a:avLst/>
          </a:prstGeom>
        </p:spPr>
      </p:pic>
      <p:sp>
        <p:nvSpPr>
          <p:cNvPr id="7" name="文本占位符 6"/>
          <p:cNvSpPr>
            <a:spLocks noGrp="1"/>
          </p:cNvSpPr>
          <p:nvPr>
            <p:ph type="body" sz="quarter" idx="13"/>
          </p:nvPr>
        </p:nvSpPr>
        <p:spPr>
          <a:xfrm>
            <a:off x="660401" y="2607469"/>
            <a:ext cx="10858500" cy="1643062"/>
          </a:xfrm>
        </p:spPr>
        <p:txBody>
          <a:bodyPr vert="horz" lIns="91436" tIns="45719" rIns="91436" bIns="45719" rtlCol="0" anchor="b">
            <a:normAutofit/>
          </a:bodyPr>
          <a:lstStyle>
            <a:lvl1pPr marL="0" indent="0" algn="ctr">
              <a:buNone/>
              <a:defRPr lang="en-US" altLang="zh-CN" sz="4700" b="1" smtClean="0">
                <a:solidFill>
                  <a:schemeClr val="bg1"/>
                </a:solidFill>
                <a:latin typeface="+mj-lt"/>
                <a:ea typeface="+mj-ea"/>
                <a:cs typeface="+mj-cs"/>
              </a:defRPr>
            </a:lvl1pPr>
            <a:lvl2pPr marL="457200" indent="0">
              <a:buNone/>
              <a:defRPr lang="en-US" altLang="zh-CN" smtClean="0"/>
            </a:lvl2pPr>
            <a:lvl3pPr>
              <a:defRPr lang="en-US" altLang="zh-CN" smtClean="0"/>
            </a:lvl3pPr>
            <a:lvl4pPr>
              <a:defRPr lang="en-US" altLang="zh-CN" smtClean="0"/>
            </a:lvl4pPr>
            <a:lvl5pPr>
              <a:defRPr lang="zh-CN" altLang="en-US"/>
            </a:lvl5pPr>
          </a:lstStyle>
          <a:p>
            <a:pPr marL="228600" lvl="0" indent="-228600" defTabSz="914400">
              <a:spcBef>
                <a:spcPct val="0"/>
              </a:spcBef>
            </a:pPr>
            <a:r>
              <a:rPr lang="en-US" altLang="zh-CN" dirty="0"/>
              <a:t>Click to edit Master text styles</a:t>
            </a:r>
          </a:p>
        </p:txBody>
      </p:sp>
      <p:sp>
        <p:nvSpPr>
          <p:cNvPr id="8" name="文本占位符 7"/>
          <p:cNvSpPr>
            <a:spLocks noGrp="1"/>
          </p:cNvSpPr>
          <p:nvPr>
            <p:ph type="body" sz="quarter" idx="14" hasCustomPrompt="1"/>
          </p:nvPr>
        </p:nvSpPr>
        <p:spPr>
          <a:xfrm>
            <a:off x="9756881" y="5875569"/>
            <a:ext cx="1762013" cy="258530"/>
          </a:xfrm>
        </p:spPr>
        <p:txBody>
          <a:bodyPr vert="horz" wrap="none" lIns="91436" tIns="45719" rIns="91436" bIns="45719" rtlCol="0" anchor="ctr">
            <a:sp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Speaker name and title</a:t>
            </a:r>
          </a:p>
        </p:txBody>
      </p:sp>
      <p:sp>
        <p:nvSpPr>
          <p:cNvPr id="9" name="文本占位符 8"/>
          <p:cNvSpPr>
            <a:spLocks noGrp="1"/>
          </p:cNvSpPr>
          <p:nvPr>
            <p:ph type="body" sz="quarter" idx="15" hasCustomPrompt="1"/>
          </p:nvPr>
        </p:nvSpPr>
        <p:spPr>
          <a:xfrm>
            <a:off x="660400" y="5875569"/>
            <a:ext cx="1096318" cy="258530"/>
          </a:xfrm>
        </p:spPr>
        <p:txBody>
          <a:bodyPr vert="horz" wrap="none" lIns="91436" tIns="45719" rIns="91436" bIns="45719" rtlCol="0" anchor="ctr">
            <a:spAutoFit/>
          </a:bodyPr>
          <a:lstStyle>
            <a:lvl1pPr marL="0" indent="0">
              <a:buNone/>
              <a:defRPr lang="en-US" altLang="zh-CN" sz="1200" b="0" smtClean="0">
                <a:solidFill>
                  <a:schemeClr val="bg1"/>
                </a:solidFill>
              </a:defRPr>
            </a:lvl1pPr>
            <a:lvl2pPr>
              <a:defRPr lang="en-US" altLang="zh-CN" sz="1500" smtClean="0"/>
            </a:lvl2pPr>
            <a:lvl3pPr>
              <a:defRPr lang="en-US" altLang="zh-CN" sz="1400" smtClean="0"/>
            </a:lvl3pPr>
            <a:lvl4pPr>
              <a:defRPr lang="en-US" altLang="zh-CN" sz="1200" smtClean="0"/>
            </a:lvl4pPr>
            <a:lvl5pPr>
              <a:defRPr lang="zh-CN" altLang="en-US" sz="1200"/>
            </a:lvl5pPr>
          </a:lstStyle>
          <a:p>
            <a:r>
              <a:rPr lang="en-US" altLang="zh-CN" dirty="0"/>
              <a:t>www.islide.cc</a:t>
            </a:r>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0401" y="0"/>
            <a:ext cx="10858500" cy="1028700"/>
          </a:xfrm>
          <a:prstGeom prst="rect">
            <a:avLst/>
          </a:prstGeom>
        </p:spPr>
        <p:txBody>
          <a:bodyPr vert="horz" lIns="91436" tIns="45719" rIns="91436" bIns="45719" rtlCol="0" anchor="b">
            <a:normAutofit/>
          </a:bodyPr>
          <a:lstStyle/>
          <a:p>
            <a:pPr lvl="0" defTabSz="914400"/>
            <a:r>
              <a:rPr lang="en-US" altLang="zh-CN"/>
              <a:t>Click to edit Master title style</a:t>
            </a:r>
            <a:endParaRPr lang="zh-CN" altLang="en-US" dirty="0"/>
          </a:p>
        </p:txBody>
      </p:sp>
      <p:sp>
        <p:nvSpPr>
          <p:cNvPr id="3" name="文本占位符 2"/>
          <p:cNvSpPr>
            <a:spLocks noGrp="1"/>
          </p:cNvSpPr>
          <p:nvPr>
            <p:ph type="body" idx="1"/>
          </p:nvPr>
        </p:nvSpPr>
        <p:spPr>
          <a:xfrm>
            <a:off x="660401" y="1130301"/>
            <a:ext cx="10858500" cy="5003800"/>
          </a:xfrm>
          <a:prstGeom prst="rect">
            <a:avLst/>
          </a:prstGeom>
        </p:spPr>
        <p:txBody>
          <a:bodyPr vert="horz" lIns="91436" tIns="45719" rIns="91436" bIns="45719"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dirty="0"/>
          </a:p>
        </p:txBody>
      </p:sp>
      <p:sp>
        <p:nvSpPr>
          <p:cNvPr id="5" name="页脚占位符 4"/>
          <p:cNvSpPr>
            <a:spLocks noGrp="1"/>
          </p:cNvSpPr>
          <p:nvPr>
            <p:ph type="ftr" sz="quarter" idx="3"/>
          </p:nvPr>
        </p:nvSpPr>
        <p:spPr>
          <a:xfrm>
            <a:off x="660401" y="6438901"/>
            <a:ext cx="3992171" cy="215900"/>
          </a:xfrm>
          <a:prstGeom prst="rect">
            <a:avLst/>
          </a:prstGeom>
        </p:spPr>
        <p:txBody>
          <a:bodyPr vert="horz" lIns="91436" tIns="45719" rIns="91436" bIns="45719" rtlCol="0" anchor="ctr"/>
          <a:lstStyle>
            <a:lvl1pPr>
              <a:defRPr lang="zh-CN" altLang="en-US" sz="1000">
                <a:solidFill>
                  <a:schemeClr val="tx1">
                    <a:lumMod val="50000"/>
                    <a:lumOff val="50000"/>
                  </a:schemeClr>
                </a:solidFill>
              </a:defRPr>
            </a:lvl1pPr>
          </a:lstStyle>
          <a:p>
            <a:endParaRPr lang="zh-CN" altLang="en-US" dirty="0"/>
          </a:p>
        </p:txBody>
      </p:sp>
      <p:sp>
        <p:nvSpPr>
          <p:cNvPr id="4" name="日期占位符 3"/>
          <p:cNvSpPr>
            <a:spLocks noGrp="1"/>
          </p:cNvSpPr>
          <p:nvPr>
            <p:ph type="dt" sz="half" idx="2"/>
          </p:nvPr>
        </p:nvSpPr>
        <p:spPr>
          <a:xfrm>
            <a:off x="5504657" y="6438901"/>
            <a:ext cx="1802924" cy="215900"/>
          </a:xfrm>
          <a:prstGeom prst="rect">
            <a:avLst/>
          </a:prstGeom>
        </p:spPr>
        <p:txBody>
          <a:bodyPr vert="horz" lIns="91436" tIns="45719" rIns="91436" bIns="45719" rtlCol="0" anchor="ctr"/>
          <a:lstStyle>
            <a:lvl1pPr algn="ctr">
              <a:defRPr lang="zh-CN" altLang="en-US" sz="1000" smtClean="0">
                <a:solidFill>
                  <a:schemeClr val="tx1">
                    <a:lumMod val="50000"/>
                    <a:lumOff val="50000"/>
                  </a:schemeClr>
                </a:solidFill>
              </a:defRPr>
            </a:lvl1pPr>
          </a:lstStyle>
          <a:p>
            <a:fld id="{3EBAC152-C384-4126-A41C-02F34DED3069}" type="datetime1">
              <a:rPr lang="zh-CN" altLang="en-US" smtClean="0"/>
              <a:t>2023/9/1</a:t>
            </a:fld>
            <a:endParaRPr lang="en-US" altLang="zh-CN"/>
          </a:p>
        </p:txBody>
      </p:sp>
      <p:sp>
        <p:nvSpPr>
          <p:cNvPr id="6" name="灯片编号占位符 5"/>
          <p:cNvSpPr>
            <a:spLocks noGrp="1"/>
          </p:cNvSpPr>
          <p:nvPr>
            <p:ph type="sldNum" sz="quarter" idx="4"/>
          </p:nvPr>
        </p:nvSpPr>
        <p:spPr>
          <a:xfrm>
            <a:off x="8857452" y="6438901"/>
            <a:ext cx="2661448" cy="215900"/>
          </a:xfrm>
          <a:prstGeom prst="rect">
            <a:avLst/>
          </a:prstGeom>
        </p:spPr>
        <p:txBody>
          <a:bodyPr vert="horz" lIns="91436" tIns="45719" rIns="91436" bIns="45719" rtlCol="0" anchor="ctr"/>
          <a:lstStyle>
            <a:lvl1pPr algn="r">
              <a:defRPr lang="zh-CN" altLang="en-US" sz="1000" smtClean="0">
                <a:solidFill>
                  <a:schemeClr val="tx1">
                    <a:lumMod val="50000"/>
                    <a:lumOff val="50000"/>
                  </a:schemeClr>
                </a:solidFill>
              </a:defRPr>
            </a:lvl1pPr>
          </a:lstStyle>
          <a:p>
            <a:fld id="{7F65B630-C7FF-41C0-9923-C5E5E29EED81}" type="slidenum">
              <a:rPr lang="en-US" altLang="zh-CN" smtClean="0"/>
              <a:t>‹#›</a:t>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l" defTabSz="914400" rtl="0" eaLnBrk="1" latinLnBrk="0" hangingPunct="1">
        <a:lnSpc>
          <a:spcPct val="90000"/>
        </a:lnSpc>
        <a:spcBef>
          <a:spcPct val="0"/>
        </a:spcBef>
        <a:buNone/>
        <a:defRPr lang="zh-CN" altLang="en-US"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 Id="rId4" Type="http://schemas.openxmlformats.org/officeDocument/2006/relationships/hyperlink" Target="&#29031;&#29255;/&#19968;&#27004;1.jpg"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5.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5.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8.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5.xml"/><Relationship Id="rId7" Type="http://schemas.openxmlformats.org/officeDocument/2006/relationships/hyperlink" Target="&#29031;&#29255;/&#19968;&#27004;1.jpg" TargetMode="Externa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29031;&#29255;/&#19968;&#27004;1.jpg" TargetMode="Externa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5" Type="http://schemas.openxmlformats.org/officeDocument/2006/relationships/hyperlink" Target="&#29031;&#29255;/&#19968;&#27004;1.jpg" TargetMode="Externa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 Id="rId5" Type="http://schemas.openxmlformats.org/officeDocument/2006/relationships/hyperlink" Target="&#29031;&#29255;/&#19968;&#27004;1.jpg" TargetMode="Externa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hyperlink" Target="&#29031;&#29255;/&#19968;&#27004;1.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iṧ1íḓé"/>
        <p:cNvGrpSpPr/>
        <p:nvPr/>
      </p:nvGrpSpPr>
      <p:grpSpPr>
        <a:xfrm>
          <a:off x="0" y="0"/>
          <a:ext cx="0" cy="0"/>
          <a:chOff x="0" y="0"/>
          <a:chExt cx="0" cy="0"/>
        </a:xfrm>
      </p:grpSpPr>
      <p:sp>
        <p:nvSpPr>
          <p:cNvPr id="25" name="iṥļïḍè"/>
          <p:cNvSpPr/>
          <p:nvPr/>
        </p:nvSpPr>
        <p:spPr>
          <a:xfrm>
            <a:off x="469530" y="4027298"/>
            <a:ext cx="3473821" cy="612514"/>
          </a:xfrm>
          <a:prstGeom prst="rect">
            <a:avLst/>
          </a:prstGeom>
          <a:solidFill>
            <a:srgbClr val="BD2B1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CN" altLang="en-US"/>
          </a:p>
        </p:txBody>
      </p:sp>
      <p:sp>
        <p:nvSpPr>
          <p:cNvPr id="10" name="îš1ïḋé"/>
          <p:cNvSpPr>
            <a:spLocks noGrp="1"/>
          </p:cNvSpPr>
          <p:nvPr>
            <p:ph type="subTitle" idx="1"/>
          </p:nvPr>
        </p:nvSpPr>
        <p:spPr/>
        <p:txBody>
          <a:bodyPr>
            <a:normAutofit/>
          </a:bodyPr>
          <a:lstStyle/>
          <a:p>
            <a:r>
              <a:rPr lang="zh-CN" altLang="en-US" sz="2400" dirty="0"/>
              <a:t>肇庆学院图书馆</a:t>
            </a:r>
            <a:endParaRPr lang="en-GB" altLang="zh-CN" sz="2400" dirty="0"/>
          </a:p>
        </p:txBody>
      </p:sp>
      <p:sp>
        <p:nvSpPr>
          <p:cNvPr id="19" name="ïṩļîḓe"/>
          <p:cNvSpPr txBox="1"/>
          <p:nvPr/>
        </p:nvSpPr>
        <p:spPr>
          <a:xfrm>
            <a:off x="317659" y="2254335"/>
            <a:ext cx="7888875" cy="1421926"/>
          </a:xfrm>
          <a:prstGeom prst="rect">
            <a:avLst/>
          </a:prstGeom>
        </p:spPr>
        <p:txBody>
          <a:bodyPr vert="horz" wrap="square" lIns="91436" tIns="45719" rIns="91436" bIns="45719" rtlCol="0" anchor="b">
            <a:spAutoFit/>
          </a:bodyPr>
          <a:lstStyle>
            <a:lvl1pPr algn="l" defTabSz="914400" rtl="0" eaLnBrk="1" latinLnBrk="0" hangingPunct="1">
              <a:lnSpc>
                <a:spcPct val="90000"/>
              </a:lnSpc>
              <a:spcBef>
                <a:spcPct val="0"/>
              </a:spcBef>
              <a:buNone/>
              <a:defRPr lang="zh-CN" altLang="en-US" sz="4000" b="1" kern="1200" dirty="0">
                <a:solidFill>
                  <a:schemeClr val="bg1"/>
                </a:solidFill>
                <a:latin typeface="+mj-lt"/>
                <a:ea typeface="+mj-ea"/>
                <a:cs typeface="+mj-cs"/>
              </a:defRPr>
            </a:lvl1pPr>
          </a:lstStyle>
          <a:p>
            <a:r>
              <a:rPr lang="zh-CN" altLang="en-US" sz="9600" dirty="0">
                <a:gradFill>
                  <a:gsLst>
                    <a:gs pos="31000">
                      <a:srgbClr val="BD2B16"/>
                    </a:gs>
                    <a:gs pos="100000">
                      <a:schemeClr val="bg1"/>
                    </a:gs>
                  </a:gsLst>
                  <a:lin ang="0" scaled="0"/>
                </a:gradFill>
              </a:rPr>
              <a:t>信息素养教育</a:t>
            </a:r>
            <a:endParaRPr lang="en-GB" sz="9600" dirty="0">
              <a:gradFill>
                <a:gsLst>
                  <a:gs pos="31000">
                    <a:srgbClr val="BD2B16"/>
                  </a:gs>
                  <a:gs pos="100000">
                    <a:schemeClr val="bg1"/>
                  </a:gs>
                </a:gsLst>
                <a:lin ang="0" scaled="0"/>
              </a:gradFill>
            </a:endParaRPr>
          </a:p>
        </p:txBody>
      </p:sp>
      <p:cxnSp>
        <p:nvCxnSpPr>
          <p:cNvPr id="27" name="íṡlíḍé"/>
          <p:cNvCxnSpPr/>
          <p:nvPr/>
        </p:nvCxnSpPr>
        <p:spPr>
          <a:xfrm>
            <a:off x="3943351" y="4297463"/>
            <a:ext cx="4191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iśļíḑè"/>
          <p:cNvSpPr/>
          <p:nvPr/>
        </p:nvSpPr>
        <p:spPr>
          <a:xfrm>
            <a:off x="8134351" y="4261372"/>
            <a:ext cx="72184" cy="72184"/>
          </a:xfrm>
          <a:prstGeom prst="ellipse">
            <a:avLst/>
          </a:prstGeom>
          <a:solidFill>
            <a:srgbClr val="BD2B1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lgn="ctr"/>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10</a:t>
            </a:fld>
            <a:endParaRPr lang="zh-CN" altLang="en-US"/>
          </a:p>
        </p:txBody>
      </p:sp>
      <p:sp>
        <p:nvSpPr>
          <p:cNvPr id="4" name="矩形 3"/>
          <p:cNvSpPr/>
          <p:nvPr/>
        </p:nvSpPr>
        <p:spPr>
          <a:xfrm>
            <a:off x="3484995" y="3945166"/>
            <a:ext cx="3456384" cy="22309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r>
              <a:rPr lang="zh-CN" altLang="zh-CN" sz="2100" b="1" dirty="0">
                <a:solidFill>
                  <a:schemeClr val="tx1"/>
                </a:solidFill>
                <a:latin typeface="隶书" panose="02010509060101010101" pitchFamily="49" charset="-122"/>
                <a:ea typeface="隶书" panose="02010509060101010101" pitchFamily="49" charset="-122"/>
              </a:rPr>
              <a:t>理科书库</a:t>
            </a:r>
            <a:r>
              <a:rPr lang="en-US" altLang="zh-CN" sz="2100" b="1" dirty="0">
                <a:solidFill>
                  <a:schemeClr val="tx1"/>
                </a:solidFill>
                <a:latin typeface="隶书" panose="02010509060101010101" pitchFamily="49" charset="-122"/>
                <a:ea typeface="隶书" panose="02010509060101010101" pitchFamily="49" charset="-122"/>
              </a:rPr>
              <a:t>2</a:t>
            </a:r>
            <a:r>
              <a:rPr lang="zh-CN" altLang="zh-CN"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r>
              <a:rPr lang="zh-CN" altLang="zh-CN" sz="2100" b="1" dirty="0">
                <a:solidFill>
                  <a:schemeClr val="tx1"/>
                </a:solidFill>
                <a:latin typeface="隶书" panose="02010509060101010101" pitchFamily="49" charset="-122"/>
                <a:ea typeface="隶书" panose="02010509060101010101" pitchFamily="49" charset="-122"/>
              </a:rPr>
              <a:t>藏有</a:t>
            </a:r>
            <a:r>
              <a:rPr lang="zh-CN" altLang="en-US" sz="2100" b="1" dirty="0">
                <a:solidFill>
                  <a:schemeClr val="tx1"/>
                </a:solidFill>
                <a:latin typeface="隶书" panose="02010509060101010101" pitchFamily="49" charset="-122"/>
                <a:ea typeface="隶书" panose="02010509060101010101" pitchFamily="49" charset="-122"/>
              </a:rPr>
              <a:t>中文</a:t>
            </a:r>
            <a:r>
              <a:rPr lang="zh-CN" altLang="zh-CN" sz="2100" b="1" dirty="0">
                <a:solidFill>
                  <a:schemeClr val="tx1"/>
                </a:solidFill>
                <a:latin typeface="隶书" panose="02010509060101010101" pitchFamily="49" charset="-122"/>
                <a:ea typeface="隶书" panose="02010509060101010101" pitchFamily="49" charset="-122"/>
              </a:rPr>
              <a:t>理工科图书（</a:t>
            </a:r>
            <a:r>
              <a:rPr lang="en-US" altLang="zh-CN" sz="2100" b="1" dirty="0">
                <a:solidFill>
                  <a:schemeClr val="tx1"/>
                </a:solidFill>
                <a:latin typeface="隶书" panose="02010509060101010101" pitchFamily="49" charset="-122"/>
                <a:ea typeface="隶书" panose="02010509060101010101" pitchFamily="49" charset="-122"/>
              </a:rPr>
              <a:t> TP391.41</a:t>
            </a:r>
            <a:r>
              <a:rPr lang="zh-CN" altLang="zh-CN" sz="2100" b="1" dirty="0">
                <a:solidFill>
                  <a:schemeClr val="tx1"/>
                </a:solidFill>
                <a:latin typeface="隶书" panose="02010509060101010101" pitchFamily="49" charset="-122"/>
                <a:ea typeface="隶书" panose="02010509060101010101" pitchFamily="49" charset="-122"/>
              </a:rPr>
              <a:t>-Z类），索</a:t>
            </a:r>
            <a:r>
              <a:rPr lang="zh-CN" altLang="en-US" sz="2100" b="1" dirty="0">
                <a:solidFill>
                  <a:schemeClr val="tx1"/>
                </a:solidFill>
                <a:latin typeface="隶书" panose="02010509060101010101" pitchFamily="49" charset="-122"/>
                <a:ea typeface="隶书" panose="02010509060101010101" pitchFamily="49" charset="-122"/>
              </a:rPr>
              <a:t>取</a:t>
            </a:r>
            <a:r>
              <a:rPr lang="zh-CN" altLang="zh-CN" sz="2100" b="1" dirty="0">
                <a:solidFill>
                  <a:schemeClr val="tx1"/>
                </a:solidFill>
                <a:latin typeface="隶书" panose="02010509060101010101" pitchFamily="49" charset="-122"/>
                <a:ea typeface="隶书" panose="02010509060101010101" pitchFamily="49" charset="-122"/>
              </a:rPr>
              <a:t>号衔接理科书库</a:t>
            </a:r>
            <a:r>
              <a:rPr lang="en-US" altLang="zh-CN" sz="2100" b="1" dirty="0">
                <a:solidFill>
                  <a:schemeClr val="tx1"/>
                </a:solidFill>
                <a:latin typeface="隶书" panose="02010509060101010101" pitchFamily="49" charset="-122"/>
                <a:ea typeface="隶书" panose="02010509060101010101" pitchFamily="49" charset="-122"/>
              </a:rPr>
              <a:t>1,</a:t>
            </a:r>
            <a:r>
              <a:rPr lang="zh-CN" altLang="en-US" sz="2100" b="1" dirty="0">
                <a:solidFill>
                  <a:schemeClr val="tx1"/>
                </a:solidFill>
                <a:latin typeface="隶书" panose="02010509060101010101" pitchFamily="49" charset="-122"/>
                <a:ea typeface="隶书" panose="02010509060101010101" pitchFamily="49" charset="-122"/>
              </a:rPr>
              <a:t>主要包括机械工程、化学工业、轻工业、手工业及部分计算机类图书，</a:t>
            </a:r>
            <a:r>
              <a:rPr lang="zh-CN" altLang="zh-CN" sz="2100" b="1" dirty="0">
                <a:solidFill>
                  <a:schemeClr val="tx1"/>
                </a:solidFill>
                <a:latin typeface="隶书" panose="02010509060101010101" pitchFamily="49" charset="-122"/>
                <a:ea typeface="隶书" panose="02010509060101010101" pitchFamily="49" charset="-122"/>
              </a:rPr>
              <a:t>开架借阅。</a:t>
            </a:r>
          </a:p>
        </p:txBody>
      </p:sp>
      <p:sp>
        <p:nvSpPr>
          <p:cNvPr id="6" name="矩形 5"/>
          <p:cNvSpPr/>
          <p:nvPr/>
        </p:nvSpPr>
        <p:spPr>
          <a:xfrm>
            <a:off x="3412987" y="1406229"/>
            <a:ext cx="3528392" cy="197618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defRPr/>
            </a:pPr>
            <a:r>
              <a:rPr lang="zh-CN" altLang="zh-CN" sz="2100" b="1" dirty="0">
                <a:solidFill>
                  <a:schemeClr val="tx1"/>
                </a:solidFill>
                <a:latin typeface="隶书" panose="02010509060101010101" pitchFamily="49" charset="-122"/>
                <a:ea typeface="隶书" panose="02010509060101010101" pitchFamily="49" charset="-122"/>
              </a:rPr>
              <a:t>理科书库</a:t>
            </a:r>
            <a:r>
              <a:rPr lang="en-US" altLang="zh-CN" sz="2100" b="1" dirty="0">
                <a:solidFill>
                  <a:schemeClr val="tx1"/>
                </a:solidFill>
                <a:latin typeface="隶书" panose="02010509060101010101" pitchFamily="49" charset="-122"/>
                <a:ea typeface="隶书" panose="02010509060101010101" pitchFamily="49" charset="-122"/>
              </a:rPr>
              <a:t>1</a:t>
            </a:r>
            <a:r>
              <a:rPr lang="zh-CN" altLang="en-US"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pPr>
              <a:defRPr/>
            </a:pPr>
            <a:r>
              <a:rPr lang="zh-CN" altLang="zh-CN" sz="2100" b="1" dirty="0">
                <a:solidFill>
                  <a:schemeClr val="tx1"/>
                </a:solidFill>
                <a:latin typeface="隶书" panose="02010509060101010101" pitchFamily="49" charset="-122"/>
                <a:ea typeface="隶书" panose="02010509060101010101" pitchFamily="49" charset="-122"/>
              </a:rPr>
              <a:t>藏有</a:t>
            </a:r>
            <a:r>
              <a:rPr lang="zh-CN" altLang="en-US" sz="2100" b="1" dirty="0">
                <a:solidFill>
                  <a:schemeClr val="tx1"/>
                </a:solidFill>
                <a:latin typeface="隶书" panose="02010509060101010101" pitchFamily="49" charset="-122"/>
                <a:ea typeface="隶书" panose="02010509060101010101" pitchFamily="49" charset="-122"/>
              </a:rPr>
              <a:t>中文</a:t>
            </a:r>
            <a:r>
              <a:rPr lang="zh-CN" altLang="zh-CN" sz="2100" b="1" dirty="0">
                <a:solidFill>
                  <a:schemeClr val="tx1"/>
                </a:solidFill>
                <a:latin typeface="隶书" panose="02010509060101010101" pitchFamily="49" charset="-122"/>
                <a:ea typeface="隶书" panose="02010509060101010101" pitchFamily="49" charset="-122"/>
              </a:rPr>
              <a:t>理工科图书（N-</a:t>
            </a:r>
            <a:r>
              <a:rPr lang="en-US" altLang="zh-CN" sz="2100" b="1" dirty="0">
                <a:solidFill>
                  <a:schemeClr val="tx1"/>
                </a:solidFill>
                <a:latin typeface="隶书" panose="02010509060101010101" pitchFamily="49" charset="-122"/>
                <a:ea typeface="隶书" panose="02010509060101010101" pitchFamily="49" charset="-122"/>
              </a:rPr>
              <a:t>TP391.41</a:t>
            </a:r>
            <a:r>
              <a:rPr lang="zh-CN" altLang="zh-CN" sz="2100" b="1" dirty="0">
                <a:solidFill>
                  <a:schemeClr val="tx1"/>
                </a:solidFill>
                <a:latin typeface="隶书" panose="02010509060101010101" pitchFamily="49" charset="-122"/>
                <a:ea typeface="隶书" panose="02010509060101010101" pitchFamily="49" charset="-122"/>
              </a:rPr>
              <a:t>类），</a:t>
            </a:r>
            <a:r>
              <a:rPr lang="zh-CN" altLang="en-US" sz="2100" b="1" dirty="0">
                <a:solidFill>
                  <a:schemeClr val="tx1"/>
                </a:solidFill>
                <a:latin typeface="隶书" panose="02010509060101010101" pitchFamily="49" charset="-122"/>
                <a:ea typeface="隶书" panose="02010509060101010101" pitchFamily="49" charset="-122"/>
              </a:rPr>
              <a:t>主要包括数学、物理、化学、农业科学、生物学、医药卫生和材料科学等学科图书，</a:t>
            </a:r>
            <a:r>
              <a:rPr lang="zh-CN" altLang="zh-CN" sz="2100" b="1" dirty="0">
                <a:solidFill>
                  <a:schemeClr val="tx1"/>
                </a:solidFill>
                <a:latin typeface="隶书" panose="02010509060101010101" pitchFamily="49" charset="-122"/>
                <a:ea typeface="隶书" panose="02010509060101010101" pitchFamily="49" charset="-122"/>
              </a:rPr>
              <a:t>开架借阅。</a:t>
            </a:r>
          </a:p>
        </p:txBody>
      </p:sp>
      <p:pic>
        <p:nvPicPr>
          <p:cNvPr id="7" name="Picture 2" descr="H:\新生入馆教育\2022\2022新生入馆教育20221027\照片\六楼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8928" y="589244"/>
            <a:ext cx="3722161" cy="27916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H:\新生入馆教育\2022\2022新生入馆教育20221027\照片\六楼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8928" y="3656967"/>
            <a:ext cx="3722161" cy="2792714"/>
          </a:xfrm>
          <a:prstGeom prst="rect">
            <a:avLst/>
          </a:prstGeom>
          <a:noFill/>
          <a:extLst>
            <a:ext uri="{909E8E84-426E-40DD-AFC4-6F175D3DCCD1}">
              <a14:hiddenFill xmlns:a14="http://schemas.microsoft.com/office/drawing/2010/main">
                <a:solidFill>
                  <a:srgbClr val="FFFFFF"/>
                </a:solidFill>
              </a14:hiddenFill>
            </a:ext>
          </a:extLst>
        </p:spPr>
      </p:pic>
      <p:sp>
        <p:nvSpPr>
          <p:cNvPr id="10" name="右箭头标注 9"/>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1" name="单圆角矩形 10">
            <a:hlinkClick r:id="rId4"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六楼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îṥliḍe"/>
        <p:cNvGrpSpPr/>
        <p:nvPr/>
      </p:nvGrpSpPr>
      <p:grpSpPr>
        <a:xfrm>
          <a:off x="0" y="0"/>
          <a:ext cx="0" cy="0"/>
          <a:chOff x="0" y="0"/>
          <a:chExt cx="0" cy="0"/>
        </a:xfrm>
      </p:grpSpPr>
      <p:sp>
        <p:nvSpPr>
          <p:cNvPr id="23" name="矩形 2"/>
          <p:cNvSpPr/>
          <p:nvPr/>
        </p:nvSpPr>
        <p:spPr>
          <a:xfrm>
            <a:off x="363793" y="398669"/>
            <a:ext cx="6876763" cy="646296"/>
          </a:xfrm>
          <a:prstGeom prst="rect">
            <a:avLst/>
          </a:prstGeom>
          <a:noFill/>
          <a:ln w="9525">
            <a:noFill/>
          </a:ln>
        </p:spPr>
        <p:txBody>
          <a:bodyPr wrap="square" lIns="91407" tIns="45703" rIns="91407" bIns="45703">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indent="0" defTabSz="914400">
              <a:lnSpc>
                <a:spcPct val="100000"/>
              </a:lnSpc>
              <a:spcBef>
                <a:spcPct val="0"/>
              </a:spcBef>
              <a:buNone/>
            </a:pPr>
            <a:r>
              <a:rPr lang="en-US" altLang="zh-CN"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2</a:t>
            </a:r>
            <a:r>
              <a:rPr lang="zh-CN" altLang="zh-CN"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、机构</a:t>
            </a:r>
            <a:r>
              <a:rPr lang="zh-CN" altLang="en-US"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及</a:t>
            </a:r>
            <a:r>
              <a:rPr lang="zh-CN" altLang="zh-CN" sz="3600" b="1" dirty="0">
                <a:solidFill>
                  <a:schemeClr val="bg1"/>
                </a:solidFill>
                <a:latin typeface="华文中宋" panose="02010600040101010101" pitchFamily="2" charset="-122"/>
                <a:ea typeface="华文中宋" panose="02010600040101010101" pitchFamily="2" charset="-122"/>
                <a:cs typeface="华文中宋" panose="02010600040101010101" pitchFamily="2" charset="-122"/>
              </a:rPr>
              <a:t>库室分布</a:t>
            </a:r>
            <a:r>
              <a:rPr lang="zh-CN" altLang="en-US" sz="3600" b="1" dirty="0">
                <a:solidFill>
                  <a:schemeClr val="bg1"/>
                </a:solidFill>
                <a:latin typeface="Times New Roman" panose="02020603050405020304" pitchFamily="18" charset="0"/>
                <a:ea typeface="宋体" panose="02010600030101010101" pitchFamily="2" charset="-122"/>
              </a:rPr>
              <a:t>  </a:t>
            </a:r>
            <a:endParaRPr lang="en-US" altLang="zh-CN" sz="3600" b="1" dirty="0">
              <a:solidFill>
                <a:schemeClr val="bg1"/>
              </a:solidFill>
              <a:latin typeface="Times New Roman" panose="02020603050405020304" pitchFamily="18" charset="0"/>
              <a:ea typeface="宋体" panose="02010600030101010101" pitchFamily="2" charset="-122"/>
            </a:endParaRPr>
          </a:p>
        </p:txBody>
      </p:sp>
      <p:sp>
        <p:nvSpPr>
          <p:cNvPr id="43" name="右箭头标注 42"/>
          <p:cNvSpPr/>
          <p:nvPr/>
        </p:nvSpPr>
        <p:spPr>
          <a:xfrm>
            <a:off x="587083" y="1925178"/>
            <a:ext cx="1008112" cy="2347913"/>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严宽祜图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44" name="矩形 43"/>
          <p:cNvSpPr/>
          <p:nvPr/>
        </p:nvSpPr>
        <p:spPr>
          <a:xfrm>
            <a:off x="1970784" y="1555844"/>
            <a:ext cx="2063403" cy="383180"/>
          </a:xfrm>
          <a:prstGeom prst="rect">
            <a:avLst/>
          </a:prstGeom>
          <a:solidFill>
            <a:schemeClr val="bg2"/>
          </a:solidFill>
        </p:spPr>
        <p:txBody>
          <a:bodyPr wrap="square" lIns="91436" tIns="45719" rIns="91436" bIns="45719">
            <a:spAutoFit/>
          </a:bodyPr>
          <a:lstStyle/>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一楼  </a:t>
            </a:r>
            <a:r>
              <a:rPr lang="zh-CN" altLang="zh-CN" sz="2100" b="1" dirty="0">
                <a:latin typeface="隶书" panose="02010509060101010101" pitchFamily="49" charset="-122"/>
                <a:ea typeface="隶书" panose="02010509060101010101" pitchFamily="49" charset="-122"/>
              </a:rPr>
              <a:t>博物馆</a:t>
            </a:r>
          </a:p>
        </p:txBody>
      </p:sp>
      <p:sp>
        <p:nvSpPr>
          <p:cNvPr id="45" name="矩形 44"/>
          <p:cNvSpPr/>
          <p:nvPr/>
        </p:nvSpPr>
        <p:spPr>
          <a:xfrm>
            <a:off x="1916193" y="2414672"/>
            <a:ext cx="8927663" cy="2701925"/>
          </a:xfrm>
          <a:prstGeom prst="rect">
            <a:avLst/>
          </a:prstGeom>
          <a:solidFill>
            <a:schemeClr val="bg2"/>
          </a:solidFill>
        </p:spPr>
        <p:txBody>
          <a:bodyPr wrap="square" lIns="91436" tIns="45719" rIns="91436" bIns="45719">
            <a:spAutoFit/>
          </a:bodyPr>
          <a:lstStyle/>
          <a:p>
            <a:pPr defTabSz="685800">
              <a:lnSpc>
                <a:spcPct val="90000"/>
              </a:lnSpc>
              <a:spcBef>
                <a:spcPts val="750"/>
              </a:spcBef>
              <a:buClr>
                <a:srgbClr val="F26E61"/>
              </a:buClr>
              <a:defRPr/>
            </a:pPr>
            <a:r>
              <a:rPr lang="zh-CN" altLang="en-US" sz="2100" b="1" dirty="0">
                <a:latin typeface="隶书" panose="02010509060101010101" pitchFamily="49" charset="-122"/>
                <a:ea typeface="隶书" panose="02010509060101010101" pitchFamily="49" charset="-122"/>
              </a:rPr>
              <a:t>二楼  </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buClr>
                <a:srgbClr val="F26E61"/>
              </a:buClr>
              <a:defRPr/>
            </a:pPr>
            <a:r>
              <a:rPr lang="en-US" altLang="zh-CN" sz="2100" b="1" dirty="0">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美术书库：</a:t>
            </a:r>
            <a:r>
              <a:rPr lang="zh-CN" altLang="en-US" sz="2100" dirty="0">
                <a:latin typeface="隶书" panose="02010509060101010101" pitchFamily="49" charset="-122"/>
                <a:ea typeface="隶书" panose="02010509060101010101" pitchFamily="49" charset="-122"/>
              </a:rPr>
              <a:t>藏有名贵画册等美术资料。</a:t>
            </a:r>
            <a:endParaRPr lang="en-US" altLang="zh-CN" sz="2100"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    外文保存本书库：</a:t>
            </a:r>
            <a:r>
              <a:rPr lang="zh-CN" altLang="en-US" sz="2100" dirty="0">
                <a:latin typeface="隶书" panose="02010509060101010101" pitchFamily="49" charset="-122"/>
                <a:ea typeface="隶书" panose="02010509060101010101" pitchFamily="49" charset="-122"/>
              </a:rPr>
              <a:t>主要藏有英、日、俄、法等原版外文书籍，内容涵盖哲学、社会科学、文化教育、自然科学、工程技术、医学等各个领域。</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    参考工具书书库：</a:t>
            </a:r>
            <a:r>
              <a:rPr lang="zh-CN" altLang="en-US" sz="2100" dirty="0">
                <a:latin typeface="隶书" panose="02010509060101010101" pitchFamily="49" charset="-122"/>
                <a:ea typeface="隶书" panose="02010509060101010101" pitchFamily="49" charset="-122"/>
              </a:rPr>
              <a:t>藏有中外文工具书、古籍、解放前部分报刊影印本等各类工具书，按内容分有综合性和专科性；按文种分有中文和外文；按编辑体例与功用分有辞书、类书、百科全书、年鉴、手册、书目、索引、文摘、表谱、图录、地图、名录等</a:t>
            </a:r>
            <a:r>
              <a:rPr lang="zh-CN" altLang="en-US" sz="2100" dirty="0" smtClean="0">
                <a:latin typeface="隶书" panose="02010509060101010101" pitchFamily="49" charset="-122"/>
                <a:ea typeface="隶书" panose="02010509060101010101" pitchFamily="49" charset="-122"/>
              </a:rPr>
              <a:t>。</a:t>
            </a:r>
            <a:endParaRPr lang="en-US" sz="2100" dirty="0">
              <a:latin typeface="隶书" panose="02010509060101010101" pitchFamily="49" charset="-122"/>
              <a:ea typeface="隶书" panose="02010509060101010101" pitchFamily="49" charset="-122"/>
            </a:endParaRPr>
          </a:p>
        </p:txBody>
      </p:sp>
      <p:sp>
        <p:nvSpPr>
          <p:cNvPr id="47"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11</a:t>
            </a:fld>
            <a:endParaRPr lang="zh-CN" alt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906" y="5644176"/>
            <a:ext cx="3790950" cy="923925"/>
          </a:xfrm>
          <a:prstGeom prst="rect">
            <a:avLst/>
          </a:prstGeom>
          <a:noFill/>
          <a:ln>
            <a:noFill/>
          </a:ln>
          <a:effectLst>
            <a:reflection blurRad="6350" stA="50000" endA="300" endPos="38500" dist="50800" dir="5400000" sy="-100000" algn="bl" rotWithShape="0"/>
          </a:effectLst>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12</a:t>
            </a:fld>
            <a:endParaRPr lang="zh-CN" altLang="en-US"/>
          </a:p>
        </p:txBody>
      </p:sp>
      <p:pic>
        <p:nvPicPr>
          <p:cNvPr id="5" name="图片 66564" descr="OK＿过刊"/>
          <p:cNvPicPr>
            <a:picLocks noChangeAspect="1"/>
          </p:cNvPicPr>
          <p:nvPr/>
        </p:nvPicPr>
        <p:blipFill>
          <a:blip r:embed="rId2"/>
          <a:stretch>
            <a:fillRect/>
          </a:stretch>
        </p:blipFill>
        <p:spPr>
          <a:xfrm>
            <a:off x="6362527" y="3898547"/>
            <a:ext cx="4849799" cy="2338480"/>
          </a:xfrm>
          <a:prstGeom prst="rect">
            <a:avLst/>
          </a:prstGeom>
          <a:noFill/>
          <a:ln w="9525">
            <a:noFill/>
          </a:ln>
        </p:spPr>
      </p:pic>
      <p:sp>
        <p:nvSpPr>
          <p:cNvPr id="6" name="矩形 5"/>
          <p:cNvSpPr/>
          <p:nvPr/>
        </p:nvSpPr>
        <p:spPr>
          <a:xfrm>
            <a:off x="2874678" y="1751890"/>
            <a:ext cx="2700300" cy="1067470"/>
          </a:xfrm>
          <a:prstGeom prst="rect">
            <a:avLst/>
          </a:prstGeom>
          <a:solidFill>
            <a:schemeClr val="bg2"/>
          </a:solidFill>
        </p:spPr>
        <p:txBody>
          <a:bodyPr wrap="square" lIns="91436" tIns="45719" rIns="91436" bIns="45719">
            <a:spAutoFit/>
          </a:bodyPr>
          <a:lstStyle/>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三楼   保存本书库：</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solidFill>
                  <a:schemeClr val="tx2"/>
                </a:solidFill>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主要藏有中文图书保存本。</a:t>
            </a:r>
          </a:p>
        </p:txBody>
      </p:sp>
      <p:sp>
        <p:nvSpPr>
          <p:cNvPr id="7" name="矩形 6"/>
          <p:cNvSpPr/>
          <p:nvPr/>
        </p:nvSpPr>
        <p:spPr>
          <a:xfrm>
            <a:off x="2784668" y="4492964"/>
            <a:ext cx="2880321" cy="1358319"/>
          </a:xfrm>
          <a:prstGeom prst="rect">
            <a:avLst/>
          </a:prstGeom>
          <a:solidFill>
            <a:schemeClr val="bg2"/>
          </a:solidFill>
        </p:spPr>
        <p:txBody>
          <a:bodyPr wrap="square" lIns="91436" tIns="45719" rIns="91436" bIns="45719">
            <a:spAutoFit/>
          </a:bodyPr>
          <a:lstStyle/>
          <a:p>
            <a:pPr defTabSz="685800">
              <a:lnSpc>
                <a:spcPct val="90000"/>
              </a:lnSpc>
              <a:spcBef>
                <a:spcPts val="750"/>
              </a:spcBef>
              <a:defRPr/>
            </a:pPr>
            <a:r>
              <a:rPr lang="zh-CN" altLang="en-US" sz="2100" b="1" dirty="0">
                <a:latin typeface="隶书" panose="02010509060101010101" pitchFamily="49" charset="-122"/>
                <a:ea typeface="隶书" panose="02010509060101010101" pitchFamily="49" charset="-122"/>
              </a:rPr>
              <a:t>四楼   辅助书库：</a:t>
            </a:r>
            <a:endParaRPr lang="en-US" altLang="zh-CN" sz="2100" b="1" dirty="0">
              <a:latin typeface="隶书" panose="02010509060101010101" pitchFamily="49" charset="-122"/>
              <a:ea typeface="隶书" panose="02010509060101010101" pitchFamily="49" charset="-122"/>
            </a:endParaRPr>
          </a:p>
          <a:p>
            <a:pPr defTabSz="685800">
              <a:lnSpc>
                <a:spcPct val="90000"/>
              </a:lnSpc>
              <a:spcBef>
                <a:spcPts val="750"/>
              </a:spcBef>
              <a:defRPr/>
            </a:pPr>
            <a:r>
              <a:rPr lang="zh-CN" altLang="en-US" sz="2100" b="1" dirty="0">
                <a:solidFill>
                  <a:schemeClr val="tx2"/>
                </a:solidFill>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主要藏有</a:t>
            </a:r>
            <a:r>
              <a:rPr lang="en-US" sz="2100" b="1" dirty="0">
                <a:latin typeface="隶书" panose="02010509060101010101" pitchFamily="49" charset="-122"/>
                <a:ea typeface="隶书" panose="02010509060101010101" pitchFamily="49" charset="-122"/>
              </a:rPr>
              <a:t>2004</a:t>
            </a:r>
            <a:r>
              <a:rPr lang="zh-CN" altLang="en-US" sz="2100" b="1" dirty="0">
                <a:latin typeface="隶书" panose="02010509060101010101" pitchFamily="49" charset="-122"/>
                <a:ea typeface="隶书" panose="02010509060101010101" pitchFamily="49" charset="-122"/>
              </a:rPr>
              <a:t>年之前的报刊合订本及辅助图书。 </a:t>
            </a:r>
          </a:p>
        </p:txBody>
      </p:sp>
      <p:pic>
        <p:nvPicPr>
          <p:cNvPr id="8" name="图片 65541" descr="OK＿保存本_"/>
          <p:cNvPicPr>
            <a:picLocks noChangeAspect="1"/>
          </p:cNvPicPr>
          <p:nvPr/>
        </p:nvPicPr>
        <p:blipFill>
          <a:blip r:embed="rId3"/>
          <a:stretch>
            <a:fillRect/>
          </a:stretch>
        </p:blipFill>
        <p:spPr>
          <a:xfrm>
            <a:off x="6469040" y="1077855"/>
            <a:ext cx="4745741" cy="2209006"/>
          </a:xfrm>
          <a:prstGeom prst="rect">
            <a:avLst/>
          </a:prstGeom>
          <a:noFill/>
          <a:ln w="9525">
            <a:noFill/>
          </a:ln>
        </p:spPr>
      </p:pic>
      <p:sp>
        <p:nvSpPr>
          <p:cNvPr id="9" name="右箭头标注 8"/>
          <p:cNvSpPr/>
          <p:nvPr/>
        </p:nvSpPr>
        <p:spPr>
          <a:xfrm>
            <a:off x="723560" y="2195348"/>
            <a:ext cx="1008112" cy="2347913"/>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严宽祜图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0"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68610"/>
          <p:cNvSpPr txBox="1">
            <a:spLocks noChangeArrowheads="1"/>
          </p:cNvSpPr>
          <p:nvPr/>
        </p:nvSpPr>
        <p:spPr>
          <a:xfrm>
            <a:off x="2700443" y="2475862"/>
            <a:ext cx="3181741" cy="2072252"/>
          </a:xfrm>
          <a:prstGeom prst="rect">
            <a:avLst/>
          </a:prstGeom>
          <a:solidFill>
            <a:schemeClr val="bg2"/>
          </a:solidFill>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一楼：自修室　</a:t>
            </a:r>
            <a:endParaRPr lang="en-US" altLang="zh-CN" sz="2000" b="1" dirty="0" smtClean="0">
              <a:latin typeface="隶书" panose="02010509060101010101" pitchFamily="49" charset="-122"/>
              <a:ea typeface="隶书" panose="02010509060101010101" pitchFamily="49" charset="-122"/>
            </a:endParaRPr>
          </a:p>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     提供近300个座位。</a:t>
            </a:r>
          </a:p>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二楼：阅览室</a:t>
            </a:r>
            <a:endParaRPr lang="en-US" altLang="zh-CN" sz="2000" b="1" dirty="0" smtClean="0">
              <a:latin typeface="隶书" panose="02010509060101010101" pitchFamily="49" charset="-122"/>
              <a:ea typeface="隶书" panose="02010509060101010101" pitchFamily="49" charset="-122"/>
            </a:endParaRPr>
          </a:p>
          <a:p>
            <a:pPr marL="0" indent="0" defTabSz="685800">
              <a:spcBef>
                <a:spcPts val="750"/>
              </a:spcBef>
              <a:buFont typeface="Arial" panose="020B0604020202020204" pitchFamily="34" charset="0"/>
              <a:buNone/>
              <a:defRPr/>
            </a:pPr>
            <a:r>
              <a:rPr lang="zh-CN" altLang="en-US" sz="2000" b="1" dirty="0" smtClean="0">
                <a:latin typeface="隶书" panose="02010509060101010101" pitchFamily="49" charset="-122"/>
                <a:ea typeface="隶书" panose="02010509060101010101" pitchFamily="49" charset="-122"/>
              </a:rPr>
              <a:t>      室内报刊仅供阅览，  </a:t>
            </a:r>
            <a:r>
              <a:rPr lang="zh-CN" altLang="en-US" sz="2000" b="1" dirty="0" smtClean="0">
                <a:latin typeface="隶书" panose="02010509060101010101" pitchFamily="49" charset="-122"/>
                <a:ea typeface="隶书" panose="02010509060101010101" pitchFamily="49" charset="-122"/>
                <a:sym typeface="+mn-ea"/>
              </a:rPr>
              <a:t>不外借；室内图书可以出借。</a:t>
            </a:r>
            <a:r>
              <a:rPr lang="zh-CN" altLang="en-US" sz="2000" b="1" dirty="0" smtClean="0">
                <a:latin typeface="隶书" panose="02010509060101010101" pitchFamily="49" charset="-122"/>
                <a:ea typeface="隶书" panose="02010509060101010101" pitchFamily="49" charset="-122"/>
              </a:rPr>
              <a:t>     </a:t>
            </a:r>
            <a:r>
              <a:rPr lang="en-US" altLang="zh-CN" sz="2000" b="1" dirty="0" smtClean="0">
                <a:latin typeface="隶书" panose="02010509060101010101" pitchFamily="49" charset="-122"/>
                <a:ea typeface="隶书" panose="02010509060101010101" pitchFamily="49" charset="-122"/>
              </a:rPr>
              <a:t>         </a:t>
            </a:r>
          </a:p>
          <a:p>
            <a:pPr marL="0" indent="0" defTabSz="685800">
              <a:spcBef>
                <a:spcPts val="750"/>
              </a:spcBef>
              <a:buFont typeface="Arial" panose="020B0604020202020204" pitchFamily="34" charset="0"/>
              <a:buNone/>
              <a:defRPr/>
            </a:pPr>
            <a:r>
              <a:rPr lang="en-US" altLang="zh-CN" sz="1500" dirty="0" smtClean="0">
                <a:latin typeface="+mn-ea"/>
              </a:rPr>
              <a:t>            </a:t>
            </a:r>
          </a:p>
          <a:p>
            <a:pPr marL="0" indent="0" defTabSz="685800">
              <a:spcBef>
                <a:spcPts val="750"/>
              </a:spcBef>
              <a:buFont typeface="Arial" panose="020B0604020202020204" pitchFamily="34" charset="0"/>
              <a:buNone/>
              <a:defRPr/>
            </a:pPr>
            <a:endParaRPr lang="en-US" altLang="zh-CN" sz="700" dirty="0">
              <a:latin typeface="+mn-ea"/>
            </a:endParaRPr>
          </a:p>
        </p:txBody>
      </p:sp>
      <p:pic>
        <p:nvPicPr>
          <p:cNvPr id="5" name="图片 69637" descr="星湖期刊"/>
          <p:cNvPicPr>
            <a:picLocks noChangeAspect="1"/>
          </p:cNvPicPr>
          <p:nvPr/>
        </p:nvPicPr>
        <p:blipFill>
          <a:blip r:embed="rId2"/>
          <a:stretch>
            <a:fillRect/>
          </a:stretch>
        </p:blipFill>
        <p:spPr>
          <a:xfrm>
            <a:off x="6240012" y="1829752"/>
            <a:ext cx="4923856" cy="3349887"/>
          </a:xfrm>
          <a:prstGeom prst="rect">
            <a:avLst/>
          </a:prstGeom>
          <a:noFill/>
          <a:ln w="9525">
            <a:noFill/>
          </a:ln>
        </p:spPr>
      </p:pic>
      <p:sp>
        <p:nvSpPr>
          <p:cNvPr id="7" name="右箭头标注 6"/>
          <p:cNvSpPr/>
          <p:nvPr/>
        </p:nvSpPr>
        <p:spPr>
          <a:xfrm>
            <a:off x="695787" y="2069498"/>
            <a:ext cx="1008112" cy="2478615"/>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smtClean="0">
                <a:ln>
                  <a:noFill/>
                </a:ln>
                <a:solidFill>
                  <a:schemeClr val="tx1"/>
                </a:solidFill>
                <a:effectLst/>
                <a:uLnTx/>
                <a:uFillTx/>
                <a:latin typeface="+mn-ea"/>
              </a:rPr>
              <a:t>星湖校区图</a:t>
            </a:r>
            <a:endParaRPr kumimoji="0" lang="en-US" altLang="zh-CN" sz="2000" b="1" i="0" u="none" strike="noStrike" kern="1200" cap="none" spc="0" normalizeH="0" baseline="0" noProof="0" dirty="0">
              <a:ln>
                <a:noFill/>
              </a:ln>
              <a:solidFill>
                <a:schemeClr val="tx1"/>
              </a:solidFill>
              <a:effectLst/>
              <a:uLnTx/>
              <a:uFillTx/>
              <a:latin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rPr>
              <a:t>书</a:t>
            </a:r>
            <a:endParaRPr kumimoji="0" lang="en-US" altLang="zh-CN" sz="2000" b="1" i="0" u="none" strike="noStrike" kern="1200" cap="none" spc="0" normalizeH="0" baseline="0" noProof="0" dirty="0">
              <a:ln>
                <a:noFill/>
              </a:ln>
              <a:solidFill>
                <a:schemeClr val="tx1"/>
              </a:solidFill>
              <a:effectLst/>
              <a:uLnTx/>
              <a:uFillTx/>
              <a:latin typeface="+mn-ea"/>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rPr>
              <a:t>馆</a:t>
            </a:r>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13</a:t>
            </a:fld>
            <a:endParaRPr lang="zh-CN" altLang="en-US"/>
          </a:p>
        </p:txBody>
      </p:sp>
      <p:sp>
        <p:nvSpPr>
          <p:cNvPr id="10"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9"/>
          <p:cNvSpPr txBox="1"/>
          <p:nvPr/>
        </p:nvSpPr>
        <p:spPr>
          <a:xfrm>
            <a:off x="936625" y="2484438"/>
            <a:ext cx="2343150" cy="71596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2000" b="1" dirty="0">
                <a:latin typeface="华文中宋" panose="02010600040101010101" pitchFamily="2" charset="-122"/>
                <a:ea typeface="华文中宋" panose="02010600040101010101" pitchFamily="2" charset="-122"/>
              </a:rPr>
              <a:t>福慧图书馆</a:t>
            </a:r>
            <a:endParaRPr lang="en-US" altLang="zh-CN" sz="2000" b="1" dirty="0">
              <a:latin typeface="华文中宋" panose="02010600040101010101" pitchFamily="2" charset="-122"/>
              <a:ea typeface="华文中宋" panose="02010600040101010101" pitchFamily="2" charset="-122"/>
            </a:endParaRPr>
          </a:p>
          <a:p>
            <a:pPr marL="0" lvl="0" indent="0" algn="ctr" defTabSz="914400" eaLnBrk="1" hangingPunct="1">
              <a:lnSpc>
                <a:spcPct val="100000"/>
              </a:lnSpc>
              <a:spcBef>
                <a:spcPct val="0"/>
              </a:spcBef>
              <a:buNone/>
            </a:pPr>
            <a:r>
              <a:rPr lang="zh-CN" altLang="zh-CN" sz="2000" b="1" dirty="0">
                <a:latin typeface="华文中宋" panose="02010600040101010101" pitchFamily="2" charset="-122"/>
                <a:ea typeface="华文中宋" panose="02010600040101010101" pitchFamily="2" charset="-122"/>
              </a:rPr>
              <a:t>（</a:t>
            </a:r>
            <a:r>
              <a:rPr lang="en-US" altLang="zh-CN" sz="2000" b="1" dirty="0">
                <a:latin typeface="华文中宋" panose="02010600040101010101" pitchFamily="2" charset="-122"/>
                <a:ea typeface="华文中宋" panose="02010600040101010101" pitchFamily="2" charset="-122"/>
              </a:rPr>
              <a:t>7:45-22:30</a:t>
            </a:r>
            <a:r>
              <a:rPr lang="zh-CN" altLang="en-US" sz="2000" b="1" dirty="0">
                <a:latin typeface="华文中宋" panose="02010600040101010101" pitchFamily="2" charset="-122"/>
                <a:ea typeface="华文中宋" panose="02010600040101010101" pitchFamily="2" charset="-122"/>
              </a:rPr>
              <a:t>）</a:t>
            </a:r>
          </a:p>
        </p:txBody>
      </p:sp>
      <p:graphicFrame>
        <p:nvGraphicFramePr>
          <p:cNvPr id="6" name="表格 5"/>
          <p:cNvGraphicFramePr>
            <a:graphicFrameLocks noGrp="1"/>
          </p:cNvGraphicFramePr>
          <p:nvPr/>
        </p:nvGraphicFramePr>
        <p:xfrm>
          <a:off x="3498850" y="1190625"/>
          <a:ext cx="7364769" cy="4896271"/>
        </p:xfrm>
        <a:graphic>
          <a:graphicData uri="http://schemas.openxmlformats.org/drawingml/2006/table">
            <a:tbl>
              <a:tblPr/>
              <a:tblGrid>
                <a:gridCol w="2236779"/>
                <a:gridCol w="1784396"/>
                <a:gridCol w="2008075"/>
                <a:gridCol w="1335519"/>
              </a:tblGrid>
              <a:tr h="316605">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部门</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开放时间</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r h="326687">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星期一至星期五</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星期六</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星期日</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借还书处</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借还书处（自助借还）</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8:00-22:30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8:00-22:30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8:00-22:30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现刊阅览室</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14:30-22:00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14:30-22:00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14:30-22:00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row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期刊阅览室</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13758">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r>
              <a:tr h="199643">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18:30-21:30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r>
              <a:tr h="193592">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期刊办公室</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r>
              <a:tr h="193592">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采编部</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r>
              <a:tr h="193592">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馆办公室</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r>
              <a:tr h="292406">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电子阅览室</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50886">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信息与技术部办公室</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不对外开放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1935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c vMerge="1">
                  <a:txBody>
                    <a:bodyPr/>
                    <a:lstStyle/>
                    <a:p>
                      <a:endParaRPr lang="zh-CN"/>
                    </a:p>
                  </a:txBody>
                  <a:tcPr/>
                </a:tc>
              </a:tr>
              <a:tr h="304505">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文理科书库外文书库基础教育书库</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不开放</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75085">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14:30-21:30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宋体" panose="02010600030101010101" pitchFamily="2" charset="-122"/>
                        <a:ea typeface="宋体" panose="02010600030101010101" pitchFamily="2" charset="-122"/>
                      </a:endParaRPr>
                    </a:p>
                  </a:txBody>
                  <a:tcPr marL="68567" marR="68567"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r>
            </a:tbl>
          </a:graphicData>
        </a:graphic>
      </p:graphicFrame>
      <p:sp>
        <p:nvSpPr>
          <p:cNvPr id="7" name="文本框 11"/>
          <p:cNvSpPr txBox="1"/>
          <p:nvPr/>
        </p:nvSpPr>
        <p:spPr>
          <a:xfrm>
            <a:off x="706770" y="4232275"/>
            <a:ext cx="2571750" cy="107632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zh-CN" sz="1600" b="1" dirty="0">
                <a:latin typeface="华文楷体" panose="02010600040101010101" pitchFamily="2" charset="-122"/>
                <a:ea typeface="华文楷体" panose="02010600040101010101" pitchFamily="2" charset="-122"/>
              </a:rPr>
              <a:t>温馨提示：</a:t>
            </a:r>
          </a:p>
          <a:p>
            <a:pPr marL="0" lvl="0" indent="0" defTabSz="914400" eaLnBrk="1" hangingPunct="1">
              <a:lnSpc>
                <a:spcPct val="100000"/>
              </a:lnSpc>
              <a:spcBef>
                <a:spcPct val="0"/>
              </a:spcBef>
              <a:buNone/>
            </a:pPr>
            <a:r>
              <a:rPr lang="en-US" altLang="zh-CN" sz="1600" b="1" dirty="0">
                <a:solidFill>
                  <a:schemeClr val="accent2"/>
                </a:solidFill>
                <a:latin typeface="华文楷体" panose="02010600040101010101" pitchFamily="2" charset="-122"/>
                <a:ea typeface="华文楷体" panose="02010600040101010101" pitchFamily="2" charset="-122"/>
              </a:rPr>
              <a:t>*</a:t>
            </a:r>
            <a:r>
              <a:rPr lang="zh-CN" altLang="zh-CN" sz="1600" dirty="0">
                <a:latin typeface="华文楷体" panose="02010600040101010101" pitchFamily="2" charset="-122"/>
                <a:ea typeface="华文楷体" panose="02010600040101010101" pitchFamily="2" charset="-122"/>
              </a:rPr>
              <a:t>电子资源24小时服务；</a:t>
            </a:r>
          </a:p>
          <a:p>
            <a:pPr marL="0" lvl="0" indent="0" defTabSz="914400" eaLnBrk="1" hangingPunct="1">
              <a:lnSpc>
                <a:spcPct val="100000"/>
              </a:lnSpc>
              <a:spcBef>
                <a:spcPct val="0"/>
              </a:spcBef>
              <a:buNone/>
            </a:pPr>
            <a:r>
              <a:rPr lang="en-US" altLang="zh-CN" sz="1600" b="1" dirty="0">
                <a:solidFill>
                  <a:schemeClr val="accent2"/>
                </a:solidFill>
                <a:latin typeface="华文楷体" panose="02010600040101010101" pitchFamily="2" charset="-122"/>
                <a:ea typeface="华文楷体" panose="02010600040101010101" pitchFamily="2" charset="-122"/>
              </a:rPr>
              <a:t>*</a:t>
            </a:r>
            <a:r>
              <a:rPr lang="zh-CN" altLang="zh-CN" sz="1600" dirty="0">
                <a:latin typeface="华文楷体" panose="02010600040101010101" pitchFamily="2" charset="-122"/>
                <a:ea typeface="华文楷体" panose="02010600040101010101" pitchFamily="2" charset="-122"/>
              </a:rPr>
              <a:t>星期四上午因政治、业务学习等原因，库室9:40开放。</a:t>
            </a:r>
            <a:endParaRPr lang="zh-CN" altLang="en-US" sz="1600" dirty="0">
              <a:latin typeface="华文楷体" panose="02010600040101010101" pitchFamily="2" charset="-122"/>
              <a:ea typeface="华文楷体" panose="02010600040101010101" pitchFamily="2" charset="-122"/>
            </a:endParaRPr>
          </a:p>
        </p:txBody>
      </p:sp>
      <p:sp>
        <p:nvSpPr>
          <p:cNvPr id="8"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14</a:t>
            </a:fld>
            <a:endParaRPr lang="zh-CN" altLang="en-US"/>
          </a:p>
        </p:txBody>
      </p:sp>
      <p:sp>
        <p:nvSpPr>
          <p:cNvPr id="9" name="îŝļîde"/>
          <p:cNvSpPr/>
          <p:nvPr/>
        </p:nvSpPr>
        <p:spPr>
          <a:xfrm>
            <a:off x="338810" y="447608"/>
            <a:ext cx="30867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1.3 </a:t>
            </a:r>
            <a:r>
              <a:rPr kumimoji="1" lang="zh-CN" altLang="en-US" sz="2800" b="1" dirty="0" smtClean="0">
                <a:solidFill>
                  <a:srgbClr val="FFFFFF"/>
                </a:solidFill>
              </a:rPr>
              <a:t>开放时间</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99"/>
          <p:cNvSpPr txBox="1"/>
          <p:nvPr/>
        </p:nvSpPr>
        <p:spPr>
          <a:xfrm>
            <a:off x="1355678" y="2200654"/>
            <a:ext cx="2752725" cy="584200"/>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严宽祜图书馆</a:t>
            </a:r>
          </a:p>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a:t>
            </a:r>
            <a:r>
              <a:rPr lang="en-US" altLang="zh-CN" sz="1600" b="1" dirty="0">
                <a:latin typeface="宋体" panose="02010600030101010101" pitchFamily="2" charset="-122"/>
                <a:ea typeface="宋体" panose="02010600030101010101" pitchFamily="2" charset="-122"/>
              </a:rPr>
              <a:t>8:00-11:40,14:30-17:30)</a:t>
            </a:r>
            <a:endParaRPr lang="zh-CN" altLang="en-US" sz="1600" dirty="0">
              <a:latin typeface="Times New Roman" panose="02020603050405020304" pitchFamily="18" charset="0"/>
              <a:ea typeface="宋体" panose="02010600030101010101" pitchFamily="2" charset="-122"/>
            </a:endParaRPr>
          </a:p>
        </p:txBody>
      </p:sp>
      <p:graphicFrame>
        <p:nvGraphicFramePr>
          <p:cNvPr id="6" name="表格 5"/>
          <p:cNvGraphicFramePr>
            <a:graphicFrameLocks noGrp="1"/>
          </p:cNvGraphicFramePr>
          <p:nvPr/>
        </p:nvGraphicFramePr>
        <p:xfrm>
          <a:off x="4873033" y="1553662"/>
          <a:ext cx="6099767" cy="1967457"/>
        </p:xfrm>
        <a:graphic>
          <a:graphicData uri="http://schemas.openxmlformats.org/drawingml/2006/table">
            <a:tbl>
              <a:tblPr/>
              <a:tblGrid>
                <a:gridCol w="1696766"/>
                <a:gridCol w="1353117"/>
                <a:gridCol w="1524942"/>
                <a:gridCol w="1524942"/>
              </a:tblGrid>
              <a:tr h="390025">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部门</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开放时间</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r h="329354">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星期一至星期五</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星期六</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星期日</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08013">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参考工具书库</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不开放</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08013">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r>
              <a:tr h="208013">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福慧书库美术书库</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不开放</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08013">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14:30-17:30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r>
              <a:tr h="208013">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保存本书库</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不开放</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08013">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14:30-17:30</a:t>
                      </a:r>
                      <a:endParaRPr kumimoji="0" lang="en-US" altLang="en-US" sz="10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14:30-17:30</a:t>
                      </a:r>
                      <a:endParaRPr kumimoji="0" lang="en-US" altLang="en-US" sz="10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vMerge="1">
                  <a:txBody>
                    <a:bodyPr/>
                    <a:lstStyle/>
                    <a:p>
                      <a:endParaRPr lang="zh-CN"/>
                    </a:p>
                  </a:txBody>
                  <a:tcPr/>
                </a:tc>
              </a:tr>
            </a:tbl>
          </a:graphicData>
        </a:graphic>
      </p:graphicFrame>
      <p:sp>
        <p:nvSpPr>
          <p:cNvPr id="7" name="文本框 2"/>
          <p:cNvSpPr txBox="1"/>
          <p:nvPr/>
        </p:nvSpPr>
        <p:spPr>
          <a:xfrm>
            <a:off x="1505803" y="4880900"/>
            <a:ext cx="2754313" cy="582612"/>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星湖校区分馆</a:t>
            </a:r>
          </a:p>
          <a:p>
            <a:pPr marL="0" lvl="0" indent="0" algn="ctr" defTabSz="914400" eaLnBrk="1" hangingPunct="1">
              <a:lnSpc>
                <a:spcPct val="100000"/>
              </a:lnSpc>
              <a:spcBef>
                <a:spcPct val="0"/>
              </a:spcBef>
              <a:buNone/>
            </a:pPr>
            <a:r>
              <a:rPr lang="zh-CN" altLang="zh-CN" sz="1600" b="1" dirty="0">
                <a:latin typeface="Times New Roman" panose="02020603050405020304" pitchFamily="18" charset="0"/>
                <a:ea typeface="宋体" panose="02010600030101010101" pitchFamily="2" charset="-122"/>
              </a:rPr>
              <a:t>（8:00-11:40,14:30-22:00）</a:t>
            </a:r>
            <a:endParaRPr lang="zh-CN" altLang="en-US" sz="1600" b="1" dirty="0">
              <a:latin typeface="Times New Roman" panose="02020603050405020304" pitchFamily="18" charset="0"/>
              <a:ea typeface="宋体" panose="02010600030101010101" pitchFamily="2" charset="-122"/>
            </a:endParaRPr>
          </a:p>
        </p:txBody>
      </p:sp>
      <p:graphicFrame>
        <p:nvGraphicFramePr>
          <p:cNvPr id="8" name="表格 7"/>
          <p:cNvGraphicFramePr>
            <a:graphicFrameLocks noGrp="1"/>
          </p:cNvGraphicFramePr>
          <p:nvPr/>
        </p:nvGraphicFramePr>
        <p:xfrm>
          <a:off x="4941272" y="4467225"/>
          <a:ext cx="6017880" cy="1442255"/>
        </p:xfrm>
        <a:graphic>
          <a:graphicData uri="http://schemas.openxmlformats.org/drawingml/2006/table">
            <a:tbl>
              <a:tblPr/>
              <a:tblGrid>
                <a:gridCol w="1673988"/>
                <a:gridCol w="1334952"/>
                <a:gridCol w="1504470"/>
                <a:gridCol w="1504470"/>
              </a:tblGrid>
              <a:tr h="373820">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部门</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gridSpan="3">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开放时间</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r h="424192">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星期一至星期五</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星期六</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星期日</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299587">
                <a:tc rowSpan="2">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现刊阅览室</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8:00-11:40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r h="344656">
                <a:tc vMerge="1">
                  <a:txBody>
                    <a:bodyPr/>
                    <a:lstStyle/>
                    <a:p>
                      <a:endParaRPr lang="zh-CN"/>
                    </a:p>
                  </a:txBody>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14:30-22:00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14:30-22:00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1pPr>
                      <a:lvl2pPr marL="742950" indent="-285750" eaLnBrk="0" hangingPunct="0">
                        <a:spcBef>
                          <a:spcPct val="20000"/>
                        </a:spcBef>
                        <a:buClr>
                          <a:schemeClr val="accent1"/>
                        </a:buClr>
                        <a:buSzPct val="100000"/>
                        <a:buFont typeface="Symbol" panose="05050102010706020507" pitchFamily="18" charset="2"/>
                        <a:defRPr sz="2000">
                          <a:solidFill>
                            <a:schemeClr val="tx2"/>
                          </a:solidFill>
                          <a:latin typeface="Candara" panose="020E0502030303020204" pitchFamily="34" charset="0"/>
                          <a:ea typeface="华文楷体" panose="02010600040101010101" pitchFamily="2" charset="-122"/>
                        </a:defRPr>
                      </a:lvl2pPr>
                      <a:lvl3pPr marL="1143000" indent="-228600" eaLnBrk="0" hangingPunct="0">
                        <a:spcBef>
                          <a:spcPct val="20000"/>
                        </a:spcBef>
                        <a:buClr>
                          <a:schemeClr val="accent1"/>
                        </a:buClr>
                        <a:buSzPct val="100000"/>
                        <a:buFont typeface="Symbol" panose="05050102010706020507" pitchFamily="18" charset="2"/>
                        <a:defRPr>
                          <a:solidFill>
                            <a:schemeClr val="tx2"/>
                          </a:solidFill>
                          <a:latin typeface="Candara" panose="020E0502030303020204" pitchFamily="34" charset="0"/>
                          <a:ea typeface="华文楷体" panose="02010600040101010101" pitchFamily="2" charset="-122"/>
                        </a:defRPr>
                      </a:lvl3pPr>
                      <a:lvl4pPr marL="1600200" indent="-228600" eaLnBrk="0" hangingPunct="0">
                        <a:spcBef>
                          <a:spcPct val="20000"/>
                        </a:spcBef>
                        <a:buClr>
                          <a:schemeClr val="accent1"/>
                        </a:buClr>
                        <a:buSzPct val="100000"/>
                        <a:buFont typeface="Symbol" panose="05050102010706020507" pitchFamily="18" charset="2"/>
                        <a:defRPr sz="1600">
                          <a:solidFill>
                            <a:schemeClr val="tx2"/>
                          </a:solidFill>
                          <a:latin typeface="Candara" panose="020E0502030303020204" pitchFamily="34" charset="0"/>
                          <a:ea typeface="华文楷体" panose="02010600040101010101" pitchFamily="2" charset="-122"/>
                        </a:defRPr>
                      </a:lvl4pPr>
                      <a:lvl5pPr marL="2057400" indent="-228600" eaLnBrk="0" hangingPunct="0">
                        <a:spcBef>
                          <a:spcPct val="20000"/>
                        </a:spcBef>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5pPr>
                      <a:lvl6pPr marL="25146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6pPr>
                      <a:lvl7pPr marL="29718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7pPr>
                      <a:lvl8pPr marL="34290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8pPr>
                      <a:lvl9pPr marL="3886200" indent="-228600" eaLnBrk="0" fontAlgn="base" hangingPunct="0">
                        <a:spcBef>
                          <a:spcPct val="20000"/>
                        </a:spcBef>
                        <a:spcAft>
                          <a:spcPct val="0"/>
                        </a:spcAft>
                        <a:buClr>
                          <a:schemeClr val="accent1"/>
                        </a:buClr>
                        <a:buSzPct val="100000"/>
                        <a:buFont typeface="Symbol" panose="05050102010706020507" pitchFamily="18" charset="2"/>
                        <a:defRPr sz="1400">
                          <a:solidFill>
                            <a:schemeClr val="tx2"/>
                          </a:solidFill>
                          <a:latin typeface="Candara" panose="020E0502030303020204" pitchFamily="34" charset="0"/>
                          <a:ea typeface="华文楷体" panose="0201060004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rPr>
                        <a:t>14:30-22:00</a:t>
                      </a:r>
                      <a:endParaRPr kumimoji="0" lang="en-US" altLang="en-US" sz="1200" b="0" i="0" u="none" strike="noStrike" cap="none" normalizeH="0" baseline="0" dirty="0" smtClean="0">
                        <a:ln>
                          <a:noFill/>
                        </a:ln>
                        <a:solidFill>
                          <a:schemeClr val="tx1"/>
                        </a:solidFill>
                        <a:effectLst/>
                        <a:latin typeface="等线" panose="02010600030101010101" charset="-122"/>
                        <a:ea typeface="宋体" panose="02010600030101010101" pitchFamily="2" charset="-122"/>
                      </a:endParaRPr>
                    </a:p>
                  </a:txBody>
                  <a:tcPr marL="68580" marR="68580" marT="0" marB="0" anchor="ctr"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r>
            </a:tbl>
          </a:graphicData>
        </a:graphic>
      </p:graphicFrame>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15</a:t>
            </a:fld>
            <a:endParaRPr lang="zh-CN" altLang="en-US"/>
          </a:p>
        </p:txBody>
      </p:sp>
      <p:sp>
        <p:nvSpPr>
          <p:cNvPr id="10" name="îŝļîde"/>
          <p:cNvSpPr/>
          <p:nvPr/>
        </p:nvSpPr>
        <p:spPr>
          <a:xfrm>
            <a:off x="338810" y="447608"/>
            <a:ext cx="30867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1.3 </a:t>
            </a:r>
            <a:r>
              <a:rPr kumimoji="1" lang="zh-CN" altLang="en-US" sz="2800" b="1" dirty="0" smtClean="0">
                <a:solidFill>
                  <a:srgbClr val="FFFFFF"/>
                </a:solidFill>
              </a:rPr>
              <a:t>开放时间</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iṡlîḑè"/>
        <p:cNvGrpSpPr/>
        <p:nvPr/>
      </p:nvGrpSpPr>
      <p:grpSpPr>
        <a:xfrm>
          <a:off x="0" y="0"/>
          <a:ext cx="0" cy="0"/>
          <a:chOff x="0" y="0"/>
          <a:chExt cx="0" cy="0"/>
        </a:xfrm>
      </p:grpSpPr>
      <p:sp>
        <p:nvSpPr>
          <p:cNvPr id="4" name="îṣḷïḓè"/>
          <p:cNvSpPr>
            <a:spLocks noGrp="1"/>
          </p:cNvSpPr>
          <p:nvPr>
            <p:ph type="title"/>
          </p:nvPr>
        </p:nvSpPr>
        <p:spPr>
          <a:xfrm>
            <a:off x="3210422" y="3715330"/>
            <a:ext cx="6424897" cy="951058"/>
          </a:xfrm>
        </p:spPr>
        <p:txBody>
          <a:bodyPr>
            <a:noAutofit/>
          </a:bodyPr>
          <a:lstStyle/>
          <a:p>
            <a:r>
              <a:rPr lang="zh-CN" altLang="en-US" sz="6600" dirty="0" smtClean="0"/>
              <a:t>纸质资源及利用</a:t>
            </a:r>
            <a:endParaRPr lang="zh-CN" altLang="en-US" sz="6600" dirty="0"/>
          </a:p>
        </p:txBody>
      </p:sp>
      <p:sp>
        <p:nvSpPr>
          <p:cNvPr id="2" name="ïṡḷîḋè"/>
          <p:cNvSpPr>
            <a:spLocks noGrp="1"/>
          </p:cNvSpPr>
          <p:nvPr>
            <p:ph type="sldNum" sz="quarter" idx="12"/>
          </p:nvPr>
        </p:nvSpPr>
        <p:spPr/>
        <p:txBody>
          <a:bodyPr/>
          <a:lstStyle/>
          <a:p>
            <a:fld id="{7F65B630-C7FF-41C0-9923-C5E5E29EED81}" type="slidenum">
              <a:rPr lang="zh-CN" altLang="en-US" smtClean="0"/>
              <a:t>16</a:t>
            </a:fld>
            <a:endParaRPr lang="zh-CN" altLang="en-US"/>
          </a:p>
        </p:txBody>
      </p:sp>
      <p:sp>
        <p:nvSpPr>
          <p:cNvPr id="6" name="ï$ḻïḍe"/>
          <p:cNvSpPr txBox="1"/>
          <p:nvPr/>
        </p:nvSpPr>
        <p:spPr>
          <a:xfrm>
            <a:off x="5312841" y="2172644"/>
            <a:ext cx="1553623"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02</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ïṧḻiḋè"/>
        <p:cNvGrpSpPr/>
        <p:nvPr/>
      </p:nvGrpSpPr>
      <p:grpSpPr>
        <a:xfrm>
          <a:off x="0" y="0"/>
          <a:ext cx="0" cy="0"/>
          <a:chOff x="0" y="0"/>
          <a:chExt cx="0" cy="0"/>
        </a:xfrm>
      </p:grpSpPr>
      <p:sp>
        <p:nvSpPr>
          <p:cNvPr id="17" name="Text Box 4"/>
          <p:cNvSpPr txBox="1"/>
          <p:nvPr/>
        </p:nvSpPr>
        <p:spPr>
          <a:xfrm>
            <a:off x="3622675" y="2435225"/>
            <a:ext cx="184150" cy="461963"/>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0"/>
              </a:spcBef>
              <a:buNone/>
            </a:pPr>
            <a:endParaRPr lang="zh-CN" altLang="zh-CN" sz="2400" dirty="0">
              <a:latin typeface="Times New Roman" panose="02020603050405020304" pitchFamily="18" charset="0"/>
              <a:ea typeface="宋体" panose="02010600030101010101" pitchFamily="2" charset="-122"/>
            </a:endParaRPr>
          </a:p>
        </p:txBody>
      </p:sp>
      <p:graphicFrame>
        <p:nvGraphicFramePr>
          <p:cNvPr id="18" name="表格 17"/>
          <p:cNvGraphicFramePr/>
          <p:nvPr/>
        </p:nvGraphicFramePr>
        <p:xfrm>
          <a:off x="641445" y="1583143"/>
          <a:ext cx="6864823" cy="4763067"/>
        </p:xfrm>
        <a:graphic>
          <a:graphicData uri="http://schemas.openxmlformats.org/drawingml/2006/table">
            <a:tbl>
              <a:tblPr/>
              <a:tblGrid>
                <a:gridCol w="630036"/>
                <a:gridCol w="3031203"/>
                <a:gridCol w="711908"/>
                <a:gridCol w="2491676"/>
              </a:tblGrid>
              <a:tr h="793847">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A</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马克思主义、列宁主义、毛泽东思想、邓小平理论</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N</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自然科学总论</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B</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哲学、宗教</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O</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数理科学和化学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C</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社会科学总论</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P</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天文学、地球科学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D</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政治、法律</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dirty="0">
                          <a:latin typeface="Arial Unicode MS" panose="020B0604020202020204" pitchFamily="34" charset="-122"/>
                          <a:ea typeface="Arial Unicode MS" panose="020B0604020202020204" pitchFamily="34" charset="-122"/>
                          <a:cs typeface="Arial Unicode MS" panose="020B0604020202020204" pitchFamily="34" charset="-122"/>
                        </a:rPr>
                        <a:t>Q</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生物科学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E</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军事</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R</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医药、卫生</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F</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经济</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S</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农业科学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G</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文化、科学、教育、体育</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T</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工业技术</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H</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语言、文字</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U</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交通运输</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I</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文学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V</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航空、航天</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J</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艺术</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X</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环境科学、安全科学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96922">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K</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历史、地理</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algn="ctr" defTabSz="914400" eaLnBrk="1" hangingPunct="1">
                        <a:spcBef>
                          <a:spcPct val="0"/>
                        </a:spcBef>
                        <a:buClrTx/>
                        <a:buNone/>
                      </a:pPr>
                      <a:r>
                        <a:rPr lang="en-US" altLang="zh-CN" sz="1800" b="1">
                          <a:latin typeface="Arial Unicode MS" panose="020B0604020202020204" pitchFamily="34" charset="-122"/>
                          <a:ea typeface="Arial Unicode MS" panose="020B0604020202020204" pitchFamily="34" charset="-122"/>
                          <a:cs typeface="Arial Unicode MS" panose="020B0604020202020204" pitchFamily="34" charset="-122"/>
                        </a:rPr>
                        <a:t>Z</a:t>
                      </a:r>
                      <a:endParaRPr lang="zh-CN" altLang="zh-CN" sz="1800" b="1" dirty="0">
                        <a:latin typeface="Arial Unicode MS" panose="020B0604020202020204" pitchFamily="34" charset="-122"/>
                        <a:ea typeface="Arial Unicode MS" panose="020B0604020202020204" pitchFamily="34" charset="-122"/>
                        <a:cs typeface="Arial Unicode MS" panose="020B0604020202020204" pitchFamily="34" charset="-122"/>
                      </a:endParaRP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lvl1pPr marL="342900" lvl="0" indent="-342900" algn="l" defTabSz="0" rtl="0" eaLnBrk="0" fontAlgn="base" hangingPunct="0">
                        <a:spcBef>
                          <a:spcPct val="20000"/>
                        </a:spcBef>
                        <a:spcAft>
                          <a:spcPct val="0"/>
                        </a:spcAft>
                        <a:buClr>
                          <a:srgbClr val="10CF9B"/>
                        </a:buClr>
                        <a:buFont typeface="Wingdings" panose="05000000000000000000" pitchFamily="2" charset="2"/>
                        <a:buChar char="n"/>
                        <a:defRPr sz="1800">
                          <a:solidFill>
                            <a:schemeClr val="tx1"/>
                          </a:solidFill>
                          <a:latin typeface="+mn-lt"/>
                          <a:ea typeface="+mn-ea"/>
                          <a:cs typeface="+mn-cs"/>
                          <a:sym typeface="Times New Roman" panose="02020603050405020304" pitchFamily="18" charset="0"/>
                        </a:defRPr>
                      </a:lvl1pPr>
                      <a:lvl2pPr marL="742950" lvl="1" indent="-285750" algn="l" defTabSz="0" rtl="0" eaLnBrk="0" fontAlgn="base" hangingPunct="0">
                        <a:spcBef>
                          <a:spcPct val="20000"/>
                        </a:spcBef>
                        <a:spcAft>
                          <a:spcPct val="0"/>
                        </a:spcAft>
                        <a:buClr>
                          <a:srgbClr val="10CF9B"/>
                        </a:buClr>
                        <a:buFont typeface="Arial" panose="020B0604020202020204" pitchFamily="34" charset="0"/>
                        <a:buChar char="–"/>
                        <a:defRPr sz="1600">
                          <a:solidFill>
                            <a:schemeClr val="tx1"/>
                          </a:solidFill>
                          <a:latin typeface="+mn-lt"/>
                          <a:ea typeface="+mn-ea"/>
                          <a:sym typeface="Times New Roman" panose="02020603050405020304" pitchFamily="18" charset="0"/>
                        </a:defRPr>
                      </a:lvl2pPr>
                      <a:lvl3pPr marL="1143000" lvl="2" indent="-228600" algn="l" defTabSz="0" rtl="0" eaLnBrk="0" fontAlgn="base" hangingPunct="0">
                        <a:spcBef>
                          <a:spcPct val="20000"/>
                        </a:spcBef>
                        <a:spcAft>
                          <a:spcPct val="0"/>
                        </a:spcAft>
                        <a:buClr>
                          <a:srgbClr val="10CF9B"/>
                        </a:buClr>
                        <a:buFont typeface="Arial" panose="020B0604020202020204" pitchFamily="34" charset="0"/>
                        <a:buChar char="•"/>
                        <a:defRPr sz="1400">
                          <a:solidFill>
                            <a:schemeClr val="tx1"/>
                          </a:solidFill>
                          <a:latin typeface="+mn-lt"/>
                          <a:ea typeface="+mn-ea"/>
                          <a:sym typeface="Times New Roman" panose="02020603050405020304" pitchFamily="18" charset="0"/>
                        </a:defRPr>
                      </a:lvl3pPr>
                      <a:lvl4pPr marL="1600200" lvl="3"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4pPr>
                      <a:lvl5pPr marL="2057400" lvl="4" indent="-228600" algn="l" defTabSz="0" rtl="0" eaLnBrk="0" fontAlgn="base" hangingPunct="0">
                        <a:spcBef>
                          <a:spcPct val="20000"/>
                        </a:spcBef>
                        <a:spcAft>
                          <a:spcPct val="0"/>
                        </a:spcAft>
                        <a:buClr>
                          <a:srgbClr val="10CF9B"/>
                        </a:buClr>
                        <a:buFont typeface="Arial" panose="020B0604020202020204" pitchFamily="34" charset="0"/>
                        <a:buChar char="»"/>
                        <a:defRPr sz="1200">
                          <a:solidFill>
                            <a:schemeClr val="tx1"/>
                          </a:solidFill>
                          <a:latin typeface="+mn-lt"/>
                          <a:ea typeface="+mn-ea"/>
                          <a:sym typeface="Times New Roman" panose="02020603050405020304" pitchFamily="18" charset="0"/>
                        </a:defRPr>
                      </a:lvl5pPr>
                    </a:lstStyle>
                    <a:p>
                      <a:pPr marL="0" lvl="0" indent="0" defTabSz="914400" eaLnBrk="1" hangingPunct="1">
                        <a:spcBef>
                          <a:spcPct val="0"/>
                        </a:spcBef>
                        <a:buClrTx/>
                        <a:buNone/>
                      </a:pPr>
                      <a:r>
                        <a:rPr lang="zh-CN" altLang="en-US" sz="1800" b="1" dirty="0">
                          <a:latin typeface="Arial Unicode MS" panose="020B0604020202020204" pitchFamily="34" charset="-122"/>
                          <a:ea typeface="Arial Unicode MS" panose="020B0604020202020204" pitchFamily="34" charset="-122"/>
                          <a:cs typeface="Arial Unicode MS" panose="020B0604020202020204" pitchFamily="34" charset="-122"/>
                        </a:rPr>
                        <a:t>综合性图书</a:t>
                      </a:r>
                    </a:p>
                  </a:txBody>
                  <a:tcPr marL="68590" marR="68590" marT="0" marB="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19" name="矩形 2"/>
          <p:cNvSpPr>
            <a:spLocks noChangeArrowheads="1"/>
          </p:cNvSpPr>
          <p:nvPr/>
        </p:nvSpPr>
        <p:spPr bwMode="auto">
          <a:xfrm>
            <a:off x="7779222" y="2210937"/>
            <a:ext cx="3302757" cy="3168015"/>
          </a:xfrm>
          <a:prstGeom prst="rect">
            <a:avLst/>
          </a:prstGeom>
          <a:noFill/>
          <a:ln>
            <a:noFill/>
          </a:ln>
        </p:spPr>
        <p:txBody>
          <a:bodyPr wrap="square" lIns="91410" tIns="45705" rIns="91410" bIns="45705">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algn="l" defTabSz="914400" eaLnBrk="1" hangingPunct="1">
              <a:buClrTx/>
              <a:buSzTx/>
              <a:buFontTx/>
              <a:defRPr/>
            </a:pPr>
            <a:r>
              <a:rPr lang="zh-CN" altLang="zh-CN" sz="2000" b="1">
                <a:ln>
                  <a:noFill/>
                </a:ln>
                <a:solidFill>
                  <a:schemeClr val="tx1"/>
                </a:solidFill>
                <a:latin typeface="微软雅黑" panose="020B0503020204020204" charset="-122"/>
                <a:ea typeface="微软雅黑" panose="020B0503020204020204" charset="-122"/>
                <a:cs typeface="Arial Unicode MS" panose="020B0604020202020204" pitchFamily="34" charset="-122"/>
              </a:rPr>
              <a:t>图书分类法：是根据图书的不同属性按照一定的原则编排而成的一个逐级展开的科学分类体系。《中国图书馆分类法》，简称《中图法》，是我国图书馆和情报单位普遍使用的一部综合性的分类法。肇庆学院图书馆纸质资源均按中图法分类组织。共22大类</a:t>
            </a:r>
          </a:p>
        </p:txBody>
      </p:sp>
      <p:sp>
        <p:nvSpPr>
          <p:cNvPr id="22" name="îṥľidé"/>
          <p:cNvSpPr/>
          <p:nvPr/>
        </p:nvSpPr>
        <p:spPr>
          <a:xfrm>
            <a:off x="7779221" y="2119498"/>
            <a:ext cx="3302757"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îṥľidé"/>
          <p:cNvSpPr/>
          <p:nvPr/>
        </p:nvSpPr>
        <p:spPr>
          <a:xfrm>
            <a:off x="7779222" y="5381006"/>
            <a:ext cx="330275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17</a:t>
            </a:fld>
            <a:endParaRPr lang="zh-CN" altLang="en-US"/>
          </a:p>
        </p:txBody>
      </p:sp>
      <p:sp>
        <p:nvSpPr>
          <p:cNvPr id="9"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内容占位符 2"/>
          <p:cNvSpPr txBox="1"/>
          <p:nvPr/>
        </p:nvSpPr>
        <p:spPr bwMode="auto">
          <a:xfrm>
            <a:off x="7709535" y="2550795"/>
            <a:ext cx="2922270" cy="2123440"/>
          </a:xfrm>
          <a:prstGeom prst="rect">
            <a:avLst/>
          </a:prstGeom>
          <a:noFill/>
          <a:effectLst/>
          <a:scene3d>
            <a:camera prst="orthographicFront"/>
            <a:lightRig rig="balanced" dir="t"/>
          </a:scene3d>
          <a:sp3d prstMaterial="plastic"/>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lgn="l" defTabSz="914400" fontAlgn="auto">
              <a:lnSpc>
                <a:spcPct val="140000"/>
              </a:lnSpc>
              <a:spcBef>
                <a:spcPts val="700"/>
              </a:spcBef>
              <a:buClrTx/>
              <a:buSzTx/>
              <a:buFontTx/>
              <a:buNone/>
              <a:defRPr/>
            </a:pPr>
            <a:r>
              <a:rPr lang="zh-CN" altLang="zh-CN" sz="2000" b="1" noProof="1">
                <a:ln>
                  <a:noFill/>
                </a:ln>
                <a:latin typeface="微软雅黑" panose="020B0503020204020204" charset="-122"/>
                <a:ea typeface="微软雅黑" panose="020B0503020204020204" charset="-122"/>
                <a:cs typeface="Arial Unicode MS" panose="020B0604020202020204" pitchFamily="34" charset="-122"/>
                <a:sym typeface="+mn-ea"/>
              </a:rPr>
              <a:t>索书号又称索取号、排架号，是表明馆藏中的某一文献的排架位置、以便提取和归架的一套编号。</a:t>
            </a:r>
          </a:p>
        </p:txBody>
      </p:sp>
      <p:pic>
        <p:nvPicPr>
          <p:cNvPr id="5" name="图片 4"/>
          <p:cNvPicPr>
            <a:picLocks noChangeAspect="1"/>
          </p:cNvPicPr>
          <p:nvPr/>
        </p:nvPicPr>
        <p:blipFill>
          <a:blip r:embed="rId2"/>
          <a:stretch>
            <a:fillRect/>
          </a:stretch>
        </p:blipFill>
        <p:spPr>
          <a:xfrm>
            <a:off x="668314" y="1522413"/>
            <a:ext cx="6809184" cy="4400715"/>
          </a:xfrm>
          <a:prstGeom prst="rect">
            <a:avLst/>
          </a:prstGeom>
          <a:noFill/>
          <a:ln w="9525">
            <a:noFill/>
          </a:ln>
        </p:spPr>
      </p:pic>
      <p:sp>
        <p:nvSpPr>
          <p:cNvPr id="13" name="îṥľidé"/>
          <p:cNvSpPr/>
          <p:nvPr/>
        </p:nvSpPr>
        <p:spPr>
          <a:xfrm>
            <a:off x="7748980" y="2458951"/>
            <a:ext cx="292209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îṥľidé"/>
          <p:cNvSpPr/>
          <p:nvPr/>
        </p:nvSpPr>
        <p:spPr>
          <a:xfrm>
            <a:off x="7748980" y="4752757"/>
            <a:ext cx="2922096"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18</a:t>
            </a:fld>
            <a:endParaRPr lang="zh-CN" altLang="en-US"/>
          </a:p>
        </p:txBody>
      </p:sp>
      <p:sp>
        <p:nvSpPr>
          <p:cNvPr id="8"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3"/>
          <p:cNvPicPr>
            <a:picLocks noChangeAspect="1"/>
          </p:cNvPicPr>
          <p:nvPr/>
        </p:nvPicPr>
        <p:blipFill>
          <a:blip r:embed="rId3"/>
          <a:stretch>
            <a:fillRect/>
          </a:stretch>
        </p:blipFill>
        <p:spPr>
          <a:xfrm>
            <a:off x="107950" y="1924050"/>
            <a:ext cx="10085006" cy="3903544"/>
          </a:xfrm>
          <a:prstGeom prst="rect">
            <a:avLst/>
          </a:prstGeom>
          <a:noFill/>
          <a:ln w="9525">
            <a:noFill/>
          </a:ln>
        </p:spPr>
      </p:pic>
      <p:sp>
        <p:nvSpPr>
          <p:cNvPr id="5" name="文本框 3"/>
          <p:cNvSpPr txBox="1"/>
          <p:nvPr/>
        </p:nvSpPr>
        <p:spPr>
          <a:xfrm>
            <a:off x="7872679" y="1924160"/>
            <a:ext cx="3744416" cy="2244090"/>
          </a:xfrm>
          <a:prstGeom prst="rect">
            <a:avLst/>
          </a:prstGeom>
          <a:noFill/>
        </p:spPr>
        <p:txBody>
          <a:bodyPr lIns="91410" tIns="45705" rIns="91410" bIns="45705">
            <a:spAutoFit/>
          </a:bodyPr>
          <a:lstStyle/>
          <a:p>
            <a:pPr marR="0" defTabSz="914400">
              <a:buClrTx/>
              <a:buSzTx/>
              <a:defRPr/>
            </a:pPr>
            <a:r>
              <a:rPr kumimoji="0" lang="zh-CN" altLang="zh-CN" sz="2000" b="1" kern="1200" cap="none" spc="0" normalizeH="0" baseline="0" noProof="1" smtClean="0">
                <a:ln>
                  <a:noFill/>
                </a:ln>
                <a:latin typeface="微软雅黑" panose="020B0503020204020204" charset="-122"/>
                <a:ea typeface="微软雅黑" panose="020B0503020204020204" charset="-122"/>
                <a:cs typeface="Arial Unicode MS" panose="020B0604020202020204" pitchFamily="34" charset="-122"/>
                <a:sym typeface="+mn-ea"/>
              </a:rPr>
              <a:t>索</a:t>
            </a:r>
            <a:r>
              <a:rPr kumimoji="0" lang="zh-CN" altLang="zh-CN" sz="2000" b="1" kern="1200" cap="none" spc="0" normalizeH="0" baseline="0" noProof="1">
                <a:ln>
                  <a:noFill/>
                </a:ln>
                <a:latin typeface="微软雅黑" panose="020B0503020204020204" charset="-122"/>
                <a:ea typeface="微软雅黑" panose="020B0503020204020204" charset="-122"/>
                <a:cs typeface="Arial Unicode MS" panose="020B0604020202020204" pitchFamily="34" charset="-122"/>
                <a:sym typeface="+mn-ea"/>
              </a:rPr>
              <a:t>书号一般由字母、数字和其它符号组成。我馆馆藏的索书号由分类号、著者号、辅助区分号等构成。分类号，是依据分类法，按文献的学科知识属性揭示和组织文献，采用字母和数字作为类目的标识符号。</a:t>
            </a:r>
          </a:p>
        </p:txBody>
      </p:sp>
      <p:sp>
        <p:nvSpPr>
          <p:cNvPr id="8" name="îṥľidé"/>
          <p:cNvSpPr/>
          <p:nvPr/>
        </p:nvSpPr>
        <p:spPr>
          <a:xfrm>
            <a:off x="7997587" y="1774301"/>
            <a:ext cx="3466531"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19</a:t>
            </a:fld>
            <a:endParaRPr lang="zh-CN" altLang="en-US"/>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
        <p:nvSpPr>
          <p:cNvPr id="3" name="îṥľidé"/>
          <p:cNvSpPr/>
          <p:nvPr>
            <p:custDataLst>
              <p:tags r:id="rId1"/>
            </p:custDataLst>
          </p:nvPr>
        </p:nvSpPr>
        <p:spPr>
          <a:xfrm>
            <a:off x="7997825" y="4272280"/>
            <a:ext cx="3456000" cy="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iślíďê"/>
        <p:cNvGrpSpPr/>
        <p:nvPr/>
      </p:nvGrpSpPr>
      <p:grpSpPr>
        <a:xfrm>
          <a:off x="0" y="0"/>
          <a:ext cx="0" cy="0"/>
          <a:chOff x="0" y="0"/>
          <a:chExt cx="0" cy="0"/>
        </a:xfrm>
      </p:grpSpPr>
      <p:sp>
        <p:nvSpPr>
          <p:cNvPr id="2" name="îṣľïḍê"/>
          <p:cNvSpPr>
            <a:spLocks noGrp="1"/>
          </p:cNvSpPr>
          <p:nvPr>
            <p:ph type="sldNum" sz="quarter" idx="12"/>
          </p:nvPr>
        </p:nvSpPr>
        <p:spPr/>
        <p:txBody>
          <a:bodyPr/>
          <a:lstStyle/>
          <a:p>
            <a:fld id="{7F65B630-C7FF-41C0-9923-C5E5E29EED81}" type="slidenum">
              <a:rPr lang="en-US" altLang="zh-CN" smtClean="0"/>
              <a:t>2</a:t>
            </a:fld>
            <a:endParaRPr lang="en-US" altLang="zh-CN" dirty="0"/>
          </a:p>
        </p:txBody>
      </p:sp>
      <p:grpSp>
        <p:nvGrpSpPr>
          <p:cNvPr id="9" name="ï$ļiḓê"/>
          <p:cNvGrpSpPr/>
          <p:nvPr/>
        </p:nvGrpSpPr>
        <p:grpSpPr>
          <a:xfrm>
            <a:off x="495703" y="683598"/>
            <a:ext cx="10858500" cy="5343979"/>
            <a:chOff x="660400" y="1621278"/>
            <a:chExt cx="10858500" cy="4677325"/>
          </a:xfrm>
        </p:grpSpPr>
        <p:cxnSp>
          <p:nvCxnSpPr>
            <p:cNvPr id="10" name="iSļiḍê"/>
            <p:cNvCxnSpPr/>
            <p:nvPr/>
          </p:nvCxnSpPr>
          <p:spPr>
            <a:xfrm>
              <a:off x="660400" y="4780512"/>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iṩlidè"/>
            <p:cNvSpPr txBox="1"/>
            <p:nvPr/>
          </p:nvSpPr>
          <p:spPr>
            <a:xfrm>
              <a:off x="660400"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01</a:t>
              </a:r>
            </a:p>
          </p:txBody>
        </p:sp>
        <p:cxnSp>
          <p:nvCxnSpPr>
            <p:cNvPr id="12" name="ïṥlîḋe"/>
            <p:cNvCxnSpPr/>
            <p:nvPr/>
          </p:nvCxnSpPr>
          <p:spPr>
            <a:xfrm>
              <a:off x="3375010" y="4780513"/>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3" name="îṣļïďe"/>
            <p:cNvSpPr txBox="1"/>
            <p:nvPr/>
          </p:nvSpPr>
          <p:spPr>
            <a:xfrm>
              <a:off x="3375011"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02</a:t>
              </a:r>
            </a:p>
          </p:txBody>
        </p:sp>
        <p:cxnSp>
          <p:nvCxnSpPr>
            <p:cNvPr id="14" name="îṩḻíḑe"/>
            <p:cNvCxnSpPr/>
            <p:nvPr/>
          </p:nvCxnSpPr>
          <p:spPr>
            <a:xfrm>
              <a:off x="6089620" y="4780513"/>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işľîḍè"/>
            <p:cNvSpPr txBox="1"/>
            <p:nvPr/>
          </p:nvSpPr>
          <p:spPr>
            <a:xfrm>
              <a:off x="6089620"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03</a:t>
              </a:r>
            </a:p>
          </p:txBody>
        </p:sp>
        <p:cxnSp>
          <p:nvCxnSpPr>
            <p:cNvPr id="16" name="îşḻiḋè"/>
            <p:cNvCxnSpPr/>
            <p:nvPr/>
          </p:nvCxnSpPr>
          <p:spPr>
            <a:xfrm>
              <a:off x="8804231" y="4780513"/>
              <a:ext cx="2714669" cy="0"/>
            </a:xfrm>
            <a:prstGeom prst="straightConnector1">
              <a:avLst/>
            </a:prstGeom>
            <a:ln w="25400">
              <a:solidFill>
                <a:schemeClr val="accent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7" name="îŝļidê"/>
            <p:cNvSpPr txBox="1"/>
            <p:nvPr/>
          </p:nvSpPr>
          <p:spPr>
            <a:xfrm>
              <a:off x="8804231" y="3996972"/>
              <a:ext cx="846487" cy="783541"/>
            </a:xfrm>
            <a:prstGeom prst="rect">
              <a:avLst/>
            </a:prstGeom>
            <a:noFill/>
          </p:spPr>
          <p:txBody>
            <a:bodyPr wrap="none" lIns="108000" tIns="108000" rIns="108000" bIns="108000" rtlCol="0" anchor="b" anchorCtr="0">
              <a:spAutoFit/>
            </a:bodyPr>
            <a:lstStyle/>
            <a:p>
              <a:r>
                <a:rPr kumimoji="1" lang="en-US" altLang="zh-CN" sz="4400" b="1" dirty="0">
                  <a:solidFill>
                    <a:schemeClr val="accent1"/>
                  </a:solidFill>
                </a:rPr>
                <a:t>04</a:t>
              </a:r>
            </a:p>
          </p:txBody>
        </p:sp>
        <p:grpSp>
          <p:nvGrpSpPr>
            <p:cNvPr id="36" name="i$1íḑê"/>
            <p:cNvGrpSpPr/>
            <p:nvPr/>
          </p:nvGrpSpPr>
          <p:grpSpPr>
            <a:xfrm>
              <a:off x="660401" y="4937189"/>
              <a:ext cx="2319106" cy="1361414"/>
              <a:chOff x="660401" y="4937902"/>
              <a:chExt cx="2319106" cy="1361414"/>
            </a:xfrm>
          </p:grpSpPr>
          <p:sp>
            <p:nvSpPr>
              <p:cNvPr id="38" name="iṧḻide"/>
              <p:cNvSpPr/>
              <p:nvPr/>
            </p:nvSpPr>
            <p:spPr>
              <a:xfrm>
                <a:off x="660401" y="4937902"/>
                <a:ext cx="2319106" cy="1361414"/>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39" name="ï$1ïdè"/>
              <p:cNvSpPr/>
              <p:nvPr/>
            </p:nvSpPr>
            <p:spPr>
              <a:xfrm>
                <a:off x="1083643" y="5115889"/>
                <a:ext cx="1469692"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图书馆概况</a:t>
                </a:r>
                <a:endParaRPr kumimoji="1" lang="en-US" altLang="zh-CN" sz="2800" b="1" dirty="0">
                  <a:solidFill>
                    <a:schemeClr val="tx1"/>
                  </a:solidFill>
                </a:endParaRPr>
              </a:p>
            </p:txBody>
          </p:sp>
        </p:grpSp>
        <p:grpSp>
          <p:nvGrpSpPr>
            <p:cNvPr id="32" name="iṥļiḍe"/>
            <p:cNvGrpSpPr/>
            <p:nvPr/>
          </p:nvGrpSpPr>
          <p:grpSpPr>
            <a:xfrm>
              <a:off x="3359080" y="4937188"/>
              <a:ext cx="2319106" cy="1361415"/>
              <a:chOff x="660401" y="4937901"/>
              <a:chExt cx="2319106" cy="1361415"/>
            </a:xfrm>
          </p:grpSpPr>
          <p:sp>
            <p:nvSpPr>
              <p:cNvPr id="34" name="í$ľïḋé"/>
              <p:cNvSpPr/>
              <p:nvPr/>
            </p:nvSpPr>
            <p:spPr>
              <a:xfrm>
                <a:off x="660401" y="4937901"/>
                <a:ext cx="2319106" cy="1361415"/>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35" name="íṣļíḋê"/>
              <p:cNvSpPr/>
              <p:nvPr/>
            </p:nvSpPr>
            <p:spPr>
              <a:xfrm>
                <a:off x="912501" y="5175401"/>
                <a:ext cx="1814906"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纸质资源及利用</a:t>
                </a:r>
                <a:endParaRPr kumimoji="1" lang="en-US" altLang="zh-CN" sz="2800" b="1" dirty="0">
                  <a:solidFill>
                    <a:schemeClr val="tx1"/>
                  </a:solidFill>
                </a:endParaRPr>
              </a:p>
            </p:txBody>
          </p:sp>
        </p:grpSp>
        <p:grpSp>
          <p:nvGrpSpPr>
            <p:cNvPr id="28" name="îš1îďé"/>
            <p:cNvGrpSpPr/>
            <p:nvPr/>
          </p:nvGrpSpPr>
          <p:grpSpPr>
            <a:xfrm>
              <a:off x="6057759" y="4937188"/>
              <a:ext cx="2319106" cy="1361415"/>
              <a:chOff x="660401" y="4937901"/>
              <a:chExt cx="2319106" cy="1361415"/>
            </a:xfrm>
          </p:grpSpPr>
          <p:sp>
            <p:nvSpPr>
              <p:cNvPr id="30" name="îṣḷïḍê"/>
              <p:cNvSpPr/>
              <p:nvPr/>
            </p:nvSpPr>
            <p:spPr>
              <a:xfrm>
                <a:off x="660401" y="4937901"/>
                <a:ext cx="2319106" cy="1361415"/>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31" name="ïṡľïḑè"/>
              <p:cNvSpPr/>
              <p:nvPr/>
            </p:nvSpPr>
            <p:spPr>
              <a:xfrm>
                <a:off x="912501" y="5201067"/>
                <a:ext cx="1814906"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电子资源及利用</a:t>
                </a:r>
                <a:endParaRPr kumimoji="1" lang="en-US" altLang="zh-CN" sz="2800" b="1" dirty="0">
                  <a:solidFill>
                    <a:schemeClr val="tx1"/>
                  </a:solidFill>
                </a:endParaRPr>
              </a:p>
            </p:txBody>
          </p:sp>
        </p:grpSp>
        <p:grpSp>
          <p:nvGrpSpPr>
            <p:cNvPr id="24" name="iṩlíḋè"/>
            <p:cNvGrpSpPr/>
            <p:nvPr/>
          </p:nvGrpSpPr>
          <p:grpSpPr>
            <a:xfrm>
              <a:off x="8756438" y="4937188"/>
              <a:ext cx="2319106" cy="1361415"/>
              <a:chOff x="660401" y="4937901"/>
              <a:chExt cx="2319106" cy="1361415"/>
            </a:xfrm>
          </p:grpSpPr>
          <p:sp>
            <p:nvSpPr>
              <p:cNvPr id="26" name="íšḷiďé"/>
              <p:cNvSpPr/>
              <p:nvPr/>
            </p:nvSpPr>
            <p:spPr>
              <a:xfrm>
                <a:off x="660401" y="4937901"/>
                <a:ext cx="2319106" cy="1361415"/>
              </a:xfrm>
              <a:prstGeom prst="round2DiagRect">
                <a:avLst>
                  <a:gd name="adj1" fmla="val 33200"/>
                  <a:gd name="adj2" fmla="val 0"/>
                </a:avLst>
              </a:prstGeom>
              <a:solidFill>
                <a:schemeClr val="tx1">
                  <a:lumMod val="25000"/>
                  <a:lumOff val="75000"/>
                  <a:alpha val="20000"/>
                </a:schemeClr>
              </a:solidFill>
              <a:ln w="6055" cap="flat">
                <a:noFill/>
                <a:prstDash val="solid"/>
                <a:miter/>
              </a:ln>
            </p:spPr>
            <p:txBody>
              <a:bodyPr rtlCol="0" anchor="ctr"/>
              <a:lstStyle/>
              <a:p>
                <a:endParaRPr lang="zh-CN" altLang="en-US"/>
              </a:p>
            </p:txBody>
          </p:sp>
          <p:sp>
            <p:nvSpPr>
              <p:cNvPr id="27" name="iŝľíďê"/>
              <p:cNvSpPr/>
              <p:nvPr/>
            </p:nvSpPr>
            <p:spPr>
              <a:xfrm>
                <a:off x="912501" y="5115889"/>
                <a:ext cx="1814906" cy="835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kumimoji="1" lang="zh-CN" altLang="en-US" sz="2800" b="1" dirty="0">
                    <a:solidFill>
                      <a:schemeClr val="tx1"/>
                    </a:solidFill>
                  </a:rPr>
                  <a:t>空间与安全管理</a:t>
                </a:r>
                <a:endParaRPr kumimoji="1" lang="en-US" altLang="zh-CN" sz="2800" b="1" dirty="0">
                  <a:solidFill>
                    <a:schemeClr val="tx1"/>
                  </a:solidFill>
                </a:endParaRPr>
              </a:p>
            </p:txBody>
          </p:sp>
        </p:grpSp>
        <p:sp>
          <p:nvSpPr>
            <p:cNvPr id="22" name="ïsļíḋè"/>
            <p:cNvSpPr txBox="1"/>
            <p:nvPr/>
          </p:nvSpPr>
          <p:spPr>
            <a:xfrm>
              <a:off x="707748" y="1621278"/>
              <a:ext cx="7919915" cy="1373847"/>
            </a:xfrm>
            <a:prstGeom prst="rect">
              <a:avLst/>
            </a:prstGeom>
            <a:noFill/>
          </p:spPr>
          <p:txBody>
            <a:bodyPr wrap="square">
              <a:spAutoFit/>
            </a:bodyPr>
            <a:lstStyle/>
            <a:p>
              <a:r>
                <a:rPr lang="en-US" altLang="zh-CN" sz="9600" b="1" dirty="0"/>
                <a:t>Contents</a:t>
              </a: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p:nvPr/>
        </p:nvSpPr>
        <p:spPr>
          <a:xfrm>
            <a:off x="2068163" y="1978926"/>
            <a:ext cx="7837170" cy="928048"/>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3200" b="1" dirty="0" smtClean="0"/>
              <a:t>*</a:t>
            </a:r>
            <a:r>
              <a:rPr lang="zh-CN" altLang="en-US" sz="3000" b="1" dirty="0" smtClean="0"/>
              <a:t>图书借阅三部曲</a:t>
            </a:r>
            <a:endParaRPr lang="zh-CN" altLang="en-US" sz="3200" b="1" dirty="0" smtClean="0"/>
          </a:p>
        </p:txBody>
      </p:sp>
      <p:grpSp>
        <p:nvGrpSpPr>
          <p:cNvPr id="6" name="ïşľiḋé"/>
          <p:cNvGrpSpPr/>
          <p:nvPr/>
        </p:nvGrpSpPr>
        <p:grpSpPr>
          <a:xfrm>
            <a:off x="800056" y="2998383"/>
            <a:ext cx="10197193" cy="2225784"/>
            <a:chOff x="1058637" y="2822121"/>
            <a:chExt cx="10197192" cy="2225783"/>
          </a:xfrm>
        </p:grpSpPr>
        <p:sp>
          <p:nvSpPr>
            <p:cNvPr id="7" name="íṡ1iḍe"/>
            <p:cNvSpPr/>
            <p:nvPr/>
          </p:nvSpPr>
          <p:spPr>
            <a:xfrm>
              <a:off x="1058637" y="2822121"/>
              <a:ext cx="3139277" cy="2225783"/>
            </a:xfrm>
            <a:prstGeom prst="roundRect">
              <a:avLst>
                <a:gd name="adj" fmla="val 0"/>
              </a:avLst>
            </a:prstGeom>
            <a:solidFill>
              <a:schemeClr val="tx2">
                <a:alpha val="15000"/>
              </a:schemeClr>
            </a:solidFill>
            <a:ln w="6055" cap="flat">
              <a:noFill/>
              <a:prstDash val="solid"/>
              <a:miter/>
            </a:ln>
          </p:spPr>
          <p:txBody>
            <a:bodyPr wrap="square" lIns="91440" tIns="45720" rIns="91440" bIns="45720" rtlCol="0" anchor="ctr">
              <a:noAutofit/>
            </a:bodyPr>
            <a:lstStyle/>
            <a:p>
              <a:pPr algn="ctr">
                <a:lnSpc>
                  <a:spcPct val="130000"/>
                </a:lnSpc>
              </a:pPr>
              <a:endParaRPr kumimoji="1" lang="en-GB" sz="1000"/>
            </a:p>
          </p:txBody>
        </p:sp>
        <p:sp>
          <p:nvSpPr>
            <p:cNvPr id="8" name="ïṡḻîďé"/>
            <p:cNvSpPr txBox="1"/>
            <p:nvPr/>
          </p:nvSpPr>
          <p:spPr>
            <a:xfrm>
              <a:off x="1299543" y="3959816"/>
              <a:ext cx="2657464" cy="394210"/>
            </a:xfrm>
            <a:prstGeom prst="rect">
              <a:avLst/>
            </a:prstGeom>
            <a:noFill/>
          </p:spPr>
          <p:txBody>
            <a:bodyPr wrap="square" rtlCol="0" anchor="b">
              <a:spAutoFit/>
            </a:bodyPr>
            <a:lstStyle/>
            <a:p>
              <a:pPr algn="ctr">
                <a:lnSpc>
                  <a:spcPct val="120000"/>
                </a:lnSpc>
              </a:pPr>
              <a:r>
                <a:rPr lang="zh-CN" altLang="en-US" b="1" dirty="0" smtClean="0"/>
                <a:t>书目检索</a:t>
              </a:r>
              <a:endParaRPr lang="en-US" altLang="zh-CN" b="1" dirty="0"/>
            </a:p>
          </p:txBody>
        </p:sp>
        <p:sp>
          <p:nvSpPr>
            <p:cNvPr id="10" name="îṩḻiḓè"/>
            <p:cNvSpPr/>
            <p:nvPr/>
          </p:nvSpPr>
          <p:spPr>
            <a:xfrm>
              <a:off x="4587595" y="2822121"/>
              <a:ext cx="3139277" cy="2225783"/>
            </a:xfrm>
            <a:prstGeom prst="roundRect">
              <a:avLst>
                <a:gd name="adj" fmla="val 0"/>
              </a:avLst>
            </a:prstGeom>
            <a:solidFill>
              <a:schemeClr val="tx2">
                <a:alpha val="15000"/>
              </a:schemeClr>
            </a:solidFill>
            <a:ln w="6055" cap="flat">
              <a:noFill/>
              <a:prstDash val="solid"/>
              <a:miter/>
            </a:ln>
          </p:spPr>
          <p:txBody>
            <a:bodyPr wrap="square" lIns="91440" tIns="45720" rIns="91440" bIns="45720" rtlCol="0" anchor="ctr">
              <a:noAutofit/>
            </a:bodyPr>
            <a:lstStyle/>
            <a:p>
              <a:pPr algn="ctr">
                <a:lnSpc>
                  <a:spcPct val="130000"/>
                </a:lnSpc>
              </a:pPr>
              <a:endParaRPr kumimoji="1" lang="en-GB" sz="1000"/>
            </a:p>
          </p:txBody>
        </p:sp>
        <p:sp>
          <p:nvSpPr>
            <p:cNvPr id="11" name="ísļíḋê"/>
            <p:cNvSpPr txBox="1"/>
            <p:nvPr/>
          </p:nvSpPr>
          <p:spPr>
            <a:xfrm>
              <a:off x="4828500" y="3959816"/>
              <a:ext cx="2657464" cy="394210"/>
            </a:xfrm>
            <a:prstGeom prst="rect">
              <a:avLst/>
            </a:prstGeom>
            <a:noFill/>
          </p:spPr>
          <p:txBody>
            <a:bodyPr wrap="square" rtlCol="0" anchor="b">
              <a:spAutoFit/>
            </a:bodyPr>
            <a:lstStyle/>
            <a:p>
              <a:pPr algn="ctr">
                <a:lnSpc>
                  <a:spcPct val="120000"/>
                </a:lnSpc>
              </a:pPr>
              <a:r>
                <a:rPr lang="zh-CN" altLang="en-US" b="1" dirty="0" smtClean="0"/>
                <a:t>书库查找</a:t>
              </a:r>
              <a:endParaRPr lang="en-US" altLang="zh-CN" b="1" dirty="0"/>
            </a:p>
          </p:txBody>
        </p:sp>
        <p:sp>
          <p:nvSpPr>
            <p:cNvPr id="13" name="îŝḷïḋê"/>
            <p:cNvSpPr/>
            <p:nvPr/>
          </p:nvSpPr>
          <p:spPr>
            <a:xfrm>
              <a:off x="8116552" y="2822121"/>
              <a:ext cx="3139277" cy="2225783"/>
            </a:xfrm>
            <a:prstGeom prst="roundRect">
              <a:avLst>
                <a:gd name="adj" fmla="val 0"/>
              </a:avLst>
            </a:prstGeom>
            <a:solidFill>
              <a:schemeClr val="tx2">
                <a:alpha val="15000"/>
              </a:schemeClr>
            </a:solidFill>
            <a:ln w="6055" cap="flat">
              <a:noFill/>
              <a:prstDash val="solid"/>
              <a:miter/>
            </a:ln>
          </p:spPr>
          <p:txBody>
            <a:bodyPr wrap="square" lIns="91440" tIns="45720" rIns="91440" bIns="45720" rtlCol="0" anchor="ctr">
              <a:noAutofit/>
            </a:bodyPr>
            <a:lstStyle/>
            <a:p>
              <a:pPr algn="ctr">
                <a:lnSpc>
                  <a:spcPct val="130000"/>
                </a:lnSpc>
              </a:pPr>
              <a:endParaRPr kumimoji="1" lang="en-GB" sz="1000"/>
            </a:p>
          </p:txBody>
        </p:sp>
        <p:sp>
          <p:nvSpPr>
            <p:cNvPr id="14" name="íŝḻiḓé"/>
            <p:cNvSpPr txBox="1"/>
            <p:nvPr/>
          </p:nvSpPr>
          <p:spPr>
            <a:xfrm>
              <a:off x="8357458" y="3959816"/>
              <a:ext cx="2657464" cy="394210"/>
            </a:xfrm>
            <a:prstGeom prst="rect">
              <a:avLst/>
            </a:prstGeom>
            <a:noFill/>
          </p:spPr>
          <p:txBody>
            <a:bodyPr wrap="square" rtlCol="0" anchor="b">
              <a:spAutoFit/>
            </a:bodyPr>
            <a:lstStyle/>
            <a:p>
              <a:pPr algn="ctr">
                <a:lnSpc>
                  <a:spcPct val="120000"/>
                </a:lnSpc>
              </a:pPr>
              <a:r>
                <a:rPr lang="zh-CN" altLang="en-US" b="1" dirty="0" smtClean="0"/>
                <a:t>借还图书</a:t>
              </a:r>
              <a:endParaRPr lang="en-US" altLang="zh-CN" b="1" dirty="0"/>
            </a:p>
          </p:txBody>
        </p:sp>
        <p:grpSp>
          <p:nvGrpSpPr>
            <p:cNvPr id="16" name="î$ļîḑe"/>
            <p:cNvGrpSpPr/>
            <p:nvPr/>
          </p:nvGrpSpPr>
          <p:grpSpPr>
            <a:xfrm>
              <a:off x="2326744" y="3135996"/>
              <a:ext cx="571723" cy="571720"/>
              <a:chOff x="2631615" y="4670247"/>
              <a:chExt cx="444222" cy="444220"/>
            </a:xfrm>
          </p:grpSpPr>
          <p:sp>
            <p:nvSpPr>
              <p:cNvPr id="26" name="íṩ1iḍê"/>
              <p:cNvSpPr/>
              <p:nvPr/>
            </p:nvSpPr>
            <p:spPr>
              <a:xfrm>
                <a:off x="2631615" y="4670247"/>
                <a:ext cx="444222" cy="4442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27" name="íṥļîḍè"/>
              <p:cNvSpPr/>
              <p:nvPr/>
            </p:nvSpPr>
            <p:spPr bwMode="auto">
              <a:xfrm>
                <a:off x="2750946" y="4806791"/>
                <a:ext cx="205561" cy="171132"/>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nvGrpSpPr>
            <p:cNvPr id="17" name="iŝ1ïḑe"/>
            <p:cNvGrpSpPr/>
            <p:nvPr/>
          </p:nvGrpSpPr>
          <p:grpSpPr>
            <a:xfrm>
              <a:off x="5876279" y="3135996"/>
              <a:ext cx="571723" cy="571720"/>
              <a:chOff x="2236765" y="5208889"/>
              <a:chExt cx="444222" cy="444220"/>
            </a:xfrm>
          </p:grpSpPr>
          <p:sp>
            <p:nvSpPr>
              <p:cNvPr id="24" name="îṩľiḑé"/>
              <p:cNvSpPr/>
              <p:nvPr/>
            </p:nvSpPr>
            <p:spPr>
              <a:xfrm>
                <a:off x="2236765" y="5208889"/>
                <a:ext cx="444222" cy="4442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25" name="iṩļíḓe"/>
              <p:cNvSpPr/>
              <p:nvPr/>
            </p:nvSpPr>
            <p:spPr bwMode="auto">
              <a:xfrm>
                <a:off x="2365111" y="5328219"/>
                <a:ext cx="187529" cy="205561"/>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nvGrpSpPr>
            <p:cNvPr id="18" name="íS1îḍê"/>
            <p:cNvGrpSpPr/>
            <p:nvPr/>
          </p:nvGrpSpPr>
          <p:grpSpPr>
            <a:xfrm>
              <a:off x="9425813" y="3135996"/>
              <a:ext cx="571723" cy="571720"/>
              <a:chOff x="3039766" y="5208889"/>
              <a:chExt cx="444222" cy="444220"/>
            </a:xfrm>
          </p:grpSpPr>
          <p:sp>
            <p:nvSpPr>
              <p:cNvPr id="22" name="ïṡliḑe"/>
              <p:cNvSpPr/>
              <p:nvPr/>
            </p:nvSpPr>
            <p:spPr>
              <a:xfrm>
                <a:off x="3039766" y="5208889"/>
                <a:ext cx="444222" cy="4442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23" name="ï$líḑé"/>
              <p:cNvSpPr/>
              <p:nvPr/>
            </p:nvSpPr>
            <p:spPr bwMode="auto">
              <a:xfrm>
                <a:off x="3177450" y="5328219"/>
                <a:ext cx="168853" cy="205561"/>
              </a:xfrm>
              <a:custGeom>
                <a:avLst/>
                <a:gdLst>
                  <a:gd name="connsiteX0" fmla="*/ 283816 w 438150"/>
                  <a:gd name="connsiteY0" fmla="*/ 621 h 533400"/>
                  <a:gd name="connsiteX1" fmla="*/ 286102 w 438150"/>
                  <a:gd name="connsiteY1" fmla="*/ 716 h 533400"/>
                  <a:gd name="connsiteX2" fmla="*/ 286102 w 438150"/>
                  <a:gd name="connsiteY2" fmla="*/ 124446 h 533400"/>
                  <a:gd name="connsiteX3" fmla="*/ 286197 w 438150"/>
                  <a:gd name="connsiteY3" fmla="*/ 126160 h 533400"/>
                  <a:gd name="connsiteX4" fmla="*/ 314677 w 438150"/>
                  <a:gd name="connsiteY4" fmla="*/ 153021 h 533400"/>
                  <a:gd name="connsiteX5" fmla="*/ 314677 w 438150"/>
                  <a:gd name="connsiteY5" fmla="*/ 153021 h 533400"/>
                  <a:gd name="connsiteX6" fmla="*/ 438407 w 438150"/>
                  <a:gd name="connsiteY6" fmla="*/ 153021 h 533400"/>
                  <a:gd name="connsiteX7" fmla="*/ 438502 w 438150"/>
                  <a:gd name="connsiteY7" fmla="*/ 155307 h 533400"/>
                  <a:gd name="connsiteX8" fmla="*/ 438502 w 438150"/>
                  <a:gd name="connsiteY8" fmla="*/ 505446 h 533400"/>
                  <a:gd name="connsiteX9" fmla="*/ 409927 w 438150"/>
                  <a:gd name="connsiteY9" fmla="*/ 534021 h 533400"/>
                  <a:gd name="connsiteX10" fmla="*/ 28927 w 438150"/>
                  <a:gd name="connsiteY10" fmla="*/ 534021 h 533400"/>
                  <a:gd name="connsiteX11" fmla="*/ 352 w 438150"/>
                  <a:gd name="connsiteY11" fmla="*/ 505446 h 533400"/>
                  <a:gd name="connsiteX12" fmla="*/ 352 w 438150"/>
                  <a:gd name="connsiteY12" fmla="*/ 29196 h 533400"/>
                  <a:gd name="connsiteX13" fmla="*/ 28927 w 438150"/>
                  <a:gd name="connsiteY13" fmla="*/ 621 h 533400"/>
                  <a:gd name="connsiteX14" fmla="*/ 283816 w 438150"/>
                  <a:gd name="connsiteY14" fmla="*/ 621 h 533400"/>
                  <a:gd name="connsiteX15" fmla="*/ 248002 w 438150"/>
                  <a:gd name="connsiteY15" fmla="*/ 200646 h 533400"/>
                  <a:gd name="connsiteX16" fmla="*/ 152752 w 438150"/>
                  <a:gd name="connsiteY16" fmla="*/ 200646 h 533400"/>
                  <a:gd name="connsiteX17" fmla="*/ 152752 w 438150"/>
                  <a:gd name="connsiteY17" fmla="*/ 410196 h 533400"/>
                  <a:gd name="connsiteX18" fmla="*/ 171802 w 438150"/>
                  <a:gd name="connsiteY18" fmla="*/ 410196 h 533400"/>
                  <a:gd name="connsiteX19" fmla="*/ 171802 w 438150"/>
                  <a:gd name="connsiteY19" fmla="*/ 314946 h 533400"/>
                  <a:gd name="connsiteX20" fmla="*/ 248002 w 438150"/>
                  <a:gd name="connsiteY20" fmla="*/ 314946 h 533400"/>
                  <a:gd name="connsiteX21" fmla="*/ 250098 w 438150"/>
                  <a:gd name="connsiteY21" fmla="*/ 314946 h 533400"/>
                  <a:gd name="connsiteX22" fmla="*/ 305152 w 438150"/>
                  <a:gd name="connsiteY22" fmla="*/ 257796 h 533400"/>
                  <a:gd name="connsiteX23" fmla="*/ 248002 w 438150"/>
                  <a:gd name="connsiteY23" fmla="*/ 200646 h 533400"/>
                  <a:gd name="connsiteX24" fmla="*/ 248002 w 438150"/>
                  <a:gd name="connsiteY24" fmla="*/ 200646 h 533400"/>
                  <a:gd name="connsiteX25" fmla="*/ 248002 w 438150"/>
                  <a:gd name="connsiteY25" fmla="*/ 219696 h 533400"/>
                  <a:gd name="connsiteX26" fmla="*/ 286102 w 438150"/>
                  <a:gd name="connsiteY26" fmla="*/ 257796 h 533400"/>
                  <a:gd name="connsiteX27" fmla="*/ 248002 w 438150"/>
                  <a:gd name="connsiteY27" fmla="*/ 295896 h 533400"/>
                  <a:gd name="connsiteX28" fmla="*/ 248002 w 438150"/>
                  <a:gd name="connsiteY28" fmla="*/ 295896 h 533400"/>
                  <a:gd name="connsiteX29" fmla="*/ 171802 w 438150"/>
                  <a:gd name="connsiteY29" fmla="*/ 295896 h 533400"/>
                  <a:gd name="connsiteX30" fmla="*/ 171802 w 438150"/>
                  <a:gd name="connsiteY30" fmla="*/ 219696 h 533400"/>
                  <a:gd name="connsiteX31" fmla="*/ 248002 w 438150"/>
                  <a:gd name="connsiteY31" fmla="*/ 219696 h 533400"/>
                  <a:gd name="connsiteX32" fmla="*/ 428977 w 438150"/>
                  <a:gd name="connsiteY32" fmla="*/ 133971 h 533400"/>
                  <a:gd name="connsiteX33" fmla="*/ 314677 w 438150"/>
                  <a:gd name="connsiteY33" fmla="*/ 133971 h 533400"/>
                  <a:gd name="connsiteX34" fmla="*/ 313534 w 438150"/>
                  <a:gd name="connsiteY34" fmla="*/ 133876 h 533400"/>
                  <a:gd name="connsiteX35" fmla="*/ 305152 w 438150"/>
                  <a:gd name="connsiteY35" fmla="*/ 124446 h 533400"/>
                  <a:gd name="connsiteX36" fmla="*/ 305152 w 438150"/>
                  <a:gd name="connsiteY36" fmla="*/ 124446 h 533400"/>
                  <a:gd name="connsiteX37" fmla="*/ 305152 w 438150"/>
                  <a:gd name="connsiteY37" fmla="*/ 10146 h 533400"/>
                  <a:gd name="connsiteX38" fmla="*/ 428977 w 438150"/>
                  <a:gd name="connsiteY38" fmla="*/ 133971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38150" h="533400">
                    <a:moveTo>
                      <a:pt x="283816" y="621"/>
                    </a:moveTo>
                    <a:cubicBezTo>
                      <a:pt x="284578" y="621"/>
                      <a:pt x="285340" y="621"/>
                      <a:pt x="286102" y="716"/>
                    </a:cubicBezTo>
                    <a:lnTo>
                      <a:pt x="286102" y="124446"/>
                    </a:lnTo>
                    <a:lnTo>
                      <a:pt x="286197" y="126160"/>
                    </a:lnTo>
                    <a:cubicBezTo>
                      <a:pt x="287055" y="141115"/>
                      <a:pt x="299532" y="153021"/>
                      <a:pt x="314677" y="153021"/>
                    </a:cubicBezTo>
                    <a:lnTo>
                      <a:pt x="314677" y="153021"/>
                    </a:lnTo>
                    <a:lnTo>
                      <a:pt x="438407" y="153021"/>
                    </a:lnTo>
                    <a:cubicBezTo>
                      <a:pt x="438502" y="153783"/>
                      <a:pt x="438502" y="154545"/>
                      <a:pt x="438502" y="155307"/>
                    </a:cubicBezTo>
                    <a:lnTo>
                      <a:pt x="438502" y="505446"/>
                    </a:lnTo>
                    <a:cubicBezTo>
                      <a:pt x="438502" y="521257"/>
                      <a:pt x="425739" y="534021"/>
                      <a:pt x="409927" y="534021"/>
                    </a:cubicBezTo>
                    <a:lnTo>
                      <a:pt x="28927" y="534021"/>
                    </a:lnTo>
                    <a:cubicBezTo>
                      <a:pt x="13115" y="534021"/>
                      <a:pt x="352" y="521257"/>
                      <a:pt x="352" y="505446"/>
                    </a:cubicBezTo>
                    <a:lnTo>
                      <a:pt x="352" y="29196"/>
                    </a:lnTo>
                    <a:cubicBezTo>
                      <a:pt x="352" y="13385"/>
                      <a:pt x="13115" y="621"/>
                      <a:pt x="28927" y="621"/>
                    </a:cubicBezTo>
                    <a:lnTo>
                      <a:pt x="283816" y="621"/>
                    </a:lnTo>
                    <a:close/>
                    <a:moveTo>
                      <a:pt x="248002" y="200646"/>
                    </a:moveTo>
                    <a:lnTo>
                      <a:pt x="152752" y="200646"/>
                    </a:lnTo>
                    <a:lnTo>
                      <a:pt x="152752" y="410196"/>
                    </a:lnTo>
                    <a:lnTo>
                      <a:pt x="171802" y="410196"/>
                    </a:lnTo>
                    <a:lnTo>
                      <a:pt x="171802" y="314946"/>
                    </a:lnTo>
                    <a:lnTo>
                      <a:pt x="248002" y="314946"/>
                    </a:lnTo>
                    <a:lnTo>
                      <a:pt x="250098" y="314946"/>
                    </a:lnTo>
                    <a:cubicBezTo>
                      <a:pt x="280673" y="313803"/>
                      <a:pt x="305152" y="288657"/>
                      <a:pt x="305152" y="257796"/>
                    </a:cubicBezTo>
                    <a:cubicBezTo>
                      <a:pt x="305152" y="226268"/>
                      <a:pt x="279530" y="200646"/>
                      <a:pt x="248002" y="200646"/>
                    </a:cubicBezTo>
                    <a:lnTo>
                      <a:pt x="248002" y="200646"/>
                    </a:lnTo>
                    <a:close/>
                    <a:moveTo>
                      <a:pt x="248002" y="219696"/>
                    </a:moveTo>
                    <a:cubicBezTo>
                      <a:pt x="269052" y="219696"/>
                      <a:pt x="286102" y="236746"/>
                      <a:pt x="286102" y="257796"/>
                    </a:cubicBezTo>
                    <a:cubicBezTo>
                      <a:pt x="286102" y="278846"/>
                      <a:pt x="269052" y="295896"/>
                      <a:pt x="248002" y="295896"/>
                    </a:cubicBezTo>
                    <a:lnTo>
                      <a:pt x="248002" y="295896"/>
                    </a:lnTo>
                    <a:lnTo>
                      <a:pt x="171802" y="295896"/>
                    </a:lnTo>
                    <a:lnTo>
                      <a:pt x="171802" y="219696"/>
                    </a:lnTo>
                    <a:lnTo>
                      <a:pt x="248002" y="219696"/>
                    </a:lnTo>
                    <a:close/>
                    <a:moveTo>
                      <a:pt x="428977" y="133971"/>
                    </a:moveTo>
                    <a:lnTo>
                      <a:pt x="314677" y="133971"/>
                    </a:lnTo>
                    <a:lnTo>
                      <a:pt x="313534" y="133876"/>
                    </a:lnTo>
                    <a:cubicBezTo>
                      <a:pt x="308772" y="133304"/>
                      <a:pt x="305152" y="129304"/>
                      <a:pt x="305152" y="124446"/>
                    </a:cubicBezTo>
                    <a:lnTo>
                      <a:pt x="305152" y="124446"/>
                    </a:lnTo>
                    <a:lnTo>
                      <a:pt x="305152" y="10146"/>
                    </a:lnTo>
                    <a:lnTo>
                      <a:pt x="428977" y="13397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grpSp>
      </p:grpSp>
      <p:sp>
        <p:nvSpPr>
          <p:cNvPr id="28"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20</a:t>
            </a:fld>
            <a:endParaRPr lang="zh-CN" altLang="en-US"/>
          </a:p>
        </p:txBody>
      </p:sp>
      <p:sp>
        <p:nvSpPr>
          <p:cNvPr id="21"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lenovo\Desktop\捕获.GIF"/>
          <p:cNvPicPr>
            <a:picLocks noChangeAspect="1"/>
          </p:cNvPicPr>
          <p:nvPr/>
        </p:nvPicPr>
        <p:blipFill>
          <a:blip r:embed="rId2"/>
          <a:stretch>
            <a:fillRect/>
          </a:stretch>
        </p:blipFill>
        <p:spPr>
          <a:xfrm>
            <a:off x="977901" y="1578519"/>
            <a:ext cx="10793718" cy="4467438"/>
          </a:xfrm>
          <a:prstGeom prst="rect">
            <a:avLst/>
          </a:prstGeom>
          <a:noFill/>
          <a:ln w="9525">
            <a:noFill/>
          </a:ln>
        </p:spPr>
      </p:pic>
      <p:pic>
        <p:nvPicPr>
          <p:cNvPr id="5" name="图片 4" descr="检索2"/>
          <p:cNvPicPr>
            <a:picLocks noChangeAspect="1"/>
          </p:cNvPicPr>
          <p:nvPr/>
        </p:nvPicPr>
        <p:blipFill>
          <a:blip r:embed="rId3"/>
          <a:stretch>
            <a:fillRect/>
          </a:stretch>
        </p:blipFill>
        <p:spPr>
          <a:xfrm>
            <a:off x="1047212" y="1820138"/>
            <a:ext cx="11011223" cy="4225819"/>
          </a:xfrm>
          <a:prstGeom prst="rect">
            <a:avLst/>
          </a:prstGeom>
          <a:noFill/>
          <a:ln w="9525">
            <a:noFill/>
          </a:ln>
        </p:spPr>
      </p:pic>
      <p:pic>
        <p:nvPicPr>
          <p:cNvPr id="6" name="图片 5"/>
          <p:cNvPicPr>
            <a:picLocks noChangeAspect="1"/>
          </p:cNvPicPr>
          <p:nvPr/>
        </p:nvPicPr>
        <p:blipFill>
          <a:blip r:embed="rId4"/>
          <a:stretch>
            <a:fillRect/>
          </a:stretch>
        </p:blipFill>
        <p:spPr>
          <a:xfrm>
            <a:off x="447675" y="1863742"/>
            <a:ext cx="10907262" cy="4714479"/>
          </a:xfrm>
          <a:prstGeom prst="rect">
            <a:avLst/>
          </a:prstGeom>
          <a:noFill/>
          <a:ln w="9525">
            <a:noFill/>
          </a:ln>
        </p:spPr>
      </p:pic>
      <p:sp>
        <p:nvSpPr>
          <p:cNvPr id="7" name="灯片编号占位符 1"/>
          <p:cNvSpPr txBox="1"/>
          <p:nvPr/>
        </p:nvSpPr>
        <p:spPr>
          <a:xfrm>
            <a:off x="6457950" y="4767263"/>
            <a:ext cx="2057400" cy="274637"/>
          </a:xfrm>
          <a:prstGeom prst="rect">
            <a:avLst/>
          </a:prstGeom>
          <a:noFill/>
          <a:ln>
            <a:noFill/>
          </a:ln>
        </p:spPr>
        <p:txBody>
          <a:bodyPr vert="horz" lIns="68558" tIns="34289" rIns="68558" bIns="34289"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spcBef>
                <a:spcPct val="0"/>
              </a:spcBef>
            </a:pPr>
            <a:fld id="{9A0DB2DC-4C9A-4742-B13C-FB6460FD3503}" type="slidenum">
              <a:rPr lang="en-US" altLang="zh-CN" smtClean="0">
                <a:solidFill>
                  <a:srgbClr val="898989"/>
                </a:solidFill>
                <a:latin typeface="Times New Roman" panose="02020603050405020304" pitchFamily="18" charset="0"/>
                <a:ea typeface="MS PMincho" panose="02020600040205080304" pitchFamily="18" charset="-128"/>
              </a:rPr>
              <a:t>21</a:t>
            </a:fld>
            <a:endParaRPr lang="en-US" altLang="zh-CN" dirty="0">
              <a:solidFill>
                <a:srgbClr val="898989"/>
              </a:solidFill>
              <a:latin typeface="Times New Roman" panose="02020603050405020304" pitchFamily="18" charset="0"/>
              <a:ea typeface="MS PMincho" panose="02020600040205080304" pitchFamily="18" charset="-128"/>
            </a:endParaRPr>
          </a:p>
        </p:txBody>
      </p:sp>
      <p:sp>
        <p:nvSpPr>
          <p:cNvPr id="8" name="TextBox 2"/>
          <p:cNvSpPr txBox="1"/>
          <p:nvPr/>
        </p:nvSpPr>
        <p:spPr>
          <a:xfrm>
            <a:off x="447675" y="982938"/>
            <a:ext cx="7040563"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书目检索</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图书馆主页书目检索系统</a:t>
            </a:r>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21</a:t>
            </a:fld>
            <a:endParaRPr lang="zh-CN" altLang="en-US"/>
          </a:p>
        </p:txBody>
      </p:sp>
      <p:sp>
        <p:nvSpPr>
          <p:cNvPr id="11" name="îŝļîde"/>
          <p:cNvSpPr/>
          <p:nvPr/>
        </p:nvSpPr>
        <p:spPr>
          <a:xfrm>
            <a:off x="338810" y="351252"/>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p:nvPr/>
        </p:nvSpPr>
        <p:spPr>
          <a:xfrm>
            <a:off x="585764" y="1108529"/>
            <a:ext cx="4921961" cy="461635"/>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(1)</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书目检索</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微信公众</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号</a:t>
            </a:r>
            <a:endParaRPr lang="zh-CN" altLang="en-US" sz="1400" b="1" i="1" dirty="0">
              <a:latin typeface="华文中宋" panose="02010600040101010101" pitchFamily="2" charset="-122"/>
              <a:ea typeface="华文中宋" panose="02010600040101010101" pitchFamily="2" charset="-122"/>
              <a:cs typeface="华文中宋" panose="02010600040101010101" pitchFamily="2" charset="-122"/>
            </a:endParaRPr>
          </a:p>
        </p:txBody>
      </p:sp>
      <p:pic>
        <p:nvPicPr>
          <p:cNvPr id="5" name="Picture 5" descr="Sjjs 1"/>
          <p:cNvPicPr>
            <a:picLocks noChangeAspect="1"/>
          </p:cNvPicPr>
          <p:nvPr/>
        </p:nvPicPr>
        <p:blipFill>
          <a:blip r:embed="rId2"/>
          <a:stretch>
            <a:fillRect/>
          </a:stretch>
        </p:blipFill>
        <p:spPr>
          <a:xfrm>
            <a:off x="1350933" y="1745533"/>
            <a:ext cx="3090412" cy="4988222"/>
          </a:xfrm>
          <a:prstGeom prst="rect">
            <a:avLst/>
          </a:prstGeom>
          <a:noFill/>
          <a:ln w="9525">
            <a:noFill/>
          </a:ln>
        </p:spPr>
      </p:pic>
      <p:pic>
        <p:nvPicPr>
          <p:cNvPr id="6" name="Picture 6" descr="Sjjs 2"/>
          <p:cNvPicPr>
            <a:picLocks noChangeAspect="1"/>
          </p:cNvPicPr>
          <p:nvPr/>
        </p:nvPicPr>
        <p:blipFill>
          <a:blip r:embed="rId3"/>
          <a:stretch>
            <a:fillRect/>
          </a:stretch>
        </p:blipFill>
        <p:spPr>
          <a:xfrm>
            <a:off x="2537248" y="1745533"/>
            <a:ext cx="3175194" cy="4988222"/>
          </a:xfrm>
          <a:prstGeom prst="rect">
            <a:avLst/>
          </a:prstGeom>
          <a:noFill/>
          <a:ln w="9525">
            <a:noFill/>
          </a:ln>
        </p:spPr>
      </p:pic>
      <p:pic>
        <p:nvPicPr>
          <p:cNvPr id="7" name="Picture 7" descr="Sjjs 3"/>
          <p:cNvPicPr>
            <a:picLocks noChangeAspect="1"/>
          </p:cNvPicPr>
          <p:nvPr/>
        </p:nvPicPr>
        <p:blipFill>
          <a:blip r:embed="rId4"/>
          <a:stretch>
            <a:fillRect/>
          </a:stretch>
        </p:blipFill>
        <p:spPr>
          <a:xfrm>
            <a:off x="3637609" y="1732733"/>
            <a:ext cx="3316498" cy="4985994"/>
          </a:xfrm>
          <a:prstGeom prst="rect">
            <a:avLst/>
          </a:prstGeom>
          <a:noFill/>
          <a:ln w="9525">
            <a:noFill/>
          </a:ln>
        </p:spPr>
      </p:pic>
      <p:pic>
        <p:nvPicPr>
          <p:cNvPr id="8" name="Picture 8" descr="Sjjs 4"/>
          <p:cNvPicPr>
            <a:picLocks noChangeAspect="1"/>
          </p:cNvPicPr>
          <p:nvPr/>
        </p:nvPicPr>
        <p:blipFill>
          <a:blip r:embed="rId5"/>
          <a:stretch>
            <a:fillRect/>
          </a:stretch>
        </p:blipFill>
        <p:spPr>
          <a:xfrm>
            <a:off x="5077604" y="1743541"/>
            <a:ext cx="3318160" cy="4979314"/>
          </a:xfrm>
          <a:prstGeom prst="rect">
            <a:avLst/>
          </a:prstGeom>
          <a:noFill/>
          <a:ln w="9525">
            <a:noFill/>
          </a:ln>
        </p:spPr>
      </p:pic>
      <p:pic>
        <p:nvPicPr>
          <p:cNvPr id="9" name="图片 8" descr="Sjjs 6"/>
          <p:cNvPicPr>
            <a:picLocks noChangeAspect="1"/>
          </p:cNvPicPr>
          <p:nvPr/>
        </p:nvPicPr>
        <p:blipFill>
          <a:blip r:embed="rId6"/>
          <a:stretch>
            <a:fillRect/>
          </a:stretch>
        </p:blipFill>
        <p:spPr>
          <a:xfrm>
            <a:off x="6942864" y="1740568"/>
            <a:ext cx="3238366" cy="4983769"/>
          </a:xfrm>
          <a:prstGeom prst="rect">
            <a:avLst/>
          </a:prstGeom>
          <a:noFill/>
          <a:ln w="9525">
            <a:noFill/>
          </a:ln>
        </p:spPr>
      </p:pic>
      <p:sp>
        <p:nvSpPr>
          <p:cNvPr id="11"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22</a:t>
            </a:fld>
            <a:endParaRPr lang="zh-CN" altLang="en-US"/>
          </a:p>
        </p:txBody>
      </p:sp>
      <p:sp>
        <p:nvSpPr>
          <p:cNvPr id="12"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p:cNvSpPr txBox="1"/>
          <p:nvPr/>
        </p:nvSpPr>
        <p:spPr>
          <a:xfrm>
            <a:off x="612122" y="1125076"/>
            <a:ext cx="6116448" cy="571388"/>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(2)</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书库查找并获得图书</a:t>
            </a:r>
            <a:endParaRPr lang="zh-CN" altLang="en-US" sz="2400" b="1"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5" name="灯片编号占位符 3"/>
          <p:cNvSpPr txBox="1"/>
          <p:nvPr/>
        </p:nvSpPr>
        <p:spPr>
          <a:xfrm>
            <a:off x="7536122" y="5030470"/>
            <a:ext cx="2831851" cy="363954"/>
          </a:xfrm>
          <a:prstGeom prst="rect">
            <a:avLst/>
          </a:prstGeom>
          <a:noFill/>
          <a:ln>
            <a:noFill/>
          </a:ln>
        </p:spPr>
        <p:txBody>
          <a:bodyPr vert="horz" lIns="68558" tIns="34289" rIns="68558" bIns="34289"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00">
              <a:spcBef>
                <a:spcPct val="0"/>
              </a:spcBef>
            </a:pPr>
            <a:fld id="{9A0DB2DC-4C9A-4742-B13C-FB6460FD3503}" type="slidenum">
              <a:rPr lang="en-US" altLang="zh-CN" smtClean="0">
                <a:solidFill>
                  <a:srgbClr val="898989"/>
                </a:solidFill>
                <a:latin typeface="Times New Roman" panose="02020603050405020304" pitchFamily="18" charset="0"/>
                <a:ea typeface="MS PMincho" panose="02020600040205080304" pitchFamily="18" charset="-128"/>
              </a:rPr>
              <a:t>23</a:t>
            </a:fld>
            <a:endParaRPr lang="en-US" altLang="zh-CN" dirty="0">
              <a:solidFill>
                <a:srgbClr val="898989"/>
              </a:solidFill>
              <a:latin typeface="Times New Roman" panose="02020603050405020304" pitchFamily="18" charset="0"/>
              <a:ea typeface="MS PMincho" panose="02020600040205080304" pitchFamily="18" charset="-128"/>
            </a:endParaRPr>
          </a:p>
        </p:txBody>
      </p:sp>
      <p:pic>
        <p:nvPicPr>
          <p:cNvPr id="6" name="图片 5" descr="书架2"/>
          <p:cNvPicPr>
            <a:picLocks noChangeAspect="1"/>
          </p:cNvPicPr>
          <p:nvPr/>
        </p:nvPicPr>
        <p:blipFill>
          <a:blip r:embed="rId2"/>
          <a:stretch>
            <a:fillRect/>
          </a:stretch>
        </p:blipFill>
        <p:spPr>
          <a:xfrm>
            <a:off x="612122" y="2808343"/>
            <a:ext cx="5590209" cy="3214237"/>
          </a:xfrm>
          <a:prstGeom prst="rect">
            <a:avLst/>
          </a:prstGeom>
          <a:noFill/>
          <a:ln w="9525">
            <a:noFill/>
          </a:ln>
        </p:spPr>
      </p:pic>
      <p:pic>
        <p:nvPicPr>
          <p:cNvPr id="7" name="图片 6"/>
          <p:cNvPicPr>
            <a:picLocks noChangeAspect="1"/>
          </p:cNvPicPr>
          <p:nvPr/>
        </p:nvPicPr>
        <p:blipFill>
          <a:blip r:embed="rId3"/>
          <a:stretch>
            <a:fillRect/>
          </a:stretch>
        </p:blipFill>
        <p:spPr>
          <a:xfrm>
            <a:off x="6487668" y="2832542"/>
            <a:ext cx="5266618" cy="3214238"/>
          </a:xfrm>
          <a:prstGeom prst="rect">
            <a:avLst/>
          </a:prstGeom>
          <a:noFill/>
          <a:ln w="9525">
            <a:noFill/>
          </a:ln>
        </p:spPr>
      </p:pic>
      <p:sp>
        <p:nvSpPr>
          <p:cNvPr id="8" name="矩形 7"/>
          <p:cNvSpPr/>
          <p:nvPr/>
        </p:nvSpPr>
        <p:spPr>
          <a:xfrm>
            <a:off x="816838" y="1681422"/>
            <a:ext cx="10563369" cy="707856"/>
          </a:xfrm>
          <a:prstGeom prst="rect">
            <a:avLst/>
          </a:prstGeom>
        </p:spPr>
        <p:txBody>
          <a:bodyPr wrap="squar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bg2">
                    <a:lumMod val="25000"/>
                  </a:schemeClr>
                </a:solidFill>
                <a:effectLst/>
                <a:uLnTx/>
                <a:uFillTx/>
                <a:latin typeface="+mn-ea"/>
                <a:ea typeface="+mn-ea"/>
                <a:cs typeface="+mn-cs"/>
              </a:rPr>
              <a:t>        </a:t>
            </a:r>
            <a:r>
              <a:rPr kumimoji="0" lang="zh-CN" altLang="zh-CN" sz="2000" b="0" i="0" u="none" strike="noStrike" kern="1200" cap="none" spc="0" normalizeH="0" baseline="0" noProof="0" dirty="0">
                <a:ln>
                  <a:noFill/>
                </a:ln>
                <a:solidFill>
                  <a:schemeClr val="bg2">
                    <a:lumMod val="25000"/>
                  </a:schemeClr>
                </a:solidFill>
                <a:effectLst/>
                <a:uLnTx/>
                <a:uFillTx/>
                <a:latin typeface="+mn-ea"/>
                <a:ea typeface="+mn-ea"/>
                <a:cs typeface="+mn-cs"/>
              </a:rPr>
              <a:t>所有书库里的图书都是根据索取号的顺序入藏，先按分类号的顺序排列，在相同的分类号下</a:t>
            </a:r>
            <a:r>
              <a:rPr kumimoji="0" lang="en-US" altLang="zh-CN" sz="2000" b="0" i="0" u="none" strike="noStrike" kern="1200" cap="none" spc="0" normalizeH="0" baseline="0" noProof="0" dirty="0">
                <a:ln>
                  <a:noFill/>
                </a:ln>
                <a:solidFill>
                  <a:schemeClr val="bg2">
                    <a:lumMod val="25000"/>
                  </a:schemeClr>
                </a:solidFill>
                <a:effectLst/>
                <a:uLnTx/>
                <a:uFillTx/>
                <a:latin typeface="+mn-ea"/>
                <a:ea typeface="+mn-ea"/>
                <a:cs typeface="+mn-cs"/>
              </a:rPr>
              <a:t>,</a:t>
            </a:r>
            <a:r>
              <a:rPr kumimoji="0" lang="zh-CN" altLang="zh-CN" sz="2000" b="0" i="0" u="none" strike="noStrike" kern="1200" cap="none" spc="0" normalizeH="0" baseline="0" noProof="0" dirty="0">
                <a:ln>
                  <a:noFill/>
                </a:ln>
                <a:solidFill>
                  <a:schemeClr val="bg2">
                    <a:lumMod val="25000"/>
                  </a:schemeClr>
                </a:solidFill>
                <a:effectLst/>
                <a:uLnTx/>
                <a:uFillTx/>
                <a:latin typeface="+mn-ea"/>
                <a:ea typeface="+mn-ea"/>
                <a:cs typeface="+mn-cs"/>
              </a:rPr>
              <a:t>再按著者号的顺序排列。分类号及著者号均按序号从小到大排列。</a:t>
            </a:r>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23</a:t>
            </a:fld>
            <a:endParaRPr lang="zh-CN" altLang="en-US"/>
          </a:p>
        </p:txBody>
      </p:sp>
      <p:sp>
        <p:nvSpPr>
          <p:cNvPr id="11"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5368"/>
          <p:cNvSpPr txBox="1"/>
          <p:nvPr/>
        </p:nvSpPr>
        <p:spPr>
          <a:xfrm>
            <a:off x="2019490" y="5679222"/>
            <a:ext cx="7381875" cy="715963"/>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50000"/>
              </a:spcBef>
              <a:buNone/>
            </a:pPr>
            <a:r>
              <a:rPr lang="zh-CN" altLang="en-US" sz="2000" b="1" dirty="0">
                <a:latin typeface="Times New Roman" panose="02020603050405020304" pitchFamily="18" charset="0"/>
                <a:ea typeface="宋体" panose="02010600030101010101" pitchFamily="2" charset="-122"/>
              </a:rPr>
              <a:t>如果图书超期，请到柜台窗口交由老师完成还书，并使用一卡通缴纳超期违约金。</a:t>
            </a:r>
          </a:p>
        </p:txBody>
      </p:sp>
      <p:pic>
        <p:nvPicPr>
          <p:cNvPr id="5" name="图片 4" descr=")9N7U$3M{%14Q0VCPM``A8A"/>
          <p:cNvPicPr>
            <a:picLocks noChangeAspect="1"/>
          </p:cNvPicPr>
          <p:nvPr/>
        </p:nvPicPr>
        <p:blipFill>
          <a:blip r:embed="rId2"/>
          <a:stretch>
            <a:fillRect/>
          </a:stretch>
        </p:blipFill>
        <p:spPr>
          <a:xfrm>
            <a:off x="1768665" y="2212667"/>
            <a:ext cx="8139610" cy="3191845"/>
          </a:xfrm>
          <a:prstGeom prst="rect">
            <a:avLst/>
          </a:prstGeom>
          <a:noFill/>
          <a:ln w="9525">
            <a:noFill/>
          </a:ln>
        </p:spPr>
      </p:pic>
      <p:sp>
        <p:nvSpPr>
          <p:cNvPr id="6" name="内容占位符 2"/>
          <p:cNvSpPr txBox="1"/>
          <p:nvPr/>
        </p:nvSpPr>
        <p:spPr>
          <a:xfrm>
            <a:off x="645734" y="1369192"/>
            <a:ext cx="3779651" cy="458788"/>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(3)</a:t>
            </a:r>
            <a:r>
              <a:rPr lang="en-US" altLang="zh-CN" sz="2400" b="1" dirty="0" err="1" smtClean="0">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dirty="0" err="1" smtClean="0">
                <a:latin typeface="华文中宋" panose="02010600040101010101" pitchFamily="2" charset="-122"/>
                <a:ea typeface="华文中宋" panose="02010600040101010101" pitchFamily="2" charset="-122"/>
                <a:cs typeface="华文中宋" panose="02010600040101010101" pitchFamily="2" charset="-122"/>
              </a:rPr>
              <a:t>人工服务</a:t>
            </a:r>
            <a:endParaRPr lang="en-US" altLang="zh-CN" sz="2400" b="1" dirty="0">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8" name="is1ïḍe"/>
          <p:cNvSpPr/>
          <p:nvPr/>
        </p:nvSpPr>
        <p:spPr>
          <a:xfrm>
            <a:off x="10528028" y="5800298"/>
            <a:ext cx="895148" cy="569345"/>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24</a:t>
            </a:fld>
            <a:endParaRPr lang="zh-CN" altLang="en-US"/>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借书机"/>
          <p:cNvPicPr>
            <a:picLocks noChangeAspect="1"/>
          </p:cNvPicPr>
          <p:nvPr/>
        </p:nvPicPr>
        <p:blipFill>
          <a:blip r:embed="rId2"/>
          <a:srcRect/>
          <a:stretch>
            <a:fillRect/>
          </a:stretch>
        </p:blipFill>
        <p:spPr>
          <a:xfrm>
            <a:off x="1312318" y="2470246"/>
            <a:ext cx="6743975" cy="3567202"/>
          </a:xfrm>
          <a:prstGeom prst="rect">
            <a:avLst/>
          </a:prstGeom>
        </p:spPr>
      </p:pic>
      <p:sp>
        <p:nvSpPr>
          <p:cNvPr id="5" name="标题 70657"/>
          <p:cNvSpPr>
            <a:spLocks noGrp="1"/>
          </p:cNvSpPr>
          <p:nvPr>
            <p:ph type="title"/>
          </p:nvPr>
        </p:nvSpPr>
        <p:spPr>
          <a:xfrm>
            <a:off x="792059" y="1556807"/>
            <a:ext cx="6470967" cy="457200"/>
          </a:xfrm>
        </p:spPr>
        <p:txBody>
          <a:bodyPr vert="horz" wrap="square" lIns="68558" tIns="34289" rIns="68558" bIns="34289" anchor="ctr"/>
          <a:lstStyle/>
          <a:p>
            <a:pPr eaLnBrk="1" hangingPunct="1"/>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借还书机自助借</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还       </a:t>
            </a:r>
            <a:endParaRPr lang="zh-CN" altLang="en-US" sz="1800" b="1" dirty="0">
              <a:solidFill>
                <a:srgbClr val="9900CC"/>
              </a:solidFill>
              <a:latin typeface="华文中宋" panose="02010600040101010101" pitchFamily="2" charset="-122"/>
              <a:ea typeface="华文中宋" panose="02010600040101010101" pitchFamily="2" charset="-122"/>
              <a:cs typeface="华文中宋" panose="02010600040101010101" pitchFamily="2" charset="-122"/>
            </a:endParaRPr>
          </a:p>
        </p:txBody>
      </p:sp>
      <p:sp>
        <p:nvSpPr>
          <p:cNvPr id="6" name="TextBox 1"/>
          <p:cNvSpPr txBox="1"/>
          <p:nvPr/>
        </p:nvSpPr>
        <p:spPr>
          <a:xfrm>
            <a:off x="8368493" y="3008861"/>
            <a:ext cx="2153931" cy="2246739"/>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en-US" altLang="zh-CN" sz="2000" b="1" dirty="0">
                <a:latin typeface="Times New Roman" panose="02020603050405020304" pitchFamily="18" charset="0"/>
                <a:ea typeface="宋体" panose="02010600030101010101" pitchFamily="2" charset="-122"/>
              </a:rPr>
              <a:t>        </a:t>
            </a:r>
            <a:r>
              <a:rPr lang="zh-CN" altLang="en-US" sz="2000" b="1" dirty="0">
                <a:latin typeface="Times New Roman" panose="02020603050405020304" pitchFamily="18" charset="0"/>
                <a:ea typeface="宋体" panose="02010600030101010101" pitchFamily="2" charset="-122"/>
              </a:rPr>
              <a:t>自助借还书时，一定要看清显示屏，查看借还书是否成功；特别是 </a:t>
            </a:r>
            <a:r>
              <a:rPr lang="en-US" altLang="zh-CN" sz="2000" b="1" dirty="0">
                <a:latin typeface="Times New Roman" panose="02020603050405020304" pitchFamily="18" charset="0"/>
                <a:ea typeface="宋体" panose="02010600030101010101" pitchFamily="2" charset="-122"/>
              </a:rPr>
              <a:t>[</a:t>
            </a:r>
            <a:r>
              <a:rPr lang="zh-CN" altLang="en-US" sz="2000" b="1" dirty="0">
                <a:latin typeface="Times New Roman" panose="02020603050405020304" pitchFamily="18" charset="0"/>
                <a:ea typeface="宋体" panose="02010600030101010101" pitchFamily="2" charset="-122"/>
              </a:rPr>
              <a:t>还书成功</a:t>
            </a:r>
            <a:r>
              <a:rPr lang="en-US" altLang="zh-CN" sz="2000" b="1" dirty="0">
                <a:latin typeface="Times New Roman" panose="02020603050405020304" pitchFamily="18" charset="0"/>
                <a:ea typeface="宋体" panose="02010600030101010101" pitchFamily="2" charset="-122"/>
              </a:rPr>
              <a:t>] </a:t>
            </a:r>
            <a:r>
              <a:rPr lang="zh-CN" altLang="en-US" sz="2000" b="1" dirty="0">
                <a:latin typeface="Times New Roman" panose="02020603050405020304" pitchFamily="18" charset="0"/>
                <a:ea typeface="宋体" panose="02010600030101010101" pitchFamily="2" charset="-122"/>
              </a:rPr>
              <a:t>才能离开，不能随意放进还书箱。</a:t>
            </a:r>
          </a:p>
        </p:txBody>
      </p:sp>
      <p:sp>
        <p:nvSpPr>
          <p:cNvPr id="9" name="is1ïḍe"/>
          <p:cNvSpPr/>
          <p:nvPr/>
        </p:nvSpPr>
        <p:spPr>
          <a:xfrm>
            <a:off x="10528028" y="5753475"/>
            <a:ext cx="895148" cy="567945"/>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25</a:t>
            </a:fld>
            <a:endParaRPr lang="zh-CN" altLang="en-US"/>
          </a:p>
        </p:txBody>
      </p:sp>
      <p:sp>
        <p:nvSpPr>
          <p:cNvPr id="8"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70657"/>
          <p:cNvSpPr>
            <a:spLocks noGrp="1"/>
          </p:cNvSpPr>
          <p:nvPr>
            <p:ph type="title"/>
          </p:nvPr>
        </p:nvSpPr>
        <p:spPr>
          <a:xfrm>
            <a:off x="514350" y="1401871"/>
            <a:ext cx="5755005" cy="457200"/>
          </a:xfrm>
        </p:spPr>
        <p:txBody>
          <a:bodyPr vert="horz" wrap="square" lIns="68558" tIns="34289" rIns="68558" bIns="34289" anchor="ctr"/>
          <a:lstStyle/>
          <a:p>
            <a:pPr eaLnBrk="1" hangingPunct="1"/>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(3)</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借还图书</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rPr>
              <a:t>——</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rPr>
              <a:t>借还书机人脸识别</a:t>
            </a:r>
          </a:p>
        </p:txBody>
      </p:sp>
      <p:pic>
        <p:nvPicPr>
          <p:cNvPr id="5" name="Picture 3"/>
          <p:cNvPicPr>
            <a:picLocks noChangeAspect="1"/>
          </p:cNvPicPr>
          <p:nvPr/>
        </p:nvPicPr>
        <p:blipFill>
          <a:blip r:embed="rId2"/>
          <a:stretch>
            <a:fillRect/>
          </a:stretch>
        </p:blipFill>
        <p:spPr>
          <a:xfrm>
            <a:off x="703519" y="2519091"/>
            <a:ext cx="4741937" cy="2363797"/>
          </a:xfrm>
          <a:prstGeom prst="rect">
            <a:avLst/>
          </a:prstGeom>
          <a:noFill/>
          <a:ln w="9525">
            <a:noFill/>
          </a:ln>
        </p:spPr>
      </p:pic>
      <p:pic>
        <p:nvPicPr>
          <p:cNvPr id="6" name="Picture 6" descr="C:\Users\Lenovo\AppData\Roaming\Tencent\Users\740947820\QQ\WinTemp\RichOle\E8JCD~CXN`~55U_JBED[QNW.png"/>
          <p:cNvPicPr>
            <a:picLocks noChangeAspect="1"/>
          </p:cNvPicPr>
          <p:nvPr/>
        </p:nvPicPr>
        <p:blipFill>
          <a:blip r:embed="rId3"/>
          <a:stretch>
            <a:fillRect/>
          </a:stretch>
        </p:blipFill>
        <p:spPr>
          <a:xfrm>
            <a:off x="6106758" y="2537832"/>
            <a:ext cx="4756860" cy="2345056"/>
          </a:xfrm>
          <a:prstGeom prst="rect">
            <a:avLst/>
          </a:prstGeom>
          <a:noFill/>
          <a:ln w="9525">
            <a:noFill/>
          </a:ln>
        </p:spPr>
      </p:pic>
      <p:sp>
        <p:nvSpPr>
          <p:cNvPr id="7" name="矩形 6"/>
          <p:cNvSpPr/>
          <p:nvPr/>
        </p:nvSpPr>
        <p:spPr>
          <a:xfrm>
            <a:off x="1150977" y="5498087"/>
            <a:ext cx="8648115" cy="923330"/>
          </a:xfrm>
          <a:prstGeom prst="rect">
            <a:avLst/>
          </a:prstGeom>
        </p:spPr>
        <p:txBody>
          <a:bodyPr wrap="square">
            <a:spAutoFit/>
          </a:bodyPr>
          <a:lstStyle/>
          <a:p>
            <a:r>
              <a:rPr lang="en-US" altLang="zh-CN" dirty="0" smtClean="0"/>
              <a:t>*  </a:t>
            </a:r>
            <a:r>
              <a:rPr lang="zh-CN" altLang="en-US" dirty="0" smtClean="0"/>
              <a:t>当</a:t>
            </a:r>
            <a:r>
              <a:rPr lang="zh-CN" altLang="en-US" dirty="0"/>
              <a:t>同学们只想浏览某类书时，或需求模糊，不确定找什么书时，也可以直接去书库，根据书架上的标识，分类浏览图书，看到需要的图书，就可以取出，拿到借还书处，办理借阅手续。</a:t>
            </a:r>
            <a:endParaRPr lang="en-US" dirty="0"/>
          </a:p>
        </p:txBody>
      </p:sp>
      <p:sp>
        <p:nvSpPr>
          <p:cNvPr id="9" name="is1ïḍe"/>
          <p:cNvSpPr/>
          <p:nvPr/>
        </p:nvSpPr>
        <p:spPr>
          <a:xfrm>
            <a:off x="10705449" y="5813945"/>
            <a:ext cx="895148" cy="607471"/>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灯片编号占位符 2"/>
          <p:cNvSpPr>
            <a:spLocks noGrp="1"/>
          </p:cNvSpPr>
          <p:nvPr>
            <p:ph type="sldNum" sz="quarter" idx="12"/>
          </p:nvPr>
        </p:nvSpPr>
        <p:spPr>
          <a:xfrm>
            <a:off x="8857452" y="6438901"/>
            <a:ext cx="2661448" cy="215900"/>
          </a:xfrm>
        </p:spPr>
        <p:txBody>
          <a:bodyPr/>
          <a:lstStyle/>
          <a:p>
            <a:fld id="{7F65B630-C7FF-41C0-9923-C5E5E29EED81}" type="slidenum">
              <a:rPr lang="zh-CN" altLang="en-US" smtClean="0"/>
              <a:t>26</a:t>
            </a:fld>
            <a:endParaRPr lang="zh-CN" altLang="en-US"/>
          </a:p>
        </p:txBody>
      </p:sp>
      <p:sp>
        <p:nvSpPr>
          <p:cNvPr id="11"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27</a:t>
            </a:fld>
            <a:endParaRPr lang="zh-CN" altLang="en-US"/>
          </a:p>
        </p:txBody>
      </p:sp>
      <p:sp>
        <p:nvSpPr>
          <p:cNvPr id="4" name="文本框 60421"/>
          <p:cNvSpPr txBox="1"/>
          <p:nvPr/>
        </p:nvSpPr>
        <p:spPr>
          <a:xfrm>
            <a:off x="1044186" y="1521031"/>
            <a:ext cx="9369056" cy="646300"/>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indent="0" defTabSz="914400">
              <a:lnSpc>
                <a:spcPct val="100000"/>
              </a:lnSpc>
              <a:spcBef>
                <a:spcPct val="0"/>
              </a:spcBef>
              <a:buNone/>
            </a:pPr>
            <a:r>
              <a:rPr lang="zh-CN" altLang="en-US" sz="1800" dirty="0">
                <a:latin typeface="华文中宋" panose="02010600040101010101" pitchFamily="2" charset="-122"/>
                <a:ea typeface="华文中宋" panose="02010600040101010101" pitchFamily="2" charset="-122"/>
                <a:sym typeface="Times New Roman" panose="02020603050405020304" pitchFamily="18" charset="0"/>
              </a:rPr>
              <a:t>图书馆主页“借阅查询”或微信公众号查询</a:t>
            </a:r>
            <a:r>
              <a:rPr lang="zh-CN" altLang="en-US" sz="1800" dirty="0" smtClean="0">
                <a:latin typeface="华文中宋" panose="02010600040101010101" pitchFamily="2" charset="-122"/>
                <a:ea typeface="华文中宋" panose="02010600040101010101" pitchFamily="2" charset="-122"/>
                <a:sym typeface="Times New Roman" panose="02020603050405020304" pitchFamily="18" charset="0"/>
              </a:rPr>
              <a:t>。微信公众号查询须</a:t>
            </a:r>
            <a:r>
              <a:rPr lang="zh-CN" altLang="en-US" sz="1800" dirty="0" smtClean="0">
                <a:latin typeface="华文中宋" panose="02010600040101010101" pitchFamily="2" charset="-122"/>
                <a:ea typeface="华文中宋" panose="02010600040101010101" pitchFamily="2" charset="-122"/>
                <a:cs typeface="华文中宋" panose="02010600040101010101" pitchFamily="2" charset="-122"/>
              </a:rPr>
              <a:t>在</a:t>
            </a:r>
            <a:r>
              <a:rPr lang="zh-CN" altLang="en-US" sz="1800" dirty="0">
                <a:latin typeface="华文中宋" panose="02010600040101010101" pitchFamily="2" charset="-122"/>
                <a:ea typeface="华文中宋" panose="02010600040101010101" pitchFamily="2" charset="-122"/>
                <a:cs typeface="华文中宋" panose="02010600040101010101" pitchFamily="2" charset="-122"/>
              </a:rPr>
              <a:t>校园网环境</a:t>
            </a:r>
            <a:r>
              <a:rPr lang="zh-CN" altLang="en-US" sz="1800" dirty="0" smtClean="0">
                <a:latin typeface="华文中宋" panose="02010600040101010101" pitchFamily="2" charset="-122"/>
                <a:ea typeface="华文中宋" panose="02010600040101010101" pitchFamily="2" charset="-122"/>
                <a:cs typeface="华文中宋" panose="02010600040101010101" pitchFamily="2" charset="-122"/>
              </a:rPr>
              <a:t>下绑定账号。</a:t>
            </a:r>
            <a:r>
              <a:rPr lang="zh-CN" altLang="en-US" sz="1800" b="1" dirty="0" smtClean="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帐号</a:t>
            </a:r>
            <a:r>
              <a:rPr lang="zh-CN" altLang="en-US"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：学号，初始密码是：身份证号后</a:t>
            </a:r>
            <a:r>
              <a:rPr lang="en-US" altLang="zh-CN"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12</a:t>
            </a:r>
            <a:r>
              <a:rPr lang="zh-CN" altLang="en-US"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位</a:t>
            </a:r>
            <a:r>
              <a:rPr lang="zh-CN" altLang="en-US" sz="1800" b="1" dirty="0" smtClean="0">
                <a:solidFill>
                  <a:srgbClr val="C00000"/>
                </a:solidFill>
                <a:latin typeface="Times New Roman" panose="02020603050405020304" pitchFamily="18" charset="0"/>
                <a:ea typeface="宋体" panose="02010600030101010101" pitchFamily="2" charset="-122"/>
                <a:sym typeface="Times New Roman" panose="02020603050405020304" pitchFamily="18" charset="0"/>
              </a:rPr>
              <a:t>。</a:t>
            </a:r>
            <a:endParaRPr lang="en-US" altLang="zh-CN" sz="1800" b="1" dirty="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pic>
        <p:nvPicPr>
          <p:cNvPr id="5" name="Picture 7" descr="C:\Users\lenovo\Desktop\捕获.GIF"/>
          <p:cNvPicPr>
            <a:picLocks noChangeAspect="1"/>
          </p:cNvPicPr>
          <p:nvPr/>
        </p:nvPicPr>
        <p:blipFill>
          <a:blip r:embed="rId2"/>
          <a:stretch>
            <a:fillRect/>
          </a:stretch>
        </p:blipFill>
        <p:spPr>
          <a:xfrm>
            <a:off x="559682" y="2492332"/>
            <a:ext cx="10331231" cy="4126426"/>
          </a:xfrm>
          <a:prstGeom prst="rect">
            <a:avLst/>
          </a:prstGeom>
          <a:noFill/>
          <a:ln w="9525">
            <a:noFill/>
          </a:ln>
        </p:spPr>
      </p:pic>
      <p:pic>
        <p:nvPicPr>
          <p:cNvPr id="6" name="Picture 6"/>
          <p:cNvPicPr>
            <a:picLocks noChangeAspect="1"/>
          </p:cNvPicPr>
          <p:nvPr/>
        </p:nvPicPr>
        <p:blipFill>
          <a:blip r:embed="rId3"/>
          <a:stretch>
            <a:fillRect/>
          </a:stretch>
        </p:blipFill>
        <p:spPr>
          <a:xfrm>
            <a:off x="5898833" y="3206688"/>
            <a:ext cx="5465796" cy="2479350"/>
          </a:xfrm>
          <a:prstGeom prst="rect">
            <a:avLst/>
          </a:prstGeom>
          <a:noFill/>
          <a:ln w="9525">
            <a:noFill/>
          </a:ln>
        </p:spPr>
      </p:pic>
      <p:sp>
        <p:nvSpPr>
          <p:cNvPr id="8" name="文本框 60420"/>
          <p:cNvSpPr txBox="1"/>
          <p:nvPr/>
        </p:nvSpPr>
        <p:spPr>
          <a:xfrm>
            <a:off x="425133" y="1061926"/>
            <a:ext cx="5473700" cy="45910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50000"/>
              </a:spcBef>
              <a:buNone/>
            </a:pP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4</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）个人借阅记录查询</a:t>
            </a:r>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28</a:t>
            </a:fld>
            <a:endParaRPr lang="zh-CN" altLang="en-US"/>
          </a:p>
        </p:txBody>
      </p:sp>
      <p:sp>
        <p:nvSpPr>
          <p:cNvPr id="4" name="Rectangle 3"/>
          <p:cNvSpPr txBox="1"/>
          <p:nvPr/>
        </p:nvSpPr>
        <p:spPr>
          <a:xfrm>
            <a:off x="581570" y="1329729"/>
            <a:ext cx="6864185" cy="415547"/>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a:t>
            </a:r>
            <a:r>
              <a:rPr lang="en-US" altLang="zh-CN" sz="2400" b="1" dirty="0" smtClean="0">
                <a:latin typeface="华文中宋" panose="02010600040101010101" pitchFamily="2" charset="-122"/>
                <a:ea typeface="华文中宋" panose="02010600040101010101" pitchFamily="2" charset="-122"/>
                <a:cs typeface="华文中宋" panose="02010600040101010101" pitchFamily="2" charset="-122"/>
              </a:rPr>
              <a:t>5</a:t>
            </a:r>
            <a:r>
              <a:rPr lang="zh-CN" altLang="en-US" sz="2400" b="1" dirty="0" smtClean="0">
                <a:latin typeface="华文中宋" panose="02010600040101010101" pitchFamily="2" charset="-122"/>
                <a:ea typeface="华文中宋" panose="02010600040101010101" pitchFamily="2" charset="-122"/>
                <a:cs typeface="华文中宋" panose="02010600040101010101" pitchFamily="2" charset="-122"/>
              </a:rPr>
              <a:t>）</a:t>
            </a:r>
            <a:r>
              <a:rPr lang="zh-CN" altLang="zh-CN" sz="2400" b="1" dirty="0" smtClean="0">
                <a:latin typeface="华文中宋" panose="02010600040101010101" pitchFamily="2" charset="-122"/>
                <a:ea typeface="华文中宋" panose="02010600040101010101" pitchFamily="2" charset="-122"/>
                <a:cs typeface="华文中宋" panose="02010600040101010101" pitchFamily="2" charset="-122"/>
              </a:rPr>
              <a:t>随书光盘下载</a:t>
            </a:r>
            <a:endParaRPr lang="en-US" altLang="zh-CN" b="1" dirty="0" smtClean="0">
              <a:latin typeface="华文中宋" panose="02010600040101010101" pitchFamily="2" charset="-122"/>
              <a:ea typeface="华文中宋" panose="02010600040101010101" pitchFamily="2" charset="-122"/>
              <a:cs typeface="华文中宋" panose="02010600040101010101" pitchFamily="2" charset="-122"/>
            </a:endParaRPr>
          </a:p>
          <a:p>
            <a:pPr marL="0" indent="0">
              <a:buFont typeface="Arial" panose="020B0604020202020204" pitchFamily="34" charset="0"/>
              <a:buNone/>
            </a:pPr>
            <a:endParaRPr lang="en-US" altLang="zh-CN" dirty="0" smtClean="0"/>
          </a:p>
          <a:p>
            <a:pPr marL="0" indent="0">
              <a:buFont typeface="Arial" panose="020B0604020202020204" pitchFamily="34" charset="0"/>
              <a:buNone/>
            </a:pPr>
            <a:endParaRPr lang="zh-CN" altLang="zh-CN" dirty="0" smtClean="0"/>
          </a:p>
          <a:p>
            <a:pPr marL="0" indent="0">
              <a:buFont typeface="Arial" panose="020B0604020202020204" pitchFamily="34" charset="0"/>
              <a:buNone/>
            </a:pPr>
            <a:endParaRPr lang="zh-CN" altLang="en-US" dirty="0" smtClean="0"/>
          </a:p>
          <a:p>
            <a:pPr marL="0" indent="0"/>
            <a:endParaRPr lang="zh-CN" altLang="zh-CN" dirty="0"/>
          </a:p>
        </p:txBody>
      </p:sp>
      <p:pic>
        <p:nvPicPr>
          <p:cNvPr id="6" name="Picture 6" descr="C:\Users\Lenovo\AppData\Roaming\Tencent\Users\740947820\QQ\WinTemp\RichOle\QW85O2QZ{0M%{JA`RG45N`G.png"/>
          <p:cNvPicPr>
            <a:picLocks noChangeAspect="1"/>
          </p:cNvPicPr>
          <p:nvPr/>
        </p:nvPicPr>
        <p:blipFill>
          <a:blip r:embed="rId2"/>
          <a:stretch>
            <a:fillRect/>
          </a:stretch>
        </p:blipFill>
        <p:spPr>
          <a:xfrm>
            <a:off x="1059242" y="2001525"/>
            <a:ext cx="10482351" cy="4126319"/>
          </a:xfrm>
          <a:prstGeom prst="rect">
            <a:avLst/>
          </a:prstGeom>
          <a:noFill/>
          <a:ln w="9525">
            <a:noFill/>
          </a:ln>
        </p:spPr>
      </p:pic>
      <p:sp>
        <p:nvSpPr>
          <p:cNvPr id="7" name="椭圆 6"/>
          <p:cNvSpPr/>
          <p:nvPr/>
        </p:nvSpPr>
        <p:spPr>
          <a:xfrm>
            <a:off x="1059242" y="4517410"/>
            <a:ext cx="1746379" cy="504966"/>
          </a:xfrm>
          <a:prstGeom prst="ellipse">
            <a:avLst/>
          </a:prstGeom>
          <a:solidFill>
            <a:schemeClr val="bg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29</a:t>
            </a:fld>
            <a:endParaRPr lang="zh-CN" altLang="en-US"/>
          </a:p>
        </p:txBody>
      </p:sp>
      <p:sp>
        <p:nvSpPr>
          <p:cNvPr id="5" name="Rectangle 3"/>
          <p:cNvSpPr txBox="1"/>
          <p:nvPr/>
        </p:nvSpPr>
        <p:spPr>
          <a:xfrm>
            <a:off x="567197" y="1240820"/>
            <a:ext cx="3515995" cy="404495"/>
          </a:xfrm>
          <a:prstGeom prst="rect">
            <a:avLst/>
          </a:prstGeom>
          <a:noFill/>
          <a:ln w="9525">
            <a:noFill/>
          </a:ln>
        </p:spPr>
        <p:txBody>
          <a:bodyPr lIns="91410" tIns="45705" rIns="91410" bIns="45705"/>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0" eaLnBrk="1" hangingPunct="1">
              <a:lnSpc>
                <a:spcPct val="100000"/>
              </a:lnSpc>
              <a:spcBef>
                <a:spcPct val="20000"/>
              </a:spcBef>
              <a:buClr>
                <a:srgbClr val="10CF9B"/>
              </a:buClr>
              <a:buNone/>
            </a:pPr>
            <a:r>
              <a:rPr lang="zh-CN"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en-US"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5</a:t>
            </a:r>
            <a:r>
              <a:rPr lang="zh-CN" altLang="en-US"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a:t>
            </a:r>
            <a:r>
              <a:rPr lang="zh-CN"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rPr>
              <a:t>随书光盘下载</a:t>
            </a:r>
            <a:endParaRPr lang="en-US" altLang="zh-CN" sz="2400" b="1" dirty="0">
              <a:latin typeface="华文中宋" panose="02010600040101010101" pitchFamily="2" charset="-122"/>
              <a:ea typeface="华文中宋" panose="02010600040101010101" pitchFamily="2" charset="-122"/>
              <a:cs typeface="华文中宋"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None/>
            </a:pPr>
            <a:endParaRPr lang="en-US" altLang="zh-CN" sz="2000" dirty="0">
              <a:latin typeface="Candara" panose="020E0502030303020204" pitchFamily="34" charset="0"/>
              <a:ea typeface="华文楷体"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None/>
            </a:pPr>
            <a:endParaRPr lang="zh-CN" altLang="zh-CN" sz="2000" dirty="0">
              <a:latin typeface="Candara" panose="020E0502030303020204" pitchFamily="34" charset="0"/>
              <a:ea typeface="华文楷体"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None/>
            </a:pPr>
            <a:endParaRPr lang="zh-CN" altLang="en-US" sz="2000" dirty="0">
              <a:latin typeface="Candara" panose="020E0502030303020204" pitchFamily="34" charset="0"/>
              <a:ea typeface="华文楷体" panose="02010600040101010101" pitchFamily="2" charset="-122"/>
              <a:sym typeface="Times New Roman" panose="02020603050405020304" pitchFamily="18" charset="0"/>
            </a:endParaRPr>
          </a:p>
          <a:p>
            <a:pPr marL="0" lvl="0" indent="0" defTabSz="0" eaLnBrk="1" hangingPunct="1">
              <a:lnSpc>
                <a:spcPct val="100000"/>
              </a:lnSpc>
              <a:spcBef>
                <a:spcPct val="20000"/>
              </a:spcBef>
              <a:buClr>
                <a:srgbClr val="10CF9B"/>
              </a:buClr>
              <a:buFont typeface="Wingdings" panose="05000000000000000000" pitchFamily="2" charset="2"/>
              <a:buChar char="n"/>
            </a:pPr>
            <a:endParaRPr lang="zh-CN" altLang="zh-CN" sz="2000" dirty="0">
              <a:latin typeface="Candara" panose="020E0502030303020204" pitchFamily="34" charset="0"/>
              <a:ea typeface="华文楷体" panose="02010600040101010101" pitchFamily="2" charset="-122"/>
              <a:sym typeface="Times New Roman" panose="02020603050405020304" pitchFamily="18" charset="0"/>
            </a:endParaRPr>
          </a:p>
        </p:txBody>
      </p:sp>
      <p:pic>
        <p:nvPicPr>
          <p:cNvPr id="6" name="Picture 8" descr="C:\Users\Lenovo\AppData\Roaming\Tencent\Users\740947820\QQ\WinTemp\RichOle\PPVTCVZT088{JP{XR(WRI[Q.png"/>
          <p:cNvPicPr>
            <a:picLocks noChangeAspect="1"/>
          </p:cNvPicPr>
          <p:nvPr/>
        </p:nvPicPr>
        <p:blipFill>
          <a:blip r:embed="rId2"/>
          <a:stretch>
            <a:fillRect/>
          </a:stretch>
        </p:blipFill>
        <p:spPr>
          <a:xfrm>
            <a:off x="1074699" y="1768346"/>
            <a:ext cx="10046309" cy="3764222"/>
          </a:xfrm>
          <a:prstGeom prst="rect">
            <a:avLst/>
          </a:prstGeom>
          <a:noFill/>
          <a:ln w="9525">
            <a:noFill/>
          </a:ln>
        </p:spPr>
      </p:pic>
      <p:sp>
        <p:nvSpPr>
          <p:cNvPr id="7" name="椭圆 6"/>
          <p:cNvSpPr/>
          <p:nvPr/>
        </p:nvSpPr>
        <p:spPr>
          <a:xfrm>
            <a:off x="1074699" y="4817660"/>
            <a:ext cx="1908474" cy="828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10" tIns="45705" rIns="91410" bIns="45705"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8" name="矩形 7"/>
          <p:cNvSpPr/>
          <p:nvPr/>
        </p:nvSpPr>
        <p:spPr>
          <a:xfrm>
            <a:off x="2983173" y="5982944"/>
            <a:ext cx="6229360" cy="646331"/>
          </a:xfrm>
          <a:prstGeom prst="rect">
            <a:avLst/>
          </a:prstGeom>
        </p:spPr>
        <p:txBody>
          <a:bodyPr wrap="square">
            <a:spAutoFit/>
          </a:bodyPr>
          <a:lstStyle/>
          <a:p>
            <a:r>
              <a:rPr lang="zh-CN" altLang="en-US" dirty="0">
                <a:solidFill>
                  <a:srgbClr val="0070C0"/>
                </a:solidFill>
              </a:rPr>
              <a:t>另：通过图书馆网站常用电子资源栏目里“联图云</a:t>
            </a:r>
            <a:r>
              <a:rPr lang="en-US" altLang="zh-CN" dirty="0">
                <a:solidFill>
                  <a:srgbClr val="0070C0"/>
                </a:solidFill>
              </a:rPr>
              <a:t>.</a:t>
            </a:r>
            <a:r>
              <a:rPr lang="zh-CN" altLang="en-US" dirty="0">
                <a:solidFill>
                  <a:srgbClr val="0070C0"/>
                </a:solidFill>
              </a:rPr>
              <a:t>光盘”</a:t>
            </a:r>
            <a:r>
              <a:rPr lang="zh-CN" altLang="en-US" dirty="0" smtClean="0">
                <a:solidFill>
                  <a:srgbClr val="0070C0"/>
                </a:solidFill>
              </a:rPr>
              <a:t>云  </a:t>
            </a:r>
            <a:endParaRPr lang="en-US" altLang="zh-CN" dirty="0" smtClean="0">
              <a:solidFill>
                <a:srgbClr val="0070C0"/>
              </a:solidFill>
            </a:endParaRPr>
          </a:p>
          <a:p>
            <a:r>
              <a:rPr lang="en-US" altLang="zh-CN" dirty="0">
                <a:solidFill>
                  <a:srgbClr val="0070C0"/>
                </a:solidFill>
              </a:rPr>
              <a:t> </a:t>
            </a:r>
            <a:r>
              <a:rPr lang="en-US" altLang="zh-CN" dirty="0" smtClean="0">
                <a:solidFill>
                  <a:srgbClr val="0070C0"/>
                </a:solidFill>
              </a:rPr>
              <a:t>       </a:t>
            </a:r>
            <a:r>
              <a:rPr lang="zh-CN" altLang="en-US" dirty="0" smtClean="0">
                <a:solidFill>
                  <a:srgbClr val="0070C0"/>
                </a:solidFill>
              </a:rPr>
              <a:t>服务</a:t>
            </a:r>
            <a:r>
              <a:rPr lang="zh-CN" altLang="en-US" dirty="0">
                <a:solidFill>
                  <a:srgbClr val="0070C0"/>
                </a:solidFill>
              </a:rPr>
              <a:t>平台也可以查找随书光盘等非书资源。</a:t>
            </a:r>
            <a:endParaRPr lang="en-US" dirty="0">
              <a:solidFill>
                <a:srgbClr val="0070C0"/>
              </a:solidFill>
            </a:endParaRPr>
          </a:p>
        </p:txBody>
      </p:sp>
      <p:sp>
        <p:nvSpPr>
          <p:cNvPr id="10"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îṩ1iḍê"/>
        <p:cNvGrpSpPr/>
        <p:nvPr/>
      </p:nvGrpSpPr>
      <p:grpSpPr>
        <a:xfrm>
          <a:off x="0" y="0"/>
          <a:ext cx="0" cy="0"/>
          <a:chOff x="0" y="0"/>
          <a:chExt cx="0" cy="0"/>
        </a:xfrm>
      </p:grpSpPr>
      <p:sp>
        <p:nvSpPr>
          <p:cNvPr id="4" name="îṩlîḋé"/>
          <p:cNvSpPr>
            <a:spLocks noGrp="1"/>
          </p:cNvSpPr>
          <p:nvPr>
            <p:ph type="title"/>
          </p:nvPr>
        </p:nvSpPr>
        <p:spPr>
          <a:xfrm>
            <a:off x="3224067" y="4045940"/>
            <a:ext cx="5731164" cy="951058"/>
          </a:xfrm>
        </p:spPr>
        <p:txBody>
          <a:bodyPr>
            <a:noAutofit/>
          </a:bodyPr>
          <a:lstStyle/>
          <a:p>
            <a:r>
              <a:rPr lang="zh-CN" altLang="en-US" sz="6500" dirty="0"/>
              <a:t>图书馆概况</a:t>
            </a:r>
          </a:p>
        </p:txBody>
      </p:sp>
      <p:sp>
        <p:nvSpPr>
          <p:cNvPr id="2" name="ïṩlíḑe"/>
          <p:cNvSpPr>
            <a:spLocks noGrp="1"/>
          </p:cNvSpPr>
          <p:nvPr>
            <p:ph type="sldNum" sz="quarter" idx="12"/>
          </p:nvPr>
        </p:nvSpPr>
        <p:spPr/>
        <p:txBody>
          <a:bodyPr/>
          <a:lstStyle/>
          <a:p>
            <a:fld id="{7F65B630-C7FF-41C0-9923-C5E5E29EED81}" type="slidenum">
              <a:rPr lang="zh-CN" altLang="en-US" smtClean="0"/>
              <a:t>3</a:t>
            </a:fld>
            <a:endParaRPr lang="zh-CN" altLang="en-US"/>
          </a:p>
        </p:txBody>
      </p:sp>
      <p:sp>
        <p:nvSpPr>
          <p:cNvPr id="6" name="îSļíďê"/>
          <p:cNvSpPr txBox="1"/>
          <p:nvPr/>
        </p:nvSpPr>
        <p:spPr>
          <a:xfrm>
            <a:off x="5443469" y="2363905"/>
            <a:ext cx="1553622"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01</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30</a:t>
            </a:fld>
            <a:endParaRPr lang="zh-CN" altLang="en-US" dirty="0"/>
          </a:p>
        </p:txBody>
      </p:sp>
      <p:sp>
        <p:nvSpPr>
          <p:cNvPr id="4" name="内容占位符 2"/>
          <p:cNvSpPr txBox="1">
            <a:spLocks noChangeArrowheads="1"/>
          </p:cNvSpPr>
          <p:nvPr/>
        </p:nvSpPr>
        <p:spPr>
          <a:xfrm>
            <a:off x="904424" y="2088107"/>
            <a:ext cx="10327683" cy="4203511"/>
          </a:xfrm>
          <a:prstGeom prst="rect">
            <a:avLst/>
          </a:prstGeom>
        </p:spPr>
        <p:txBody>
          <a:bodyPr vert="horz" wrap="square" lIns="68558" tIns="34289" rIns="68558" bIns="34289" numCol="1" rtlCol="0" anchor="t" anchorCtr="0" compatLnSpc="1">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20000"/>
              </a:lnSpc>
              <a:spcBef>
                <a:spcPts val="750"/>
              </a:spcBef>
              <a:buFont typeface="Arial" panose="020B0604020202020204" pitchFamily="34" charset="0"/>
              <a:buNone/>
              <a:defRPr/>
            </a:pPr>
            <a:r>
              <a:rPr lang="zh-CN" altLang="en-US" sz="2000" dirty="0" smtClean="0">
                <a:solidFill>
                  <a:srgbClr val="00B0F0"/>
                </a:solidFill>
              </a:rPr>
              <a:t>*</a:t>
            </a:r>
            <a:r>
              <a:rPr lang="zh-CN" altLang="en-US" sz="2800" b="1" dirty="0" smtClean="0">
                <a:solidFill>
                  <a:srgbClr val="9900CC"/>
                </a:solidFill>
                <a:latin typeface="宋体" panose="02010600030101010101" pitchFamily="2" charset="-122"/>
              </a:rPr>
              <a:t> </a:t>
            </a:r>
            <a:r>
              <a:rPr lang="zh-CN" altLang="zh-CN" sz="2100" dirty="0" smtClean="0"/>
              <a:t>A．预约前，请登录图书馆书目检索系统查询，确认您所需要的图书处于“可供出借”的状态，并记录下索书号、书名、著者等信息；</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t>  </a:t>
            </a:r>
            <a:r>
              <a:rPr lang="zh-CN" altLang="zh-CN" sz="2100" dirty="0" smtClean="0"/>
              <a:t>B．星湖校区阅览室填写纸质预约单或通过图书馆微信公众号提交预约申请。</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solidFill>
                  <a:srgbClr val="00B0F0"/>
                </a:solidFill>
              </a:rPr>
              <a:t> </a:t>
            </a:r>
            <a:r>
              <a:rPr lang="en-US" altLang="zh-CN" sz="2100" dirty="0" smtClean="0"/>
              <a:t> </a:t>
            </a:r>
            <a:r>
              <a:rPr lang="zh-CN" altLang="zh-CN" sz="2100" dirty="0" smtClean="0"/>
              <a:t>C</a:t>
            </a:r>
            <a:r>
              <a:rPr lang="en-US" altLang="zh-CN" sz="2100" dirty="0" smtClean="0"/>
              <a:t>.</a:t>
            </a:r>
            <a:r>
              <a:rPr lang="zh-CN" altLang="zh-CN" sz="2100" dirty="0" smtClean="0"/>
              <a:t>预约借书服务每周三集中处理一次，周三上午8：30前汇集整理上一周的预约申请，8：30后提交的订单将在下一个周期处理；每周三下午将在福慧图书馆取到的预约图书送至星湖校区阅览室；</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solidFill>
                  <a:srgbClr val="00B0F0"/>
                </a:solidFill>
              </a:rPr>
              <a:t> </a:t>
            </a:r>
            <a:r>
              <a:rPr lang="en-US" altLang="zh-CN" sz="2100" dirty="0" smtClean="0"/>
              <a:t> </a:t>
            </a:r>
            <a:r>
              <a:rPr lang="zh-CN" altLang="zh-CN" sz="2100" dirty="0" smtClean="0"/>
              <a:t>D. 已提交预约的读者，请留意星湖阅览室门前的到书通知，并请及时来办理借书手续；预约成功的图书一周内有效，逾期不来办理，图书退回主校区。</a:t>
            </a:r>
          </a:p>
          <a:p>
            <a:pPr marL="0" indent="0" defTabSz="685800">
              <a:lnSpc>
                <a:spcPct val="120000"/>
              </a:lnSpc>
              <a:spcBef>
                <a:spcPts val="750"/>
              </a:spcBef>
              <a:buFont typeface="Arial" panose="020B0604020202020204" pitchFamily="34" charset="0"/>
              <a:buNone/>
              <a:defRPr/>
            </a:pPr>
            <a:r>
              <a:rPr lang="zh-CN" altLang="en-US" sz="2100" dirty="0" smtClean="0">
                <a:solidFill>
                  <a:srgbClr val="00B0F0"/>
                </a:solidFill>
              </a:rPr>
              <a:t>*</a:t>
            </a:r>
            <a:r>
              <a:rPr lang="en-US" altLang="zh-CN" sz="2100" dirty="0" smtClean="0"/>
              <a:t>  </a:t>
            </a:r>
            <a:r>
              <a:rPr lang="zh-CN" altLang="zh-CN" sz="2100" dirty="0" smtClean="0"/>
              <a:t>E．超期的图书请自行到主校区归还。</a:t>
            </a:r>
          </a:p>
          <a:p>
            <a:pPr marL="0" indent="0" defTabSz="685800">
              <a:spcBef>
                <a:spcPts val="750"/>
              </a:spcBef>
              <a:buFont typeface="Arial" panose="020B0604020202020204" pitchFamily="34" charset="0"/>
              <a:buNone/>
              <a:defRPr/>
            </a:pPr>
            <a:r>
              <a:rPr lang="zh-CN" altLang="en-US" sz="2100" b="1" dirty="0" smtClean="0">
                <a:solidFill>
                  <a:srgbClr val="FF0000"/>
                </a:solidFill>
                <a:latin typeface="华文中宋" panose="02010600040101010101" pitchFamily="2" charset="-122"/>
                <a:ea typeface="华文中宋" panose="02010600040101010101" pitchFamily="2" charset="-122"/>
              </a:rPr>
              <a:t>温馨提示：</a:t>
            </a:r>
          </a:p>
          <a:p>
            <a:pPr marL="0" indent="0" defTabSz="685800">
              <a:lnSpc>
                <a:spcPct val="120000"/>
              </a:lnSpc>
              <a:spcBef>
                <a:spcPts val="750"/>
              </a:spcBef>
              <a:buFont typeface="Arial" panose="020B0604020202020204" pitchFamily="34" charset="0"/>
              <a:buNone/>
              <a:defRPr/>
            </a:pPr>
            <a:r>
              <a:rPr lang="zh-CN" altLang="en-US" sz="2100" dirty="0" smtClean="0">
                <a:latin typeface="华文中宋" panose="02010600040101010101" pitchFamily="2" charset="-122"/>
                <a:ea typeface="华文中宋" panose="02010600040101010101" pitchFamily="2" charset="-122"/>
              </a:rPr>
              <a:t>      您在提交订单时，状态为“可供出借”的图书，有可能在预约单有效时限内被其他读者借走</a:t>
            </a:r>
            <a:r>
              <a:rPr lang="en-US" altLang="zh-CN" sz="2100" dirty="0" smtClean="0">
                <a:latin typeface="华文中宋" panose="02010600040101010101" pitchFamily="2" charset="-122"/>
                <a:ea typeface="华文中宋" panose="02010600040101010101" pitchFamily="2" charset="-122"/>
              </a:rPr>
              <a:t>,</a:t>
            </a:r>
            <a:r>
              <a:rPr lang="zh-CN" altLang="en-US" sz="2100" dirty="0" smtClean="0">
                <a:latin typeface="华文中宋" panose="02010600040101010101" pitchFamily="2" charset="-122"/>
                <a:ea typeface="华文中宋" panose="02010600040101010101" pitchFamily="2" charset="-122"/>
              </a:rPr>
              <a:t>导致您无法借到，敬请理解。</a:t>
            </a:r>
            <a:endParaRPr lang="en-US" altLang="zh-CN" sz="2100" dirty="0" smtClean="0">
              <a:latin typeface="华文中宋" panose="02010600040101010101" pitchFamily="2" charset="-122"/>
              <a:ea typeface="华文中宋" panose="02010600040101010101" pitchFamily="2" charset="-122"/>
            </a:endParaRPr>
          </a:p>
          <a:p>
            <a:pPr marL="0" indent="0" defTabSz="685800">
              <a:spcBef>
                <a:spcPts val="750"/>
              </a:spcBef>
              <a:buFont typeface="Arial" panose="020B0604020202020204" pitchFamily="34" charset="0"/>
              <a:buNone/>
              <a:defRPr/>
            </a:pPr>
            <a:r>
              <a:rPr lang="zh-CN" altLang="en-US" sz="2100" dirty="0" smtClean="0">
                <a:latin typeface="华文中宋" panose="02010600040101010101" pitchFamily="2" charset="-122"/>
                <a:ea typeface="华文中宋" panose="02010600040101010101" pitchFamily="2" charset="-122"/>
              </a:rPr>
              <a:t>      预约借书只对星湖校区大一级读者有效；读者返回主校区之后预约借书功能失效。</a:t>
            </a:r>
            <a:endParaRPr lang="en-US" altLang="zh-CN" sz="2100" dirty="0" smtClean="0">
              <a:latin typeface="华文中宋" panose="02010600040101010101" pitchFamily="2" charset="-122"/>
              <a:ea typeface="华文中宋" panose="02010600040101010101" pitchFamily="2" charset="-122"/>
            </a:endParaRPr>
          </a:p>
        </p:txBody>
      </p:sp>
      <p:sp>
        <p:nvSpPr>
          <p:cNvPr id="5" name="矩形 1"/>
          <p:cNvSpPr/>
          <p:nvPr/>
        </p:nvSpPr>
        <p:spPr>
          <a:xfrm>
            <a:off x="546645" y="1266740"/>
            <a:ext cx="6386417" cy="459105"/>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b="1" dirty="0">
                <a:latin typeface="华文中宋" panose="02010600040101010101" pitchFamily="2" charset="-122"/>
                <a:ea typeface="华文中宋" panose="02010600040101010101" pitchFamily="2" charset="-122"/>
              </a:rPr>
              <a:t>（</a:t>
            </a:r>
            <a:r>
              <a:rPr lang="en-US" altLang="zh-CN" sz="2400" b="1" dirty="0">
                <a:latin typeface="华文中宋" panose="02010600040101010101" pitchFamily="2" charset="-122"/>
                <a:ea typeface="华文中宋" panose="02010600040101010101" pitchFamily="2" charset="-122"/>
              </a:rPr>
              <a:t>6</a:t>
            </a:r>
            <a:r>
              <a:rPr lang="zh-CN" altLang="en-US" sz="2400" b="1" dirty="0">
                <a:latin typeface="华文中宋" panose="02010600040101010101" pitchFamily="2" charset="-122"/>
                <a:ea typeface="华文中宋" panose="02010600040101010101" pitchFamily="2" charset="-122"/>
              </a:rPr>
              <a:t>）星湖校区读者纸质图书的预约借阅</a:t>
            </a:r>
            <a:endParaRPr lang="zh-CN" altLang="en-US" sz="2400" dirty="0">
              <a:latin typeface="华文中宋" panose="02010600040101010101" pitchFamily="2" charset="-122"/>
              <a:ea typeface="华文中宋" panose="02010600040101010101" pitchFamily="2" charset="-122"/>
            </a:endParaRPr>
          </a:p>
        </p:txBody>
      </p:sp>
      <p:sp>
        <p:nvSpPr>
          <p:cNvPr id="6" name="îŝļîde"/>
          <p:cNvSpPr/>
          <p:nvPr/>
        </p:nvSpPr>
        <p:spPr>
          <a:xfrm>
            <a:off x="338810" y="447608"/>
            <a:ext cx="245898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2.1 </a:t>
            </a:r>
            <a:r>
              <a:rPr kumimoji="1" lang="zh-CN" altLang="en-US" sz="3200" b="1" dirty="0" smtClean="0">
                <a:solidFill>
                  <a:srgbClr val="FFFFFF"/>
                </a:solidFill>
              </a:rPr>
              <a:t>图书</a:t>
            </a:r>
            <a:endParaRPr kumimoji="1" lang="en-US" altLang="zh-CN" sz="3200" b="1" dirty="0">
              <a:solidFill>
                <a:srgbClr val="FFFFFF"/>
              </a:solidFill>
            </a:endParaRPr>
          </a:p>
        </p:txBody>
      </p:sp>
      <p:sp>
        <p:nvSpPr>
          <p:cNvPr id="7" name="is1ïḍe"/>
          <p:cNvSpPr/>
          <p:nvPr/>
        </p:nvSpPr>
        <p:spPr>
          <a:xfrm>
            <a:off x="10705449" y="5813945"/>
            <a:ext cx="895148" cy="607471"/>
          </a:xfrm>
          <a:custGeom>
            <a:avLst/>
            <a:gdLst>
              <a:gd name="T0" fmla="*/ 5884 w 10028"/>
              <a:gd name="T1" fmla="*/ 5007 h 7492"/>
              <a:gd name="T2" fmla="*/ 5773 w 10028"/>
              <a:gd name="T3" fmla="*/ 4254 h 7492"/>
              <a:gd name="T4" fmla="*/ 6513 w 10028"/>
              <a:gd name="T5" fmla="*/ 2484 h 7492"/>
              <a:gd name="T6" fmla="*/ 5071 w 10028"/>
              <a:gd name="T7" fmla="*/ 941 h 7492"/>
              <a:gd name="T8" fmla="*/ 3628 w 10028"/>
              <a:gd name="T9" fmla="*/ 2484 h 7492"/>
              <a:gd name="T10" fmla="*/ 4331 w 10028"/>
              <a:gd name="T11" fmla="*/ 4254 h 7492"/>
              <a:gd name="T12" fmla="*/ 4146 w 10028"/>
              <a:gd name="T13" fmla="*/ 5007 h 7492"/>
              <a:gd name="T14" fmla="*/ 2407 w 10028"/>
              <a:gd name="T15" fmla="*/ 6400 h 7492"/>
              <a:gd name="T16" fmla="*/ 2407 w 10028"/>
              <a:gd name="T17" fmla="*/ 6588 h 7492"/>
              <a:gd name="T18" fmla="*/ 5071 w 10028"/>
              <a:gd name="T19" fmla="*/ 7492 h 7492"/>
              <a:gd name="T20" fmla="*/ 7697 w 10028"/>
              <a:gd name="T21" fmla="*/ 6588 h 7492"/>
              <a:gd name="T22" fmla="*/ 7697 w 10028"/>
              <a:gd name="T23" fmla="*/ 6400 h 7492"/>
              <a:gd name="T24" fmla="*/ 5884 w 10028"/>
              <a:gd name="T25" fmla="*/ 5007 h 7492"/>
              <a:gd name="T26" fmla="*/ 5884 w 10028"/>
              <a:gd name="T27" fmla="*/ 5007 h 7492"/>
              <a:gd name="T28" fmla="*/ 8326 w 10028"/>
              <a:gd name="T29" fmla="*/ 3652 h 7492"/>
              <a:gd name="T30" fmla="*/ 8214 w 10028"/>
              <a:gd name="T31" fmla="*/ 3125 h 7492"/>
              <a:gd name="T32" fmla="*/ 8843 w 10028"/>
              <a:gd name="T33" fmla="*/ 1468 h 7492"/>
              <a:gd name="T34" fmla="*/ 7512 w 10028"/>
              <a:gd name="T35" fmla="*/ 0 h 7492"/>
              <a:gd name="T36" fmla="*/ 6328 w 10028"/>
              <a:gd name="T37" fmla="*/ 790 h 7492"/>
              <a:gd name="T38" fmla="*/ 7068 w 10028"/>
              <a:gd name="T39" fmla="*/ 2483 h 7492"/>
              <a:gd name="T40" fmla="*/ 6292 w 10028"/>
              <a:gd name="T41" fmla="*/ 4516 h 7492"/>
              <a:gd name="T42" fmla="*/ 8142 w 10028"/>
              <a:gd name="T43" fmla="*/ 5985 h 7492"/>
              <a:gd name="T44" fmla="*/ 9992 w 10028"/>
              <a:gd name="T45" fmla="*/ 5156 h 7492"/>
              <a:gd name="T46" fmla="*/ 9992 w 10028"/>
              <a:gd name="T47" fmla="*/ 4967 h 7492"/>
              <a:gd name="T48" fmla="*/ 8326 w 10028"/>
              <a:gd name="T49" fmla="*/ 3652 h 7492"/>
              <a:gd name="T50" fmla="*/ 1667 w 10028"/>
              <a:gd name="T51" fmla="*/ 3652 h 7492"/>
              <a:gd name="T52" fmla="*/ 1778 w 10028"/>
              <a:gd name="T53" fmla="*/ 3125 h 7492"/>
              <a:gd name="T54" fmla="*/ 1149 w 10028"/>
              <a:gd name="T55" fmla="*/ 1468 h 7492"/>
              <a:gd name="T56" fmla="*/ 2480 w 10028"/>
              <a:gd name="T57" fmla="*/ 0 h 7492"/>
              <a:gd name="T58" fmla="*/ 3664 w 10028"/>
              <a:gd name="T59" fmla="*/ 790 h 7492"/>
              <a:gd name="T60" fmla="*/ 2924 w 10028"/>
              <a:gd name="T61" fmla="*/ 2483 h 7492"/>
              <a:gd name="T62" fmla="*/ 3700 w 10028"/>
              <a:gd name="T63" fmla="*/ 4516 h 7492"/>
              <a:gd name="T64" fmla="*/ 1850 w 10028"/>
              <a:gd name="T65" fmla="*/ 5985 h 7492"/>
              <a:gd name="T66" fmla="*/ 0 w 10028"/>
              <a:gd name="T67" fmla="*/ 5156 h 7492"/>
              <a:gd name="T68" fmla="*/ 0 w 10028"/>
              <a:gd name="T69" fmla="*/ 4967 h 7492"/>
              <a:gd name="T70" fmla="*/ 1667 w 10028"/>
              <a:gd name="T71" fmla="*/ 3652 h 7492"/>
              <a:gd name="T72" fmla="*/ 1667 w 10028"/>
              <a:gd name="T73" fmla="*/ 3652 h 7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28" h="7492">
                <a:moveTo>
                  <a:pt x="5884" y="5007"/>
                </a:moveTo>
                <a:cubicBezTo>
                  <a:pt x="5847" y="5007"/>
                  <a:pt x="5588" y="4743"/>
                  <a:pt x="5773" y="4254"/>
                </a:cubicBezTo>
                <a:cubicBezTo>
                  <a:pt x="6181" y="3841"/>
                  <a:pt x="6513" y="3163"/>
                  <a:pt x="6513" y="2484"/>
                </a:cubicBezTo>
                <a:cubicBezTo>
                  <a:pt x="6513" y="1468"/>
                  <a:pt x="5811" y="941"/>
                  <a:pt x="5071" y="941"/>
                </a:cubicBezTo>
                <a:cubicBezTo>
                  <a:pt x="4294" y="941"/>
                  <a:pt x="3628" y="1468"/>
                  <a:pt x="3628" y="2484"/>
                </a:cubicBezTo>
                <a:cubicBezTo>
                  <a:pt x="3628" y="3162"/>
                  <a:pt x="3924" y="3839"/>
                  <a:pt x="4331" y="4254"/>
                </a:cubicBezTo>
                <a:cubicBezTo>
                  <a:pt x="4478" y="4668"/>
                  <a:pt x="4219" y="4970"/>
                  <a:pt x="4146" y="5007"/>
                </a:cubicBezTo>
                <a:cubicBezTo>
                  <a:pt x="3332" y="5308"/>
                  <a:pt x="2407" y="5836"/>
                  <a:pt x="2407" y="6400"/>
                </a:cubicBezTo>
                <a:lnTo>
                  <a:pt x="2407" y="6588"/>
                </a:lnTo>
                <a:cubicBezTo>
                  <a:pt x="2407" y="7303"/>
                  <a:pt x="3776" y="7492"/>
                  <a:pt x="5071" y="7492"/>
                </a:cubicBezTo>
                <a:cubicBezTo>
                  <a:pt x="6328" y="7492"/>
                  <a:pt x="7697" y="7342"/>
                  <a:pt x="7697" y="6588"/>
                </a:cubicBezTo>
                <a:lnTo>
                  <a:pt x="7697" y="6400"/>
                </a:lnTo>
                <a:cubicBezTo>
                  <a:pt x="7661" y="5836"/>
                  <a:pt x="6698" y="5271"/>
                  <a:pt x="5884" y="5007"/>
                </a:cubicBezTo>
                <a:close/>
                <a:moveTo>
                  <a:pt x="5884" y="5007"/>
                </a:moveTo>
                <a:close/>
                <a:moveTo>
                  <a:pt x="8326" y="3652"/>
                </a:moveTo>
                <a:cubicBezTo>
                  <a:pt x="8288" y="3652"/>
                  <a:pt x="8067" y="3577"/>
                  <a:pt x="8214" y="3125"/>
                </a:cubicBezTo>
                <a:cubicBezTo>
                  <a:pt x="8584" y="2748"/>
                  <a:pt x="8843" y="2108"/>
                  <a:pt x="8843" y="1468"/>
                </a:cubicBezTo>
                <a:cubicBezTo>
                  <a:pt x="8843" y="527"/>
                  <a:pt x="8252" y="0"/>
                  <a:pt x="7512" y="0"/>
                </a:cubicBezTo>
                <a:cubicBezTo>
                  <a:pt x="6994" y="0"/>
                  <a:pt x="6513" y="263"/>
                  <a:pt x="6328" y="790"/>
                </a:cubicBezTo>
                <a:cubicBezTo>
                  <a:pt x="6772" y="1166"/>
                  <a:pt x="7068" y="1731"/>
                  <a:pt x="7068" y="2483"/>
                </a:cubicBezTo>
                <a:cubicBezTo>
                  <a:pt x="7068" y="3275"/>
                  <a:pt x="6698" y="4027"/>
                  <a:pt x="6292" y="4516"/>
                </a:cubicBezTo>
                <a:cubicBezTo>
                  <a:pt x="6920" y="4742"/>
                  <a:pt x="7883" y="5231"/>
                  <a:pt x="8142" y="5985"/>
                </a:cubicBezTo>
                <a:cubicBezTo>
                  <a:pt x="9103" y="5947"/>
                  <a:pt x="9992" y="5721"/>
                  <a:pt x="9992" y="5156"/>
                </a:cubicBezTo>
                <a:lnTo>
                  <a:pt x="9992" y="4967"/>
                </a:lnTo>
                <a:cubicBezTo>
                  <a:pt x="10028" y="4405"/>
                  <a:pt x="9139" y="3916"/>
                  <a:pt x="8326" y="3652"/>
                </a:cubicBezTo>
                <a:close/>
                <a:moveTo>
                  <a:pt x="1667" y="3652"/>
                </a:moveTo>
                <a:cubicBezTo>
                  <a:pt x="1704" y="3652"/>
                  <a:pt x="1925" y="3577"/>
                  <a:pt x="1778" y="3125"/>
                </a:cubicBezTo>
                <a:cubicBezTo>
                  <a:pt x="1408" y="2748"/>
                  <a:pt x="1149" y="2108"/>
                  <a:pt x="1149" y="1468"/>
                </a:cubicBezTo>
                <a:cubicBezTo>
                  <a:pt x="1187" y="527"/>
                  <a:pt x="1778" y="0"/>
                  <a:pt x="2480" y="0"/>
                </a:cubicBezTo>
                <a:cubicBezTo>
                  <a:pt x="2998" y="0"/>
                  <a:pt x="3479" y="263"/>
                  <a:pt x="3664" y="790"/>
                </a:cubicBezTo>
                <a:cubicBezTo>
                  <a:pt x="3220" y="1166"/>
                  <a:pt x="2924" y="1731"/>
                  <a:pt x="2924" y="2483"/>
                </a:cubicBezTo>
                <a:cubicBezTo>
                  <a:pt x="2924" y="3275"/>
                  <a:pt x="3294" y="4027"/>
                  <a:pt x="3700" y="4516"/>
                </a:cubicBezTo>
                <a:cubicBezTo>
                  <a:pt x="3072" y="4742"/>
                  <a:pt x="2109" y="5231"/>
                  <a:pt x="1850" y="5985"/>
                </a:cubicBezTo>
                <a:cubicBezTo>
                  <a:pt x="889" y="5947"/>
                  <a:pt x="0" y="5721"/>
                  <a:pt x="0" y="5156"/>
                </a:cubicBezTo>
                <a:lnTo>
                  <a:pt x="0" y="4967"/>
                </a:lnTo>
                <a:cubicBezTo>
                  <a:pt x="3" y="4405"/>
                  <a:pt x="890" y="3916"/>
                  <a:pt x="1667" y="3652"/>
                </a:cubicBezTo>
                <a:close/>
                <a:moveTo>
                  <a:pt x="1667" y="3652"/>
                </a:move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31</a:t>
            </a:fld>
            <a:endParaRPr lang="zh-CN" altLang="en-US"/>
          </a:p>
        </p:txBody>
      </p:sp>
      <p:sp>
        <p:nvSpPr>
          <p:cNvPr id="6" name="îŝļîde"/>
          <p:cNvSpPr/>
          <p:nvPr/>
        </p:nvSpPr>
        <p:spPr>
          <a:xfrm>
            <a:off x="338809" y="602349"/>
            <a:ext cx="3537155"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2.2 </a:t>
            </a:r>
            <a:r>
              <a:rPr kumimoji="1" lang="zh-CN" altLang="en-US" sz="3200" b="1" dirty="0" smtClean="0">
                <a:solidFill>
                  <a:srgbClr val="FFFFFF"/>
                </a:solidFill>
              </a:rPr>
              <a:t>期刊</a:t>
            </a:r>
            <a:r>
              <a:rPr kumimoji="1" lang="zh-CN" altLang="en-US" sz="3200" b="1" dirty="0">
                <a:solidFill>
                  <a:srgbClr val="FFFFFF"/>
                </a:solidFill>
              </a:rPr>
              <a:t>、报纸</a:t>
            </a:r>
            <a:endParaRPr kumimoji="1" lang="en-US" altLang="zh-CN" sz="3200" b="1" dirty="0">
              <a:solidFill>
                <a:srgbClr val="FFFFFF"/>
              </a:solidFill>
            </a:endParaRPr>
          </a:p>
        </p:txBody>
      </p:sp>
      <p:grpSp>
        <p:nvGrpSpPr>
          <p:cNvPr id="8" name="işľiďè"/>
          <p:cNvGrpSpPr/>
          <p:nvPr/>
        </p:nvGrpSpPr>
        <p:grpSpPr>
          <a:xfrm>
            <a:off x="1237993" y="4207367"/>
            <a:ext cx="8214532" cy="1017998"/>
            <a:chOff x="8615730" y="1523882"/>
            <a:chExt cx="2368222" cy="1017998"/>
          </a:xfrm>
        </p:grpSpPr>
        <p:sp>
          <p:nvSpPr>
            <p:cNvPr id="9" name="íṥ1ïḋê"/>
            <p:cNvSpPr/>
            <p:nvPr/>
          </p:nvSpPr>
          <p:spPr>
            <a:xfrm>
              <a:off x="8615732" y="1539269"/>
              <a:ext cx="2358599" cy="400112"/>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dirty="0">
                  <a:solidFill>
                    <a:schemeClr val="bg1"/>
                  </a:solidFill>
                </a:rPr>
                <a:t>星湖校区图书馆</a:t>
              </a:r>
              <a:endParaRPr kumimoji="1" lang="en-US" altLang="zh-CN" sz="2000" b="1" dirty="0">
                <a:solidFill>
                  <a:schemeClr val="bg1"/>
                </a:solidFill>
              </a:endParaRPr>
            </a:p>
          </p:txBody>
        </p:sp>
        <p:sp>
          <p:nvSpPr>
            <p:cNvPr id="10" name="iṡḷiḓê"/>
            <p:cNvSpPr/>
            <p:nvPr/>
          </p:nvSpPr>
          <p:spPr>
            <a:xfrm>
              <a:off x="8615730" y="1523882"/>
              <a:ext cx="2368221"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kumimoji="1" lang="en-US" altLang="zh-CN" sz="2100" b="1" dirty="0">
                <a:solidFill>
                  <a:schemeClr val="bg1"/>
                </a:solidFill>
              </a:endParaRPr>
            </a:p>
          </p:txBody>
        </p:sp>
        <p:sp>
          <p:nvSpPr>
            <p:cNvPr id="11" name="iṥliḑê"/>
            <p:cNvSpPr/>
            <p:nvPr/>
          </p:nvSpPr>
          <p:spPr>
            <a:xfrm>
              <a:off x="8615731" y="2080215"/>
              <a:ext cx="236822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20000"/>
                </a:lnSpc>
              </a:pPr>
              <a:r>
                <a:rPr lang="zh-CN" altLang="zh-CN" sz="2000" dirty="0">
                  <a:solidFill>
                    <a:schemeClr val="tx1"/>
                  </a:solidFill>
                </a:rPr>
                <a:t>星湖校区图书馆设报刊阅览室。</a:t>
              </a:r>
              <a:endParaRPr lang="en-US" altLang="zh-CN" sz="2000" b="1" dirty="0">
                <a:solidFill>
                  <a:schemeClr val="tx1"/>
                </a:solidFill>
              </a:endParaRPr>
            </a:p>
          </p:txBody>
        </p:sp>
      </p:grpSp>
      <p:grpSp>
        <p:nvGrpSpPr>
          <p:cNvPr id="12" name="işľiďè"/>
          <p:cNvGrpSpPr/>
          <p:nvPr/>
        </p:nvGrpSpPr>
        <p:grpSpPr>
          <a:xfrm>
            <a:off x="1221244" y="2151291"/>
            <a:ext cx="8248034" cy="1447873"/>
            <a:chOff x="8615730" y="1523882"/>
            <a:chExt cx="2368222" cy="1447873"/>
          </a:xfrm>
        </p:grpSpPr>
        <p:sp>
          <p:nvSpPr>
            <p:cNvPr id="13" name="íṥ1ïḋê"/>
            <p:cNvSpPr/>
            <p:nvPr/>
          </p:nvSpPr>
          <p:spPr>
            <a:xfrm>
              <a:off x="8615732" y="1539269"/>
              <a:ext cx="2358599" cy="400112"/>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dirty="0" smtClean="0">
                  <a:solidFill>
                    <a:schemeClr val="bg1"/>
                  </a:solidFill>
                </a:rPr>
                <a:t>福</a:t>
              </a:r>
              <a:r>
                <a:rPr lang="en-US" altLang="zh-CN" sz="2000" dirty="0" smtClean="0">
                  <a:solidFill>
                    <a:schemeClr val="bg1"/>
                  </a:solidFill>
                </a:rPr>
                <a:t> </a:t>
              </a:r>
              <a:r>
                <a:rPr lang="zh-CN" altLang="zh-CN" sz="2000" dirty="0" smtClean="0">
                  <a:solidFill>
                    <a:schemeClr val="bg1"/>
                  </a:solidFill>
                </a:rPr>
                <a:t>慧</a:t>
              </a:r>
              <a:r>
                <a:rPr lang="en-US" altLang="zh-CN" sz="2000" dirty="0" smtClean="0">
                  <a:solidFill>
                    <a:schemeClr val="bg1"/>
                  </a:solidFill>
                </a:rPr>
                <a:t> </a:t>
              </a:r>
              <a:r>
                <a:rPr lang="zh-CN" altLang="zh-CN" sz="2000" dirty="0" smtClean="0">
                  <a:solidFill>
                    <a:schemeClr val="bg1"/>
                  </a:solidFill>
                </a:rPr>
                <a:t>图</a:t>
              </a:r>
              <a:r>
                <a:rPr lang="en-US" altLang="zh-CN" sz="2000" dirty="0" smtClean="0">
                  <a:solidFill>
                    <a:schemeClr val="bg1"/>
                  </a:solidFill>
                </a:rPr>
                <a:t> </a:t>
              </a:r>
              <a:r>
                <a:rPr lang="zh-CN" altLang="zh-CN" sz="2000" dirty="0" smtClean="0">
                  <a:solidFill>
                    <a:schemeClr val="bg1"/>
                  </a:solidFill>
                </a:rPr>
                <a:t>书</a:t>
              </a:r>
              <a:r>
                <a:rPr lang="en-US" altLang="zh-CN" sz="2000" dirty="0" smtClean="0">
                  <a:solidFill>
                    <a:schemeClr val="bg1"/>
                  </a:solidFill>
                </a:rPr>
                <a:t> </a:t>
              </a:r>
              <a:r>
                <a:rPr lang="zh-CN" altLang="zh-CN" sz="2000" dirty="0" smtClean="0">
                  <a:solidFill>
                    <a:schemeClr val="bg1"/>
                  </a:solidFill>
                </a:rPr>
                <a:t>馆</a:t>
              </a:r>
              <a:endParaRPr kumimoji="1" lang="en-US" altLang="zh-CN" sz="2000" b="1" dirty="0">
                <a:solidFill>
                  <a:schemeClr val="bg1"/>
                </a:solidFill>
              </a:endParaRPr>
            </a:p>
          </p:txBody>
        </p:sp>
        <p:sp>
          <p:nvSpPr>
            <p:cNvPr id="14" name="iṡḷiḓê"/>
            <p:cNvSpPr/>
            <p:nvPr/>
          </p:nvSpPr>
          <p:spPr>
            <a:xfrm>
              <a:off x="8615730" y="1523882"/>
              <a:ext cx="2368221"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kumimoji="1" lang="en-US" altLang="zh-CN" sz="2100" b="1" dirty="0">
                <a:solidFill>
                  <a:schemeClr val="bg1"/>
                </a:solidFill>
              </a:endParaRPr>
            </a:p>
          </p:txBody>
        </p:sp>
        <p:sp>
          <p:nvSpPr>
            <p:cNvPr id="15" name="iṥliḑê"/>
            <p:cNvSpPr/>
            <p:nvPr/>
          </p:nvSpPr>
          <p:spPr>
            <a:xfrm>
              <a:off x="8615731" y="2080215"/>
              <a:ext cx="2368221" cy="8915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nSpc>
                  <a:spcPct val="130000"/>
                </a:lnSpc>
              </a:pPr>
              <a:r>
                <a:rPr lang="zh-CN" altLang="zh-CN" sz="2000" dirty="0">
                  <a:solidFill>
                    <a:schemeClr val="tx1"/>
                  </a:solidFill>
                </a:rPr>
                <a:t>福慧图书馆</a:t>
              </a:r>
              <a:r>
                <a:rPr lang="zh-CN" altLang="zh-CN" sz="2000" dirty="0" smtClean="0">
                  <a:solidFill>
                    <a:schemeClr val="tx1"/>
                  </a:solidFill>
                </a:rPr>
                <a:t>设</a:t>
              </a:r>
              <a:r>
                <a:rPr lang="zh-CN" altLang="zh-CN" sz="2000" dirty="0">
                  <a:solidFill>
                    <a:schemeClr val="tx1"/>
                  </a:solidFill>
                </a:rPr>
                <a:t>现刊阅览室和期刊阅览室（过刊）,主要典藏文科、理科、综合类杂志、全国知名院校学报及各类报纸</a:t>
              </a:r>
              <a:r>
                <a:rPr lang="zh-CN" altLang="zh-CN" sz="2000" dirty="0" smtClean="0">
                  <a:solidFill>
                    <a:schemeClr val="tx1"/>
                  </a:solidFill>
                </a:rPr>
                <a:t>。</a:t>
              </a:r>
              <a:endParaRPr lang="zh-CN" altLang="zh-CN" sz="2000" dirty="0">
                <a:solidFill>
                  <a:schemeClr val="tx1"/>
                </a:solidFill>
              </a:endParaRPr>
            </a:p>
          </p:txBody>
        </p:sp>
      </p:grpSp>
      <p:sp>
        <p:nvSpPr>
          <p:cNvPr id="17" name="íṩ1iḍê"/>
          <p:cNvSpPr/>
          <p:nvPr/>
        </p:nvSpPr>
        <p:spPr>
          <a:xfrm>
            <a:off x="10938480" y="5633537"/>
            <a:ext cx="571723" cy="5717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18" name="íṥļîḍè"/>
          <p:cNvSpPr/>
          <p:nvPr/>
        </p:nvSpPr>
        <p:spPr bwMode="auto">
          <a:xfrm>
            <a:off x="11092060" y="5809272"/>
            <a:ext cx="264561" cy="220250"/>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32</a:t>
            </a:fld>
            <a:endParaRPr lang="zh-CN" altLang="en-US"/>
          </a:p>
        </p:txBody>
      </p:sp>
      <p:sp>
        <p:nvSpPr>
          <p:cNvPr id="4" name="Rectangle 3"/>
          <p:cNvSpPr txBox="1">
            <a:spLocks noChangeArrowheads="1"/>
          </p:cNvSpPr>
          <p:nvPr/>
        </p:nvSpPr>
        <p:spPr>
          <a:xfrm>
            <a:off x="559062" y="1683034"/>
            <a:ext cx="10454681" cy="4092148"/>
          </a:xfrm>
          <a:prstGeom prst="rect">
            <a:avLst/>
          </a:prstGeom>
        </p:spPr>
        <p:txBody>
          <a:bodyPr vert="horz" wrap="square" lIns="68558" tIns="34289" rIns="68558" bIns="34289" numCol="1" rtlCol="0" anchor="t" anchorCtr="0" compatLnSpc="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1000" indent="-381000" defTabSz="685800">
              <a:lnSpc>
                <a:spcPct val="150000"/>
              </a:lnSpc>
              <a:buFont typeface="Arial" panose="020B0604020202020204" pitchFamily="34" charset="0"/>
              <a:buNone/>
              <a:defRPr/>
            </a:pPr>
            <a:r>
              <a:rPr lang="en-US" altLang="zh-CN" sz="2400" b="1" dirty="0" smtClean="0"/>
              <a:t>* </a:t>
            </a:r>
            <a:r>
              <a:rPr lang="zh-CN" altLang="zh-CN" sz="2400" b="1" dirty="0" smtClean="0"/>
              <a:t>如何阅览报刊杂志</a:t>
            </a:r>
            <a:r>
              <a:rPr lang="en-US" altLang="zh-CN" sz="2400" b="1" dirty="0" smtClean="0"/>
              <a:t> </a:t>
            </a:r>
            <a:endParaRPr lang="en-US" altLang="zh-CN" sz="2400" dirty="0" smtClean="0"/>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1</a:t>
            </a:r>
            <a:r>
              <a:rPr lang="zh-CN" altLang="en-US" sz="2400" dirty="0" smtClean="0"/>
              <a:t>）读者需要扫描一卡通才能进室阅览，</a:t>
            </a:r>
            <a:r>
              <a:rPr lang="zh-CN" altLang="zh-CN" sz="2400" dirty="0" smtClean="0"/>
              <a:t>响两声才刷卡成功</a:t>
            </a:r>
            <a:r>
              <a:rPr lang="zh-CN" altLang="en-US" sz="2400" dirty="0" smtClean="0"/>
              <a:t>。</a:t>
            </a:r>
            <a:endParaRPr lang="en-US" altLang="zh-CN" sz="2400" dirty="0" smtClean="0"/>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2</a:t>
            </a:r>
            <a:r>
              <a:rPr lang="zh-CN" altLang="en-US" sz="2400" dirty="0" smtClean="0"/>
              <a:t>）报刊阅览室均开架，所有报刊只供在室内阅览，不外借。如需复印须办理相关手续。</a:t>
            </a:r>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3</a:t>
            </a:r>
            <a:r>
              <a:rPr lang="zh-CN" altLang="en-US" sz="2400" dirty="0" smtClean="0"/>
              <a:t>）每次只取一种，阅后按封面左上角的架号放回原处。</a:t>
            </a:r>
          </a:p>
          <a:p>
            <a:pPr marL="0" indent="0" defTabSz="685800">
              <a:lnSpc>
                <a:spcPct val="150000"/>
              </a:lnSpc>
              <a:spcBef>
                <a:spcPts val="750"/>
              </a:spcBef>
              <a:buFont typeface="Arial" panose="020B0604020202020204" pitchFamily="34" charset="0"/>
              <a:buNone/>
              <a:defRPr/>
            </a:pPr>
            <a:r>
              <a:rPr lang="zh-CN" altLang="en-US" sz="2400" dirty="0" smtClean="0"/>
              <a:t>（</a:t>
            </a:r>
            <a:r>
              <a:rPr lang="en-US" altLang="zh-CN" sz="2400" dirty="0" smtClean="0"/>
              <a:t>4</a:t>
            </a:r>
            <a:r>
              <a:rPr lang="zh-CN" altLang="en-US" sz="2400" dirty="0" smtClean="0"/>
              <a:t>）过刊阅览室入口处放有代书板，进入过刊阅览室时随手取代书板，待您在相应位置找到所需图书时，在该位置插入代书板，然后抽出该图书阅览后请将该图书放回代书板所插位置，将代书板抽出并放回阅览室入口处的原位置</a:t>
            </a:r>
            <a:r>
              <a:rPr lang="zh-CN" altLang="en-US" sz="2400" b="1" dirty="0" smtClean="0"/>
              <a:t>。</a:t>
            </a:r>
            <a:endParaRPr lang="zh-CN" altLang="en-US" sz="2400" b="1" dirty="0"/>
          </a:p>
        </p:txBody>
      </p:sp>
      <p:sp>
        <p:nvSpPr>
          <p:cNvPr id="5" name="îŝļîde"/>
          <p:cNvSpPr/>
          <p:nvPr/>
        </p:nvSpPr>
        <p:spPr>
          <a:xfrm>
            <a:off x="175036" y="611581"/>
            <a:ext cx="3659985"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a:solidFill>
                  <a:srgbClr val="FFFFFF"/>
                </a:solidFill>
              </a:rPr>
              <a:t>2.2 </a:t>
            </a:r>
            <a:r>
              <a:rPr kumimoji="1" lang="zh-CN" altLang="en-US" sz="3200" b="1" dirty="0">
                <a:solidFill>
                  <a:srgbClr val="FFFFFF"/>
                </a:solidFill>
              </a:rPr>
              <a:t>期刊、报纸</a:t>
            </a:r>
            <a:endParaRPr kumimoji="1" lang="en-US" altLang="zh-CN" sz="3200" b="1" dirty="0">
              <a:solidFill>
                <a:srgbClr val="FFFFFF"/>
              </a:solidFill>
            </a:endParaRPr>
          </a:p>
        </p:txBody>
      </p:sp>
      <p:sp>
        <p:nvSpPr>
          <p:cNvPr id="7" name="íṩ1iḍê"/>
          <p:cNvSpPr/>
          <p:nvPr/>
        </p:nvSpPr>
        <p:spPr>
          <a:xfrm>
            <a:off x="10938480" y="5633537"/>
            <a:ext cx="571723" cy="5717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8" name="íṥļîḍè"/>
          <p:cNvSpPr/>
          <p:nvPr/>
        </p:nvSpPr>
        <p:spPr bwMode="auto">
          <a:xfrm>
            <a:off x="11092060" y="5809272"/>
            <a:ext cx="264561" cy="220250"/>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33</a:t>
            </a:fld>
            <a:endParaRPr lang="zh-CN" altLang="en-US"/>
          </a:p>
        </p:txBody>
      </p:sp>
      <p:sp>
        <p:nvSpPr>
          <p:cNvPr id="5" name="Rectangle 3"/>
          <p:cNvSpPr txBox="1">
            <a:spLocks noChangeArrowheads="1"/>
          </p:cNvSpPr>
          <p:nvPr/>
        </p:nvSpPr>
        <p:spPr>
          <a:xfrm>
            <a:off x="805217" y="1610435"/>
            <a:ext cx="10549720" cy="4326341"/>
          </a:xfrm>
          <a:prstGeom prst="rect">
            <a:avLst/>
          </a:prstGeom>
        </p:spPr>
        <p:txBody>
          <a:bodyPr vert="horz" wrap="square" lIns="68558" tIns="34289" rIns="68558" bIns="34289" numCol="1" rtlCol="0" anchor="t" anchorCtr="0" compatLnSpc="1">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70000"/>
              </a:lnSpc>
              <a:spcBef>
                <a:spcPts val="0"/>
              </a:spcBef>
              <a:buFont typeface="Arial" panose="020B0604020202020204" pitchFamily="34" charset="0"/>
              <a:buNone/>
              <a:defRPr/>
            </a:pPr>
            <a:endParaRPr lang="en-US" altLang="zh-CN" dirty="0" smtClean="0"/>
          </a:p>
          <a:p>
            <a:pPr marL="0" indent="0" defTabSz="685800">
              <a:lnSpc>
                <a:spcPct val="170000"/>
              </a:lnSpc>
              <a:spcBef>
                <a:spcPts val="0"/>
              </a:spcBef>
              <a:defRPr/>
            </a:pPr>
            <a:r>
              <a:rPr lang="zh-CN" altLang="en-US" sz="4800" dirty="0" smtClean="0"/>
              <a:t>学生读者可凭一卡通借阅书刊资料。一卡通只能本人使用，如有遗失应立即到一卡通中心挂失。</a:t>
            </a:r>
          </a:p>
          <a:p>
            <a:pPr marL="0" indent="0" defTabSz="685800">
              <a:lnSpc>
                <a:spcPct val="170000"/>
              </a:lnSpc>
              <a:spcBef>
                <a:spcPts val="0"/>
              </a:spcBef>
              <a:defRPr/>
            </a:pPr>
            <a:r>
              <a:rPr lang="zh-CN" altLang="en-US" sz="4800" dirty="0" smtClean="0"/>
              <a:t>读者有休学、退学、转专业、当兵入伍和复学、复员等情况，必须到借还书处办理信息更新手续，</a:t>
            </a:r>
            <a:endParaRPr lang="zh-CN" altLang="zh-CN" sz="4800" dirty="0" smtClean="0"/>
          </a:p>
          <a:p>
            <a:pPr marL="0" indent="0" defTabSz="685800">
              <a:lnSpc>
                <a:spcPct val="170000"/>
              </a:lnSpc>
              <a:spcBef>
                <a:spcPts val="0"/>
              </a:spcBef>
              <a:defRPr/>
            </a:pPr>
            <a:r>
              <a:rPr lang="zh-CN" altLang="zh-CN" sz="4800" dirty="0" smtClean="0"/>
              <a:t>学生可借阅中文图书</a:t>
            </a:r>
            <a:r>
              <a:rPr lang="en-US" altLang="zh-CN" sz="4800" dirty="0" smtClean="0"/>
              <a:t> 10 </a:t>
            </a:r>
            <a:r>
              <a:rPr lang="zh-CN" altLang="zh-CN" sz="4800" dirty="0" smtClean="0"/>
              <a:t>册、外文图书</a:t>
            </a:r>
            <a:r>
              <a:rPr lang="en-US" altLang="zh-CN" sz="4800" dirty="0" smtClean="0"/>
              <a:t> 5 </a:t>
            </a:r>
            <a:r>
              <a:rPr lang="zh-CN" altLang="zh-CN" sz="4800" dirty="0" smtClean="0"/>
              <a:t>册，借期两个月。</a:t>
            </a:r>
            <a:endParaRPr lang="en-US" altLang="zh-CN" sz="4800" dirty="0" smtClean="0"/>
          </a:p>
          <a:p>
            <a:pPr marL="0" indent="0" defTabSz="685800">
              <a:lnSpc>
                <a:spcPct val="170000"/>
              </a:lnSpc>
              <a:spcBef>
                <a:spcPts val="0"/>
              </a:spcBef>
              <a:defRPr/>
            </a:pPr>
            <a:r>
              <a:rPr lang="zh-CN" altLang="zh-CN" sz="4800" dirty="0" smtClean="0"/>
              <a:t>考研学生可借阅中文图书</a:t>
            </a:r>
            <a:r>
              <a:rPr lang="en-US" altLang="zh-CN" sz="4800" dirty="0" smtClean="0"/>
              <a:t> 20 </a:t>
            </a:r>
            <a:r>
              <a:rPr lang="zh-CN" altLang="zh-CN" sz="4800" dirty="0" smtClean="0"/>
              <a:t>册、外文图书</a:t>
            </a:r>
            <a:r>
              <a:rPr lang="en-US" altLang="zh-CN" sz="4800" dirty="0" smtClean="0"/>
              <a:t> 6 </a:t>
            </a:r>
            <a:r>
              <a:rPr lang="zh-CN" altLang="zh-CN" sz="4800" dirty="0" smtClean="0"/>
              <a:t>册，借期两个月。可续借一次，续借期两个月。</a:t>
            </a:r>
            <a:endParaRPr lang="zh-CN" altLang="en-US" sz="4800" dirty="0" smtClean="0"/>
          </a:p>
          <a:p>
            <a:pPr marL="0" indent="0" defTabSz="685800">
              <a:lnSpc>
                <a:spcPct val="170000"/>
              </a:lnSpc>
              <a:spcBef>
                <a:spcPts val="0"/>
              </a:spcBef>
              <a:defRPr/>
            </a:pPr>
            <a:r>
              <a:rPr lang="zh-CN" altLang="en-US" sz="4800" dirty="0" smtClean="0"/>
              <a:t>读者所借书刊必须如期归还。逾期不还者，每册每天支付违约金</a:t>
            </a:r>
            <a:r>
              <a:rPr lang="zh-CN" altLang="zh-CN" sz="4800" dirty="0" smtClean="0"/>
              <a:t>0.1</a:t>
            </a:r>
            <a:r>
              <a:rPr lang="zh-CN" altLang="en-US" sz="4800" dirty="0" smtClean="0"/>
              <a:t>元。</a:t>
            </a:r>
            <a:endParaRPr lang="zh-CN" altLang="zh-CN" sz="4800" dirty="0" smtClean="0"/>
          </a:p>
          <a:p>
            <a:pPr marL="0" indent="0" defTabSz="685800">
              <a:lnSpc>
                <a:spcPct val="170000"/>
              </a:lnSpc>
              <a:spcBef>
                <a:spcPts val="0"/>
              </a:spcBef>
              <a:defRPr/>
            </a:pPr>
            <a:r>
              <a:rPr lang="zh-CN" altLang="en-US" sz="4800" dirty="0" smtClean="0"/>
              <a:t>读者借书应妥善爱护和保管，如有污损、遗失等情况，按污损程度以及遗失图书的藏书情况赔偿；</a:t>
            </a:r>
            <a:endParaRPr lang="en-US" altLang="zh-CN" sz="4800" dirty="0" smtClean="0"/>
          </a:p>
          <a:p>
            <a:pPr marL="0" indent="0" defTabSz="685800">
              <a:lnSpc>
                <a:spcPct val="170000"/>
              </a:lnSpc>
              <a:spcBef>
                <a:spcPts val="0"/>
              </a:spcBef>
              <a:buFont typeface="Arial" panose="020B0604020202020204" pitchFamily="34" charset="0"/>
              <a:buNone/>
              <a:defRPr/>
            </a:pPr>
            <a:r>
              <a:rPr lang="en-US" altLang="zh-CN" sz="4800" dirty="0" smtClean="0"/>
              <a:t>  </a:t>
            </a:r>
            <a:r>
              <a:rPr lang="zh-CN" altLang="en-US" sz="4800" dirty="0" smtClean="0"/>
              <a:t>偷窃书刊， 或未经办理借出手续携书出馆者，一般按原书刊价</a:t>
            </a:r>
            <a:r>
              <a:rPr lang="zh-CN" altLang="zh-CN" sz="4800" dirty="0" smtClean="0"/>
              <a:t>20</a:t>
            </a:r>
            <a:r>
              <a:rPr lang="zh-CN" altLang="en-US" sz="4800" dirty="0" smtClean="0"/>
              <a:t>倍支付违规款，并依照</a:t>
            </a:r>
            <a:r>
              <a:rPr lang="zh-CN" altLang="zh-CN" sz="4800" dirty="0" smtClean="0"/>
              <a:t>《</a:t>
            </a:r>
            <a:r>
              <a:rPr lang="zh-CN" altLang="en-US" sz="4800" dirty="0" smtClean="0"/>
              <a:t>肇庆学</a:t>
            </a:r>
            <a:endParaRPr lang="en-US" altLang="zh-CN" sz="4800" dirty="0" smtClean="0"/>
          </a:p>
          <a:p>
            <a:pPr marL="0" indent="0" defTabSz="685800">
              <a:lnSpc>
                <a:spcPct val="170000"/>
              </a:lnSpc>
              <a:spcBef>
                <a:spcPts val="0"/>
              </a:spcBef>
              <a:buFont typeface="Arial" panose="020B0604020202020204" pitchFamily="34" charset="0"/>
              <a:buNone/>
              <a:defRPr/>
            </a:pPr>
            <a:r>
              <a:rPr lang="en-US" altLang="zh-CN" sz="4800" dirty="0" smtClean="0"/>
              <a:t>  </a:t>
            </a:r>
            <a:r>
              <a:rPr lang="zh-CN" altLang="en-US" sz="4800" dirty="0" smtClean="0"/>
              <a:t>院学生违纪处分规定</a:t>
            </a:r>
            <a:r>
              <a:rPr lang="zh-CN" altLang="zh-CN" sz="4800" dirty="0" smtClean="0"/>
              <a:t>》</a:t>
            </a:r>
            <a:r>
              <a:rPr lang="zh-CN" altLang="en-US" sz="4800" dirty="0" smtClean="0"/>
              <a:t>处理。</a:t>
            </a:r>
            <a:endParaRPr lang="zh-CN" altLang="zh-CN" sz="4800" dirty="0" smtClean="0"/>
          </a:p>
          <a:p>
            <a:pPr marL="0" indent="0" defTabSz="685800">
              <a:lnSpc>
                <a:spcPct val="170000"/>
              </a:lnSpc>
              <a:spcBef>
                <a:spcPts val="0"/>
              </a:spcBef>
              <a:defRPr/>
            </a:pPr>
            <a:r>
              <a:rPr lang="zh-CN" altLang="en-US" sz="4800" dirty="0" smtClean="0"/>
              <a:t>因毕业等原因离校前，须将所借书刊资料全部归还方予办理离校（馆）手续。</a:t>
            </a:r>
            <a:endParaRPr lang="zh-CN" altLang="en-US" sz="4800" dirty="0"/>
          </a:p>
        </p:txBody>
      </p:sp>
      <p:sp>
        <p:nvSpPr>
          <p:cNvPr id="6" name="îŝļîde"/>
          <p:cNvSpPr/>
          <p:nvPr/>
        </p:nvSpPr>
        <p:spPr>
          <a:xfrm>
            <a:off x="338810" y="602349"/>
            <a:ext cx="3400678"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3200" b="1" dirty="0" smtClean="0">
                <a:solidFill>
                  <a:srgbClr val="FFFFFF"/>
                </a:solidFill>
              </a:rPr>
              <a:t>2.3 </a:t>
            </a:r>
            <a:r>
              <a:rPr kumimoji="1" lang="zh-CN" altLang="en-US" sz="3200" b="1" dirty="0" smtClean="0">
                <a:solidFill>
                  <a:srgbClr val="FFFFFF"/>
                </a:solidFill>
              </a:rPr>
              <a:t>借书规则</a:t>
            </a:r>
            <a:endParaRPr kumimoji="1" lang="en-US" altLang="zh-CN" sz="3200" b="1" dirty="0">
              <a:solidFill>
                <a:srgbClr val="FFFFFF"/>
              </a:solidFill>
            </a:endParaRPr>
          </a:p>
        </p:txBody>
      </p:sp>
      <p:sp>
        <p:nvSpPr>
          <p:cNvPr id="7" name="íṩ1iḍê"/>
          <p:cNvSpPr/>
          <p:nvPr/>
        </p:nvSpPr>
        <p:spPr>
          <a:xfrm>
            <a:off x="10938480" y="5633537"/>
            <a:ext cx="571723" cy="571720"/>
          </a:xfrm>
          <a:prstGeom prst="ellipse">
            <a:avLst/>
          </a:prstGeom>
          <a:solidFill>
            <a:schemeClr val="accent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100" b="1" dirty="0">
              <a:solidFill>
                <a:schemeClr val="bg1"/>
              </a:solidFill>
            </a:endParaRPr>
          </a:p>
        </p:txBody>
      </p:sp>
      <p:sp>
        <p:nvSpPr>
          <p:cNvPr id="8" name="íṥļîḍè"/>
          <p:cNvSpPr/>
          <p:nvPr/>
        </p:nvSpPr>
        <p:spPr bwMode="auto">
          <a:xfrm>
            <a:off x="11092060" y="5809272"/>
            <a:ext cx="264561" cy="220250"/>
          </a:xfrm>
          <a:custGeom>
            <a:avLst/>
            <a:gdLst>
              <a:gd name="connsiteX0" fmla="*/ 483573 w 526297"/>
              <a:gd name="connsiteY0" fmla="*/ 133971 h 438150"/>
              <a:gd name="connsiteX1" fmla="*/ 527674 w 526297"/>
              <a:gd name="connsiteY1" fmla="*/ 178072 h 438150"/>
              <a:gd name="connsiteX2" fmla="*/ 527579 w 526297"/>
              <a:gd name="connsiteY2" fmla="*/ 181501 h 438150"/>
              <a:gd name="connsiteX3" fmla="*/ 514244 w 526297"/>
              <a:gd name="connsiteY3" fmla="*/ 355237 h 438150"/>
              <a:gd name="connsiteX4" fmla="*/ 485764 w 526297"/>
              <a:gd name="connsiteY4" fmla="*/ 381621 h 438150"/>
              <a:gd name="connsiteX5" fmla="*/ 454998 w 526297"/>
              <a:gd name="connsiteY5" fmla="*/ 381621 h 438150"/>
              <a:gd name="connsiteX6" fmla="*/ 454998 w 526297"/>
              <a:gd name="connsiteY6" fmla="*/ 438771 h 438150"/>
              <a:gd name="connsiteX7" fmla="*/ 435948 w 526297"/>
              <a:gd name="connsiteY7" fmla="*/ 438771 h 438150"/>
              <a:gd name="connsiteX8" fmla="*/ 435948 w 526297"/>
              <a:gd name="connsiteY8" fmla="*/ 381621 h 438150"/>
              <a:gd name="connsiteX9" fmla="*/ 93048 w 526297"/>
              <a:gd name="connsiteY9" fmla="*/ 381621 h 438150"/>
              <a:gd name="connsiteX10" fmla="*/ 93048 w 526297"/>
              <a:gd name="connsiteY10" fmla="*/ 438771 h 438150"/>
              <a:gd name="connsiteX11" fmla="*/ 73998 w 526297"/>
              <a:gd name="connsiteY11" fmla="*/ 438771 h 438150"/>
              <a:gd name="connsiteX12" fmla="*/ 73998 w 526297"/>
              <a:gd name="connsiteY12" fmla="*/ 381621 h 438150"/>
              <a:gd name="connsiteX13" fmla="*/ 43328 w 526297"/>
              <a:gd name="connsiteY13" fmla="*/ 381621 h 438150"/>
              <a:gd name="connsiteX14" fmla="*/ 14848 w 526297"/>
              <a:gd name="connsiteY14" fmla="*/ 355237 h 438150"/>
              <a:gd name="connsiteX15" fmla="*/ 1513 w 526297"/>
              <a:gd name="connsiteY15" fmla="*/ 181501 h 438150"/>
              <a:gd name="connsiteX16" fmla="*/ 42089 w 526297"/>
              <a:gd name="connsiteY16" fmla="*/ 134162 h 438150"/>
              <a:gd name="connsiteX17" fmla="*/ 45518 w 526297"/>
              <a:gd name="connsiteY17" fmla="*/ 134066 h 438150"/>
              <a:gd name="connsiteX18" fmla="*/ 101906 w 526297"/>
              <a:gd name="connsiteY18" fmla="*/ 180834 h 438150"/>
              <a:gd name="connsiteX19" fmla="*/ 121623 w 526297"/>
              <a:gd name="connsiteY19" fmla="*/ 286371 h 438150"/>
              <a:gd name="connsiteX20" fmla="*/ 407373 w 526297"/>
              <a:gd name="connsiteY20" fmla="*/ 286371 h 438150"/>
              <a:gd name="connsiteX21" fmla="*/ 427185 w 526297"/>
              <a:gd name="connsiteY21" fmla="*/ 180739 h 438150"/>
              <a:gd name="connsiteX22" fmla="*/ 483573 w 526297"/>
              <a:gd name="connsiteY22" fmla="*/ 133971 h 438150"/>
              <a:gd name="connsiteX23" fmla="*/ 416898 w 526297"/>
              <a:gd name="connsiteY23" fmla="*/ 621 h 438150"/>
              <a:gd name="connsiteX24" fmla="*/ 483573 w 526297"/>
              <a:gd name="connsiteY24" fmla="*/ 67296 h 438150"/>
              <a:gd name="connsiteX25" fmla="*/ 483573 w 526297"/>
              <a:gd name="connsiteY25" fmla="*/ 115397 h 438150"/>
              <a:gd name="connsiteX26" fmla="*/ 476429 w 526297"/>
              <a:gd name="connsiteY26" fmla="*/ 114921 h 438150"/>
              <a:gd name="connsiteX27" fmla="*/ 412040 w 526297"/>
              <a:gd name="connsiteY27" fmla="*/ 166451 h 438150"/>
              <a:gd name="connsiteX28" fmla="*/ 411564 w 526297"/>
              <a:gd name="connsiteY28" fmla="*/ 168737 h 438150"/>
              <a:gd name="connsiteX29" fmla="*/ 393086 w 526297"/>
              <a:gd name="connsiteY29" fmla="*/ 267321 h 438150"/>
              <a:gd name="connsiteX30" fmla="*/ 135911 w 526297"/>
              <a:gd name="connsiteY30" fmla="*/ 267321 h 438150"/>
              <a:gd name="connsiteX31" fmla="*/ 117432 w 526297"/>
              <a:gd name="connsiteY31" fmla="*/ 168737 h 438150"/>
              <a:gd name="connsiteX32" fmla="*/ 52567 w 526297"/>
              <a:gd name="connsiteY32" fmla="*/ 114921 h 438150"/>
              <a:gd name="connsiteX33" fmla="*/ 54948 w 526297"/>
              <a:gd name="connsiteY33" fmla="*/ 67296 h 438150"/>
              <a:gd name="connsiteX34" fmla="*/ 121623 w 526297"/>
              <a:gd name="connsiteY34" fmla="*/ 621 h 438150"/>
              <a:gd name="connsiteX35" fmla="*/ 416898 w 526297"/>
              <a:gd name="connsiteY35" fmla="*/ 621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6297" h="438150">
                <a:moveTo>
                  <a:pt x="483573" y="133971"/>
                </a:moveTo>
                <a:cubicBezTo>
                  <a:pt x="507957" y="133971"/>
                  <a:pt x="527674" y="153688"/>
                  <a:pt x="527674" y="178072"/>
                </a:cubicBezTo>
                <a:cubicBezTo>
                  <a:pt x="527674" y="179215"/>
                  <a:pt x="527674" y="180358"/>
                  <a:pt x="527579" y="181501"/>
                </a:cubicBezTo>
                <a:lnTo>
                  <a:pt x="514244" y="355237"/>
                </a:lnTo>
                <a:cubicBezTo>
                  <a:pt x="513101" y="370096"/>
                  <a:pt x="500718" y="381621"/>
                  <a:pt x="485764" y="381621"/>
                </a:cubicBezTo>
                <a:lnTo>
                  <a:pt x="454998" y="381621"/>
                </a:lnTo>
                <a:lnTo>
                  <a:pt x="454998" y="438771"/>
                </a:lnTo>
                <a:lnTo>
                  <a:pt x="435948" y="438771"/>
                </a:lnTo>
                <a:lnTo>
                  <a:pt x="435948" y="381621"/>
                </a:lnTo>
                <a:lnTo>
                  <a:pt x="93048" y="381621"/>
                </a:lnTo>
                <a:lnTo>
                  <a:pt x="93048" y="438771"/>
                </a:lnTo>
                <a:lnTo>
                  <a:pt x="73998" y="438771"/>
                </a:lnTo>
                <a:lnTo>
                  <a:pt x="73998" y="381621"/>
                </a:lnTo>
                <a:lnTo>
                  <a:pt x="43328" y="381621"/>
                </a:lnTo>
                <a:cubicBezTo>
                  <a:pt x="28373" y="381621"/>
                  <a:pt x="15991" y="370096"/>
                  <a:pt x="14848" y="355237"/>
                </a:cubicBezTo>
                <a:lnTo>
                  <a:pt x="1513" y="181501"/>
                </a:lnTo>
                <a:cubicBezTo>
                  <a:pt x="-392" y="157212"/>
                  <a:pt x="17801" y="135971"/>
                  <a:pt x="42089" y="134162"/>
                </a:cubicBezTo>
                <a:cubicBezTo>
                  <a:pt x="43232" y="134066"/>
                  <a:pt x="44375" y="134066"/>
                  <a:pt x="45518" y="134066"/>
                </a:cubicBezTo>
                <a:cubicBezTo>
                  <a:pt x="73141" y="134066"/>
                  <a:pt x="96858" y="153688"/>
                  <a:pt x="101906" y="180834"/>
                </a:cubicBezTo>
                <a:lnTo>
                  <a:pt x="121623" y="286371"/>
                </a:lnTo>
                <a:lnTo>
                  <a:pt x="407373" y="286371"/>
                </a:lnTo>
                <a:lnTo>
                  <a:pt x="427185" y="180739"/>
                </a:lnTo>
                <a:cubicBezTo>
                  <a:pt x="432233" y="153592"/>
                  <a:pt x="455951" y="133971"/>
                  <a:pt x="483573" y="133971"/>
                </a:cubicBezTo>
                <a:close/>
                <a:moveTo>
                  <a:pt x="416898" y="621"/>
                </a:moveTo>
                <a:cubicBezTo>
                  <a:pt x="453760" y="621"/>
                  <a:pt x="483573" y="30434"/>
                  <a:pt x="483573" y="67296"/>
                </a:cubicBezTo>
                <a:lnTo>
                  <a:pt x="483573" y="115397"/>
                </a:lnTo>
                <a:cubicBezTo>
                  <a:pt x="481192" y="115112"/>
                  <a:pt x="478811" y="114921"/>
                  <a:pt x="476429" y="114921"/>
                </a:cubicBezTo>
                <a:cubicBezTo>
                  <a:pt x="445473" y="114921"/>
                  <a:pt x="418803" y="136448"/>
                  <a:pt x="412040" y="166451"/>
                </a:cubicBezTo>
                <a:lnTo>
                  <a:pt x="411564" y="168737"/>
                </a:lnTo>
                <a:lnTo>
                  <a:pt x="393086" y="267321"/>
                </a:lnTo>
                <a:lnTo>
                  <a:pt x="135911" y="267321"/>
                </a:lnTo>
                <a:lnTo>
                  <a:pt x="117432" y="168737"/>
                </a:lnTo>
                <a:cubicBezTo>
                  <a:pt x="111622" y="137495"/>
                  <a:pt x="84285" y="114921"/>
                  <a:pt x="52567" y="114921"/>
                </a:cubicBezTo>
                <a:lnTo>
                  <a:pt x="54948" y="67296"/>
                </a:lnTo>
                <a:cubicBezTo>
                  <a:pt x="54948" y="30434"/>
                  <a:pt x="84761" y="621"/>
                  <a:pt x="121623" y="621"/>
                </a:cubicBezTo>
                <a:lnTo>
                  <a:pt x="416898" y="621"/>
                </a:lnTo>
                <a:close/>
              </a:path>
            </a:pathLst>
          </a:custGeom>
          <a:solidFill>
            <a:srgbClr val="FFFFFF"/>
          </a:solidFill>
          <a:ln>
            <a:noFill/>
          </a:ln>
        </p:spPr>
        <p:txBody>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îŝlidê"/>
        <p:cNvGrpSpPr/>
        <p:nvPr/>
      </p:nvGrpSpPr>
      <p:grpSpPr>
        <a:xfrm>
          <a:off x="0" y="0"/>
          <a:ext cx="0" cy="0"/>
          <a:chOff x="0" y="0"/>
          <a:chExt cx="0" cy="0"/>
        </a:xfrm>
      </p:grpSpPr>
      <p:sp>
        <p:nvSpPr>
          <p:cNvPr id="4" name="îṧ1iďé"/>
          <p:cNvSpPr>
            <a:spLocks noGrp="1"/>
          </p:cNvSpPr>
          <p:nvPr>
            <p:ph type="title"/>
          </p:nvPr>
        </p:nvSpPr>
        <p:spPr>
          <a:xfrm>
            <a:off x="3265013" y="3731047"/>
            <a:ext cx="6179237" cy="951058"/>
          </a:xfrm>
        </p:spPr>
        <p:txBody>
          <a:bodyPr>
            <a:noAutofit/>
          </a:bodyPr>
          <a:lstStyle/>
          <a:p>
            <a:r>
              <a:rPr lang="zh-CN" altLang="en-US" sz="6600" dirty="0" smtClean="0"/>
              <a:t>电子资源及利用</a:t>
            </a:r>
            <a:endParaRPr lang="zh-CN" altLang="en-US" sz="6600" dirty="0"/>
          </a:p>
        </p:txBody>
      </p:sp>
      <p:sp>
        <p:nvSpPr>
          <p:cNvPr id="2" name="ïsḻiḓé"/>
          <p:cNvSpPr>
            <a:spLocks noGrp="1"/>
          </p:cNvSpPr>
          <p:nvPr>
            <p:ph type="sldNum" sz="quarter" idx="12"/>
          </p:nvPr>
        </p:nvSpPr>
        <p:spPr/>
        <p:txBody>
          <a:bodyPr/>
          <a:lstStyle/>
          <a:p>
            <a:fld id="{7F65B630-C7FF-41C0-9923-C5E5E29EED81}" type="slidenum">
              <a:rPr lang="zh-CN" altLang="en-US" smtClean="0"/>
              <a:t>34</a:t>
            </a:fld>
            <a:endParaRPr lang="zh-CN" altLang="en-US"/>
          </a:p>
        </p:txBody>
      </p:sp>
      <p:sp>
        <p:nvSpPr>
          <p:cNvPr id="6" name="iṩ1îḋê"/>
          <p:cNvSpPr txBox="1"/>
          <p:nvPr/>
        </p:nvSpPr>
        <p:spPr>
          <a:xfrm>
            <a:off x="5312841" y="2309121"/>
            <a:ext cx="1553623"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03</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35</a:t>
            </a:fld>
            <a:endParaRPr lang="zh-CN" alt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4379" y="1626597"/>
            <a:ext cx="8877919" cy="4702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îŝļîde"/>
          <p:cNvSpPr/>
          <p:nvPr/>
        </p:nvSpPr>
        <p:spPr>
          <a:xfrm>
            <a:off x="338809" y="602349"/>
            <a:ext cx="4014827"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3.1 </a:t>
            </a:r>
            <a:r>
              <a:rPr kumimoji="1" lang="zh-CN" altLang="en-US" sz="2800" b="1" dirty="0" smtClean="0">
                <a:solidFill>
                  <a:srgbClr val="FFFFFF"/>
                </a:solidFill>
              </a:rPr>
              <a:t>图书馆主页简介</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36</a:t>
            </a:fld>
            <a:endParaRPr lang="zh-CN" altLang="en-US"/>
          </a:p>
        </p:txBody>
      </p:sp>
      <p:sp>
        <p:nvSpPr>
          <p:cNvPr id="14" name="îŝļîde"/>
          <p:cNvSpPr/>
          <p:nvPr/>
        </p:nvSpPr>
        <p:spPr>
          <a:xfrm>
            <a:off x="338810" y="602349"/>
            <a:ext cx="3004892"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3.2 </a:t>
            </a:r>
            <a:r>
              <a:rPr kumimoji="1" lang="zh-CN" altLang="en-US" sz="2800" b="1" dirty="0" smtClean="0">
                <a:solidFill>
                  <a:srgbClr val="FFFFFF"/>
                </a:solidFill>
              </a:rPr>
              <a:t>电子</a:t>
            </a:r>
            <a:r>
              <a:rPr kumimoji="1" lang="zh-CN" altLang="en-US" sz="2800" b="1" dirty="0">
                <a:solidFill>
                  <a:srgbClr val="FFFFFF"/>
                </a:solidFill>
              </a:rPr>
              <a:t>资源</a:t>
            </a:r>
            <a:endParaRPr kumimoji="1" lang="en-US" altLang="zh-CN" sz="2800" b="1" dirty="0">
              <a:solidFill>
                <a:srgbClr val="FFFFFF"/>
              </a:solidFill>
            </a:endParaRPr>
          </a:p>
        </p:txBody>
      </p:sp>
      <p:sp>
        <p:nvSpPr>
          <p:cNvPr id="34" name="矩形 33"/>
          <p:cNvSpPr/>
          <p:nvPr/>
        </p:nvSpPr>
        <p:spPr>
          <a:xfrm>
            <a:off x="1142021" y="1524837"/>
            <a:ext cx="7497012" cy="461665"/>
          </a:xfrm>
          <a:prstGeom prst="rect">
            <a:avLst/>
          </a:prstGeom>
        </p:spPr>
        <p:txBody>
          <a:bodyPr wrap="square">
            <a:spAutoFit/>
          </a:bodyPr>
          <a:lstStyle/>
          <a:p>
            <a:pPr algn="ctr"/>
            <a:r>
              <a:rPr lang="zh-CN" altLang="en-US" sz="2400" b="1" dirty="0">
                <a:latin typeface="宋体" panose="02010600030101010101" pitchFamily="2" charset="-122"/>
                <a:ea typeface="宋体" panose="02010600030101010101" pitchFamily="2" charset="-122"/>
              </a:rPr>
              <a:t>图书馆订购和试用的数据库、知识库、数据研究平台</a:t>
            </a:r>
            <a:endParaRPr lang="zh-CN" altLang="en-US" sz="2400" dirty="0"/>
          </a:p>
        </p:txBody>
      </p:sp>
      <p:grpSp>
        <p:nvGrpSpPr>
          <p:cNvPr id="35" name="işlíḍê"/>
          <p:cNvGrpSpPr/>
          <p:nvPr/>
        </p:nvGrpSpPr>
        <p:grpSpPr>
          <a:xfrm>
            <a:off x="1373642" y="4382694"/>
            <a:ext cx="4543771" cy="958081"/>
            <a:chOff x="8615730" y="1523882"/>
            <a:chExt cx="2377846" cy="958081"/>
          </a:xfrm>
        </p:grpSpPr>
        <p:sp>
          <p:nvSpPr>
            <p:cNvPr id="36" name="ïsḷiďe"/>
            <p:cNvSpPr/>
            <p:nvPr/>
          </p:nvSpPr>
          <p:spPr>
            <a:xfrm>
              <a:off x="8615732" y="1539269"/>
              <a:ext cx="2358599" cy="400112"/>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dirty="0">
                  <a:latin typeface="+mj-ea"/>
                  <a:ea typeface="+mj-ea"/>
                </a:rPr>
                <a:t>师范教育专题数据库</a:t>
              </a:r>
            </a:p>
          </p:txBody>
        </p:sp>
        <p:sp>
          <p:nvSpPr>
            <p:cNvPr id="37" name="iSḷíde"/>
            <p:cNvSpPr/>
            <p:nvPr/>
          </p:nvSpPr>
          <p:spPr>
            <a:xfrm>
              <a:off x="8615730" y="1523882"/>
              <a:ext cx="2368221"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defTabSz="914400"/>
              <a:endParaRPr lang="en-US" altLang="zh-CN" sz="2000" dirty="0">
                <a:solidFill>
                  <a:schemeClr val="tx1"/>
                </a:solidFill>
              </a:endParaRPr>
            </a:p>
          </p:txBody>
        </p:sp>
        <p:sp>
          <p:nvSpPr>
            <p:cNvPr id="38" name="iṥḻîdé"/>
            <p:cNvSpPr/>
            <p:nvPr/>
          </p:nvSpPr>
          <p:spPr>
            <a:xfrm>
              <a:off x="8625355" y="2081853"/>
              <a:ext cx="236822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p>
              <a:pPr defTabSz="914400"/>
              <a:r>
                <a:rPr lang="en-US" altLang="zh-CN" sz="2000" dirty="0">
                  <a:solidFill>
                    <a:schemeClr val="tx1"/>
                  </a:solidFill>
                </a:rPr>
                <a:t>MET</a:t>
              </a:r>
              <a:r>
                <a:rPr lang="zh-CN" altLang="en-US" sz="2000" dirty="0">
                  <a:solidFill>
                    <a:schemeClr val="tx1"/>
                  </a:solidFill>
                </a:rPr>
                <a:t>全民英语学习资源</a:t>
              </a:r>
              <a:r>
                <a:rPr lang="zh-CN" altLang="en-US" sz="2000" dirty="0" smtClean="0">
                  <a:solidFill>
                    <a:schemeClr val="tx1"/>
                  </a:solidFill>
                </a:rPr>
                <a:t>库</a:t>
              </a:r>
              <a:endParaRPr lang="en-US" altLang="zh-CN" sz="2000" dirty="0">
                <a:solidFill>
                  <a:schemeClr val="tx1"/>
                </a:solidFill>
              </a:endParaRPr>
            </a:p>
          </p:txBody>
        </p:sp>
      </p:grpSp>
      <p:grpSp>
        <p:nvGrpSpPr>
          <p:cNvPr id="43" name="işľiďè"/>
          <p:cNvGrpSpPr/>
          <p:nvPr/>
        </p:nvGrpSpPr>
        <p:grpSpPr>
          <a:xfrm>
            <a:off x="1373638" y="2951857"/>
            <a:ext cx="4525381" cy="956443"/>
            <a:chOff x="8615730" y="1523882"/>
            <a:chExt cx="2368222" cy="956443"/>
          </a:xfrm>
        </p:grpSpPr>
        <p:sp>
          <p:nvSpPr>
            <p:cNvPr id="44" name="íṥ1ïḋê"/>
            <p:cNvSpPr/>
            <p:nvPr/>
          </p:nvSpPr>
          <p:spPr>
            <a:xfrm>
              <a:off x="8615732" y="1539269"/>
              <a:ext cx="2358599" cy="400112"/>
            </a:xfrm>
            <a:prstGeom prst="snip1Rect">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2000" dirty="0">
                  <a:latin typeface="+mj-ea"/>
                  <a:ea typeface="+mj-ea"/>
                </a:rPr>
                <a:t>知网系列数据库</a:t>
              </a:r>
              <a:endParaRPr lang="zh-CN" altLang="en-US" sz="2000" dirty="0">
                <a:latin typeface="+mj-ea"/>
                <a:ea typeface="+mj-ea"/>
              </a:endParaRPr>
            </a:p>
          </p:txBody>
        </p:sp>
        <p:sp>
          <p:nvSpPr>
            <p:cNvPr id="45" name="iṡḷiḓê"/>
            <p:cNvSpPr/>
            <p:nvPr/>
          </p:nvSpPr>
          <p:spPr>
            <a:xfrm>
              <a:off x="8615730" y="1523882"/>
              <a:ext cx="2368221" cy="4154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b"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endParaRPr kumimoji="1" lang="en-US" altLang="zh-CN" sz="2100" b="1" dirty="0">
                <a:solidFill>
                  <a:schemeClr val="bg1"/>
                </a:solidFill>
              </a:endParaRPr>
            </a:p>
          </p:txBody>
        </p:sp>
        <p:sp>
          <p:nvSpPr>
            <p:cNvPr id="46" name="iṥliḑê"/>
            <p:cNvSpPr/>
            <p:nvPr/>
          </p:nvSpPr>
          <p:spPr>
            <a:xfrm>
              <a:off x="8615731" y="2080215"/>
              <a:ext cx="2368221" cy="400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t" anchorCtr="0">
              <a:sp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r>
                <a:rPr lang="zh-CN" altLang="en-US" sz="2000" dirty="0">
                  <a:solidFill>
                    <a:schemeClr val="tx1"/>
                  </a:solidFill>
                </a:rPr>
                <a:t>超星系</a:t>
              </a:r>
              <a:r>
                <a:rPr lang="zh-CN" altLang="en-US" sz="2000" dirty="0" smtClean="0">
                  <a:solidFill>
                    <a:schemeClr val="tx1"/>
                  </a:solidFill>
                </a:rPr>
                <a:t>列数据库</a:t>
              </a:r>
              <a:endParaRPr lang="zh-CN" altLang="en-US" sz="2000" dirty="0">
                <a:solidFill>
                  <a:schemeClr val="tx1"/>
                </a:solidFill>
              </a:endParaRPr>
            </a:p>
          </p:txBody>
        </p:sp>
      </p:grpSp>
      <p:sp>
        <p:nvSpPr>
          <p:cNvPr id="23" name="iŝľiḍè"/>
          <p:cNvSpPr/>
          <p:nvPr/>
        </p:nvSpPr>
        <p:spPr>
          <a:xfrm>
            <a:off x="7064287" y="2796115"/>
            <a:ext cx="3505741" cy="2344605"/>
          </a:xfrm>
          <a:prstGeom prst="snipRoundRect">
            <a:avLst>
              <a:gd name="adj1" fmla="val 0"/>
              <a:gd name="adj2" fmla="val 17120"/>
            </a:avLst>
          </a:prstGeom>
          <a:solidFill>
            <a:schemeClr val="accent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fontAlgn="t"/>
            <a:r>
              <a:rPr lang="en-US" altLang="zh-CN" sz="2000" b="1"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zh-CN"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国道</a:t>
            </a:r>
            <a:r>
              <a:rPr lang="zh-CN" altLang="zh-CN"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外文</a:t>
            </a:r>
            <a:r>
              <a:rPr lang="zh-CN"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数据库</a:t>
            </a:r>
            <a:endParaRPr lang="en-US"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fontAlgn="t"/>
            <a:endParaRPr lang="zh-CN" altLang="en-US" sz="2000" dirty="0">
              <a:solidFill>
                <a:schemeClr val="tx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fontAlgn="t"/>
            <a:r>
              <a:rPr lang="en-US"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a:t>
            </a:r>
            <a:r>
              <a:rPr lang="en-US" altLang="zh-CN" sz="2000" dirty="0" err="1"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SpringerLink</a:t>
            </a:r>
            <a:endParaRPr lang="zh-CN" alt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fontAlgn="t"/>
            <a:endParaRPr lang="en-US"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a:p>
            <a:pPr fontAlgn="t"/>
            <a:r>
              <a:rPr lang="en-US" altLang="zh-CN"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  iresearch</a:t>
            </a:r>
            <a:r>
              <a:rPr lang="zh-CN" altLang="en-US" sz="2000" dirty="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t>爱学术电子书</a:t>
            </a:r>
            <a:endParaRPr lang="zh-CN" altLang="en-US" sz="2000" dirty="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37</a:t>
            </a:fld>
            <a:endParaRPr lang="zh-CN" altLang="en-US"/>
          </a:p>
        </p:txBody>
      </p:sp>
      <p:sp>
        <p:nvSpPr>
          <p:cNvPr id="4" name="内容占位符 2"/>
          <p:cNvSpPr txBox="1"/>
          <p:nvPr/>
        </p:nvSpPr>
        <p:spPr>
          <a:xfrm>
            <a:off x="395604" y="1582629"/>
            <a:ext cx="10891093" cy="1146923"/>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Font typeface="Arial" panose="020B0604020202020204" pitchFamily="34" charset="0"/>
              <a:buNone/>
              <a:defRPr/>
            </a:pPr>
            <a:r>
              <a:rPr lang="en-US" altLang="zh-CN" sz="2800" b="1" dirty="0">
                <a:solidFill>
                  <a:srgbClr val="9C11E9"/>
                </a:solidFill>
                <a:latin typeface="华文中宋" panose="02010600040101010101" pitchFamily="2" charset="-122"/>
                <a:ea typeface="华文中宋" panose="02010600040101010101" pitchFamily="2" charset="-122"/>
              </a:rPr>
              <a:t> </a:t>
            </a:r>
            <a:r>
              <a:rPr lang="en-US" altLang="zh-CN" sz="2800" b="1" dirty="0" smtClean="0">
                <a:solidFill>
                  <a:srgbClr val="9C11E9"/>
                </a:solidFill>
                <a:latin typeface="华文中宋" panose="02010600040101010101" pitchFamily="2" charset="-122"/>
                <a:ea typeface="华文中宋" panose="02010600040101010101" pitchFamily="2" charset="-122"/>
              </a:rPr>
              <a:t>   </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中国知网</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即中国知识基础设施工程，</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简称CNKI</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始建于1999年</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内容覆盖自然科学、工程技术、农业、哲学、医学、人文社会科学等各个领域</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r>
              <a:rPr lang="zh-CN"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rPr>
              <a:t>中文日更新，英文月更新；最早期刊追溯至1915年；PDF和CAJ两种下载方式</a:t>
            </a:r>
            <a:r>
              <a:rPr lang="zh-CN" altLang="en-US" sz="2000" dirty="0" smtClean="0">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altLang="zh-CN" sz="2000" dirty="0" smtClean="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5" name="îŝļîde"/>
          <p:cNvSpPr/>
          <p:nvPr/>
        </p:nvSpPr>
        <p:spPr>
          <a:xfrm>
            <a:off x="338808" y="602349"/>
            <a:ext cx="4069419"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3.3 </a:t>
            </a:r>
            <a:r>
              <a:rPr kumimoji="1" lang="zh-CN" altLang="en-US" sz="2800" b="1" dirty="0" smtClean="0">
                <a:solidFill>
                  <a:srgbClr val="FFFFFF"/>
                </a:solidFill>
              </a:rPr>
              <a:t>知</a:t>
            </a:r>
            <a:r>
              <a:rPr kumimoji="1" lang="zh-CN" altLang="en-US" sz="2800" b="1" dirty="0">
                <a:solidFill>
                  <a:srgbClr val="FFFFFF"/>
                </a:solidFill>
              </a:rPr>
              <a:t>网系列数据库</a:t>
            </a:r>
            <a:endParaRPr kumimoji="1" lang="en-US" altLang="zh-CN" sz="2800" b="1" dirty="0">
              <a:solidFill>
                <a:srgbClr val="FFFFFF"/>
              </a:solidFill>
            </a:endParaRPr>
          </a:p>
        </p:txBody>
      </p:sp>
      <p:sp>
        <p:nvSpPr>
          <p:cNvPr id="6" name="矩形 5"/>
          <p:cNvSpPr/>
          <p:nvPr/>
        </p:nvSpPr>
        <p:spPr>
          <a:xfrm>
            <a:off x="545909" y="2729552"/>
            <a:ext cx="10740789" cy="3323987"/>
          </a:xfrm>
          <a:prstGeom prst="rect">
            <a:avLst/>
          </a:prstGeom>
          <a:solidFill>
            <a:schemeClr val="bg1">
              <a:lumMod val="95000"/>
            </a:schemeClr>
          </a:solidFill>
        </p:spPr>
        <p:txBody>
          <a:bodyPr wrap="square">
            <a:spAutoFit/>
          </a:bodyPr>
          <a:lstStyle/>
          <a:p>
            <a:pPr>
              <a:lnSpc>
                <a:spcPct val="150000"/>
              </a:lnSpc>
            </a:pPr>
            <a:r>
              <a:rPr lang="zh-CN" altLang="zh-CN" sz="2000" b="1" dirty="0">
                <a:ea typeface="华文楷体" panose="02010600040101010101" pitchFamily="2" charset="-122"/>
              </a:rPr>
              <a:t>我校订购</a:t>
            </a:r>
            <a:r>
              <a:rPr lang="en-US" altLang="zh-CN" sz="2000" b="1" dirty="0">
                <a:ea typeface="华文楷体" panose="02010600040101010101" pitchFamily="2" charset="-122"/>
              </a:rPr>
              <a:t>CNKI</a:t>
            </a:r>
            <a:r>
              <a:rPr lang="zh-CN" altLang="zh-CN" sz="2000" b="1" dirty="0" smtClean="0">
                <a:ea typeface="华文楷体" panose="02010600040101010101" pitchFamily="2" charset="-122"/>
              </a:rPr>
              <a:t>系列</a:t>
            </a:r>
            <a:r>
              <a:rPr lang="en-US" altLang="zh-CN" sz="2000" b="1" dirty="0" smtClean="0">
                <a:ea typeface="华文楷体" panose="02010600040101010101" pitchFamily="2" charset="-122"/>
              </a:rPr>
              <a:t>17</a:t>
            </a:r>
            <a:r>
              <a:rPr lang="zh-CN" altLang="zh-CN" sz="2000" b="1" dirty="0" smtClean="0">
                <a:ea typeface="华文楷体" panose="02010600040101010101" pitchFamily="2" charset="-122"/>
              </a:rPr>
              <a:t>个</a:t>
            </a:r>
            <a:r>
              <a:rPr lang="zh-CN" altLang="zh-CN" sz="2000" b="1" dirty="0">
                <a:ea typeface="华文楷体" panose="02010600040101010101" pitchFamily="2" charset="-122"/>
              </a:rPr>
              <a:t>数据库</a:t>
            </a:r>
          </a:p>
          <a:p>
            <a:pPr>
              <a:lnSpc>
                <a:spcPct val="150000"/>
              </a:lnSpc>
            </a:pPr>
            <a:r>
              <a:rPr lang="en-US" altLang="zh-CN" sz="2000" b="1" dirty="0">
                <a:ea typeface="华文楷体" panose="02010600040101010101" pitchFamily="2" charset="-122"/>
              </a:rPr>
              <a:t>         (</a:t>
            </a:r>
            <a:r>
              <a:rPr lang="zh-CN" altLang="zh-CN" sz="2000" b="1" dirty="0">
                <a:ea typeface="华文楷体" panose="02010600040101010101" pitchFamily="2" charset="-122"/>
              </a:rPr>
              <a:t>1</a:t>
            </a:r>
            <a:r>
              <a:rPr lang="en-US" altLang="zh-CN" sz="2000" b="1" dirty="0">
                <a:ea typeface="华文楷体" panose="02010600040101010101" pitchFamily="2" charset="-122"/>
              </a:rPr>
              <a:t>)</a:t>
            </a:r>
            <a:r>
              <a:rPr lang="zh-CN" altLang="en-US" sz="2000" b="1" dirty="0">
                <a:ea typeface="华文楷体" panose="02010600040101010101" pitchFamily="2" charset="-122"/>
              </a:rPr>
              <a:t> 中国学术期刊（网络版）</a:t>
            </a:r>
            <a:r>
              <a:rPr lang="zh-CN" altLang="en-US" sz="2000" b="1" dirty="0" smtClean="0">
                <a:ea typeface="华文楷体" panose="02010600040101010101" pitchFamily="2" charset="-122"/>
              </a:rPr>
              <a:t>；</a:t>
            </a:r>
            <a:r>
              <a:rPr lang="zh-CN" altLang="zh-CN" sz="2000" b="1" dirty="0" smtClean="0">
                <a:ea typeface="华文楷体" panose="02010600040101010101" pitchFamily="2" charset="-122"/>
              </a:rPr>
              <a:t> (</a:t>
            </a:r>
            <a:r>
              <a:rPr lang="en-US" altLang="zh-CN" sz="2000" b="1" dirty="0" smtClean="0">
                <a:ea typeface="华文楷体" panose="02010600040101010101" pitchFamily="2" charset="-122"/>
              </a:rPr>
              <a:t>2</a:t>
            </a:r>
            <a:r>
              <a:rPr lang="zh-CN" altLang="zh-CN" sz="2000" b="1" dirty="0" smtClean="0">
                <a:ea typeface="华文楷体" panose="02010600040101010101" pitchFamily="2" charset="-122"/>
              </a:rPr>
              <a:t>)</a:t>
            </a:r>
            <a:r>
              <a:rPr lang="zh-CN" altLang="en-US" sz="2000" b="1" dirty="0">
                <a:ea typeface="华文楷体" panose="02010600040101010101" pitchFamily="2" charset="-122"/>
              </a:rPr>
              <a:t>中国学术辑刊全文数据库</a:t>
            </a:r>
            <a:r>
              <a:rPr lang="zh-CN" altLang="zh-CN" sz="2000" b="1" dirty="0">
                <a:ea typeface="华文楷体" panose="02010600040101010101" pitchFamily="2" charset="-122"/>
              </a:rPr>
              <a:t>； </a:t>
            </a:r>
            <a:r>
              <a:rPr lang="zh-CN" altLang="zh-CN" sz="2000" b="1" dirty="0" smtClean="0">
                <a:ea typeface="华文楷体" panose="02010600040101010101" pitchFamily="2" charset="-122"/>
              </a:rPr>
              <a:t>(</a:t>
            </a:r>
            <a:r>
              <a:rPr lang="en-US" altLang="zh-CN" sz="2000" b="1" dirty="0" smtClean="0">
                <a:ea typeface="华文楷体" panose="02010600040101010101" pitchFamily="2" charset="-122"/>
              </a:rPr>
              <a:t>3</a:t>
            </a:r>
            <a:r>
              <a:rPr lang="zh-CN" altLang="zh-CN" sz="2000" b="1" dirty="0" smtClean="0">
                <a:ea typeface="华文楷体" panose="02010600040101010101" pitchFamily="2" charset="-122"/>
              </a:rPr>
              <a:t>) 中国博士学位</a:t>
            </a:r>
            <a:r>
              <a:rPr lang="zh-CN" altLang="zh-CN" sz="2000" b="1" dirty="0">
                <a:ea typeface="华文楷体" panose="02010600040101010101" pitchFamily="2" charset="-122"/>
              </a:rPr>
              <a:t>论文全文数据库；(</a:t>
            </a:r>
            <a:r>
              <a:rPr lang="en-US" altLang="zh-CN" sz="2000" b="1" dirty="0">
                <a:ea typeface="华文楷体" panose="02010600040101010101" pitchFamily="2" charset="-122"/>
              </a:rPr>
              <a:t>4</a:t>
            </a:r>
            <a:r>
              <a:rPr lang="zh-CN" altLang="zh-CN" sz="2000" b="1" dirty="0" smtClean="0">
                <a:ea typeface="华文楷体" panose="02010600040101010101" pitchFamily="2" charset="-122"/>
              </a:rPr>
              <a:t>)</a:t>
            </a:r>
            <a:r>
              <a:rPr lang="zh-CN" altLang="en-US" sz="2000" b="1" dirty="0">
                <a:ea typeface="华文楷体" panose="02010600040101010101" pitchFamily="2" charset="-122"/>
              </a:rPr>
              <a:t>中国优秀硕士学位论文全文</a:t>
            </a:r>
            <a:r>
              <a:rPr lang="zh-CN" altLang="en-US" sz="2000" b="1" dirty="0" smtClean="0">
                <a:ea typeface="华文楷体" panose="02010600040101010101" pitchFamily="2" charset="-122"/>
              </a:rPr>
              <a:t>数据库</a:t>
            </a:r>
            <a:r>
              <a:rPr lang="zh-CN" altLang="en-US" sz="2000" b="1" dirty="0">
                <a:ea typeface="华文楷体" panose="02010600040101010101" pitchFamily="2" charset="-122"/>
              </a:rPr>
              <a:t>；</a:t>
            </a:r>
            <a:r>
              <a:rPr lang="zh-CN" altLang="zh-CN" sz="2000" b="1" dirty="0" smtClean="0">
                <a:ea typeface="华文楷体" panose="02010600040101010101" pitchFamily="2" charset="-122"/>
              </a:rPr>
              <a:t>(</a:t>
            </a:r>
            <a:r>
              <a:rPr lang="en-US" altLang="zh-CN" sz="2000" b="1" dirty="0" smtClean="0">
                <a:ea typeface="华文楷体" panose="02010600040101010101" pitchFamily="2" charset="-122"/>
              </a:rPr>
              <a:t>5</a:t>
            </a:r>
            <a:r>
              <a:rPr lang="zh-CN" altLang="zh-CN" sz="2000" b="1" dirty="0" smtClean="0">
                <a:ea typeface="华文楷体" panose="02010600040101010101" pitchFamily="2" charset="-122"/>
              </a:rPr>
              <a:t>)</a:t>
            </a:r>
            <a:r>
              <a:rPr lang="zh-CN" altLang="zh-CN" sz="2000" b="1" dirty="0">
                <a:ea typeface="华文楷体" panose="02010600040101010101" pitchFamily="2" charset="-122"/>
              </a:rPr>
              <a:t>中国重要会议论文全文数据库；</a:t>
            </a:r>
            <a:r>
              <a:rPr lang="zh-CN" altLang="zh-CN" sz="2000" b="1" dirty="0" smtClean="0">
                <a:ea typeface="华文楷体" panose="02010600040101010101" pitchFamily="2" charset="-122"/>
              </a:rPr>
              <a:t>(</a:t>
            </a:r>
            <a:r>
              <a:rPr lang="en-US" altLang="zh-CN" sz="2000" b="1" dirty="0" smtClean="0">
                <a:ea typeface="华文楷体" panose="02010600040101010101" pitchFamily="2" charset="-122"/>
              </a:rPr>
              <a:t>6</a:t>
            </a:r>
            <a:r>
              <a:rPr lang="zh-CN" altLang="zh-CN" sz="2000" b="1" dirty="0" smtClean="0">
                <a:ea typeface="华文楷体" panose="02010600040101010101" pitchFamily="2" charset="-122"/>
              </a:rPr>
              <a:t>)</a:t>
            </a:r>
            <a:r>
              <a:rPr lang="zh-CN" altLang="en-US" sz="2000" b="1" dirty="0">
                <a:ea typeface="华文楷体" panose="02010600040101010101" pitchFamily="2" charset="-122"/>
              </a:rPr>
              <a:t>中国工具书网络出版总库</a:t>
            </a:r>
            <a:r>
              <a:rPr lang="zh-CN" altLang="en-US" sz="2000" b="1" dirty="0" smtClean="0">
                <a:ea typeface="华文楷体" panose="02010600040101010101" pitchFamily="2" charset="-122"/>
              </a:rPr>
              <a:t>；</a:t>
            </a:r>
            <a:r>
              <a:rPr lang="zh-CN" altLang="zh-CN" sz="2000" b="1" dirty="0" smtClean="0">
                <a:ea typeface="华文楷体" panose="02010600040101010101" pitchFamily="2" charset="-122"/>
              </a:rPr>
              <a:t> </a:t>
            </a:r>
            <a:r>
              <a:rPr lang="en-US" altLang="zh-CN" sz="2000" b="1" dirty="0" smtClean="0">
                <a:ea typeface="华文楷体" panose="02010600040101010101" pitchFamily="2" charset="-122"/>
              </a:rPr>
              <a:t>(7)</a:t>
            </a:r>
            <a:r>
              <a:rPr lang="zh-CN" altLang="en-US" sz="2000" b="1" dirty="0">
                <a:ea typeface="华文楷体" panose="02010600040101010101" pitchFamily="2" charset="-122"/>
              </a:rPr>
              <a:t>中国经济社会大数据研究平台；</a:t>
            </a:r>
            <a:r>
              <a:rPr lang="en-US" altLang="zh-CN" sz="2000" b="1" dirty="0" smtClean="0">
                <a:ea typeface="华文楷体" panose="02010600040101010101" pitchFamily="2" charset="-122"/>
              </a:rPr>
              <a:t>(8)</a:t>
            </a:r>
            <a:r>
              <a:rPr lang="zh-CN" altLang="zh-CN" sz="2000" b="1" dirty="0">
                <a:ea typeface="华文楷体" panose="02010600040101010101" pitchFamily="2" charset="-122"/>
              </a:rPr>
              <a:t>中国重要报纸全文数据库；</a:t>
            </a:r>
            <a:r>
              <a:rPr lang="en-US" altLang="zh-CN" sz="2000" b="1" dirty="0" smtClean="0">
                <a:ea typeface="华文楷体" panose="02010600040101010101" pitchFamily="2" charset="-122"/>
              </a:rPr>
              <a:t>(9)</a:t>
            </a:r>
            <a:r>
              <a:rPr lang="zh-CN" altLang="zh-CN" sz="2000" b="1" dirty="0">
                <a:ea typeface="华文楷体" panose="02010600040101010101" pitchFamily="2" charset="-122"/>
              </a:rPr>
              <a:t>中国专利数据库；</a:t>
            </a:r>
            <a:r>
              <a:rPr lang="en-US" altLang="zh-CN" sz="2000" b="1" dirty="0">
                <a:ea typeface="华文楷体" panose="02010600040101010101" pitchFamily="2" charset="-122"/>
              </a:rPr>
              <a:t>(</a:t>
            </a:r>
            <a:r>
              <a:rPr lang="en-US" altLang="zh-CN" sz="2000" b="1" dirty="0" smtClean="0">
                <a:ea typeface="华文楷体" panose="02010600040101010101" pitchFamily="2" charset="-122"/>
              </a:rPr>
              <a:t>10)</a:t>
            </a:r>
            <a:r>
              <a:rPr lang="zh-CN" altLang="zh-CN" sz="2000" b="1" dirty="0">
                <a:ea typeface="华文楷体" panose="02010600040101010101" pitchFamily="2" charset="-122"/>
              </a:rPr>
              <a:t>国际会议论文全文数据库；</a:t>
            </a:r>
            <a:r>
              <a:rPr lang="en-US" altLang="zh-CN" sz="2000" b="1" dirty="0">
                <a:ea typeface="华文楷体" panose="02010600040101010101" pitchFamily="2" charset="-122"/>
              </a:rPr>
              <a:t>(</a:t>
            </a:r>
            <a:r>
              <a:rPr lang="en-US" altLang="zh-CN" sz="2000" b="1" dirty="0" smtClean="0">
                <a:ea typeface="华文楷体" panose="02010600040101010101" pitchFamily="2" charset="-122"/>
              </a:rPr>
              <a:t>11)</a:t>
            </a:r>
            <a:r>
              <a:rPr lang="zh-CN" altLang="en-US" sz="2000" b="1" dirty="0">
                <a:ea typeface="华文楷体" panose="02010600040101010101" pitchFamily="2" charset="-122"/>
              </a:rPr>
              <a:t>海外专利摘要数据库；</a:t>
            </a:r>
            <a:r>
              <a:rPr lang="en-US" altLang="zh-CN" sz="2000" b="1" dirty="0">
                <a:ea typeface="华文楷体" panose="02010600040101010101" pitchFamily="2" charset="-122"/>
              </a:rPr>
              <a:t>(</a:t>
            </a:r>
            <a:r>
              <a:rPr lang="en-US" altLang="zh-CN" sz="2000" b="1" dirty="0" smtClean="0">
                <a:ea typeface="华文楷体" panose="02010600040101010101" pitchFamily="2" charset="-122"/>
              </a:rPr>
              <a:t>12)</a:t>
            </a:r>
            <a:r>
              <a:rPr lang="zh-CN" altLang="en-US" sz="2000" b="1" dirty="0">
                <a:ea typeface="华文楷体" panose="02010600040101010101" pitchFamily="2" charset="-122"/>
              </a:rPr>
              <a:t>中国年鉴网络出版总库</a:t>
            </a:r>
            <a:r>
              <a:rPr lang="zh-CN" altLang="en-US" sz="2000" b="1" dirty="0" smtClean="0">
                <a:ea typeface="华文楷体" panose="02010600040101010101" pitchFamily="2" charset="-122"/>
              </a:rPr>
              <a:t>；（</a:t>
            </a:r>
            <a:r>
              <a:rPr lang="en-US" altLang="zh-CN" sz="2000" b="1" dirty="0" smtClean="0">
                <a:ea typeface="华文楷体" panose="02010600040101010101" pitchFamily="2" charset="-122"/>
              </a:rPr>
              <a:t>13</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中国科技项目创新成果鉴定意见数据库；（</a:t>
            </a:r>
            <a:r>
              <a:rPr lang="en-US" altLang="zh-CN" sz="2000" b="1" dirty="0" smtClean="0">
                <a:ea typeface="华文楷体" panose="02010600040101010101" pitchFamily="2" charset="-122"/>
              </a:rPr>
              <a:t>14</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中国政报公报期刊文献库；（</a:t>
            </a:r>
            <a:r>
              <a:rPr lang="en-US" altLang="zh-CN" sz="2000" b="1" dirty="0" smtClean="0">
                <a:ea typeface="华文楷体" panose="02010600040101010101" pitchFamily="2" charset="-122"/>
              </a:rPr>
              <a:t>15</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中国党建期刊文献总库；</a:t>
            </a:r>
            <a:r>
              <a:rPr lang="zh-CN" altLang="en-US" sz="2000" b="1" dirty="0" smtClean="0">
                <a:ea typeface="华文楷体" panose="02010600040101010101" pitchFamily="2" charset="-122"/>
              </a:rPr>
              <a:t>（</a:t>
            </a:r>
            <a:r>
              <a:rPr lang="en-US" altLang="zh-CN" sz="2000" b="1" dirty="0" smtClean="0">
                <a:ea typeface="华文楷体" panose="02010600040101010101" pitchFamily="2" charset="-122"/>
              </a:rPr>
              <a:t>16</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中国精品科普期刊文献库；</a:t>
            </a:r>
            <a:r>
              <a:rPr lang="zh-CN" altLang="en-US" sz="2000" b="1" dirty="0" smtClean="0">
                <a:ea typeface="华文楷体" panose="02010600040101010101" pitchFamily="2" charset="-122"/>
              </a:rPr>
              <a:t>（</a:t>
            </a:r>
            <a:r>
              <a:rPr lang="en-US" altLang="zh-CN" sz="2000" b="1" dirty="0" smtClean="0">
                <a:ea typeface="华文楷体" panose="02010600040101010101" pitchFamily="2" charset="-122"/>
              </a:rPr>
              <a:t>17</a:t>
            </a:r>
            <a:r>
              <a:rPr lang="zh-CN" altLang="en-US" sz="2000" b="1" dirty="0" smtClean="0">
                <a:ea typeface="华文楷体" panose="02010600040101010101" pitchFamily="2" charset="-122"/>
              </a:rPr>
              <a:t>）</a:t>
            </a:r>
            <a:r>
              <a:rPr lang="zh-CN" altLang="en-US" sz="2000" b="1" dirty="0">
                <a:ea typeface="华文楷体" panose="02010600040101010101" pitchFamily="2" charset="-122"/>
              </a:rPr>
              <a:t>中国基础教育期刊数据库。</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38</a:t>
            </a:fld>
            <a:endParaRPr lang="zh-CN" altLang="en-US"/>
          </a:p>
        </p:txBody>
      </p:sp>
      <p:sp>
        <p:nvSpPr>
          <p:cNvPr id="4" name="îŝļîde"/>
          <p:cNvSpPr/>
          <p:nvPr/>
        </p:nvSpPr>
        <p:spPr>
          <a:xfrm>
            <a:off x="338809" y="602349"/>
            <a:ext cx="4014828"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3.3 </a:t>
            </a:r>
            <a:r>
              <a:rPr kumimoji="1" lang="zh-CN" altLang="en-US" sz="2800" b="1" dirty="0" smtClean="0">
                <a:solidFill>
                  <a:srgbClr val="FFFFFF"/>
                </a:solidFill>
              </a:rPr>
              <a:t>知网系列数据库</a:t>
            </a:r>
            <a:endParaRPr kumimoji="1" lang="en-US" altLang="zh-CN" sz="2800" b="1"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75" y="1606550"/>
            <a:ext cx="9112250" cy="486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39</a:t>
            </a:fld>
            <a:endParaRPr lang="zh-CN" altLang="en-US"/>
          </a:p>
        </p:txBody>
      </p:sp>
      <p:sp>
        <p:nvSpPr>
          <p:cNvPr id="4" name="内容占位符 1"/>
          <p:cNvSpPr txBox="1"/>
          <p:nvPr/>
        </p:nvSpPr>
        <p:spPr>
          <a:xfrm>
            <a:off x="652134" y="1433698"/>
            <a:ext cx="10266075" cy="1268560"/>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defRPr/>
            </a:pPr>
            <a:r>
              <a:rPr lang="zh-CN" altLang="en-US" sz="2000" b="1" dirty="0" smtClean="0"/>
              <a:t>汇雅电子书</a:t>
            </a:r>
            <a:r>
              <a:rPr lang="zh-CN" altLang="en-US" sz="2000" dirty="0" smtClean="0"/>
              <a:t>（</a:t>
            </a:r>
            <a:r>
              <a:rPr lang="zh-CN" altLang="zh-CN" sz="2000" dirty="0" smtClean="0"/>
              <a:t>超星数字图书馆</a:t>
            </a:r>
            <a:r>
              <a:rPr lang="zh-CN" altLang="en-US" sz="2000" dirty="0" smtClean="0"/>
              <a:t>）：</a:t>
            </a:r>
            <a:endParaRPr lang="en-US" altLang="zh-CN" sz="2000" dirty="0" smtClean="0"/>
          </a:p>
          <a:p>
            <a:pPr marL="0" indent="0" defTabSz="685800">
              <a:lnSpc>
                <a:spcPct val="100000"/>
              </a:lnSpc>
              <a:buNone/>
              <a:defRPr/>
            </a:pPr>
            <a:r>
              <a:rPr lang="en-US" altLang="zh-CN" sz="2000" dirty="0">
                <a:ea typeface="华文楷体" panose="02010600040101010101" pitchFamily="2" charset="-122"/>
              </a:rPr>
              <a:t> </a:t>
            </a:r>
            <a:r>
              <a:rPr lang="en-US" altLang="zh-CN" sz="2000" dirty="0" smtClean="0">
                <a:ea typeface="华文楷体" panose="02010600040101010101" pitchFamily="2" charset="-122"/>
              </a:rPr>
              <a:t>      </a:t>
            </a:r>
            <a:r>
              <a:rPr lang="zh-CN" altLang="zh-CN" sz="2000" dirty="0" smtClean="0">
                <a:ea typeface="华文楷体" panose="02010600040101010101" pitchFamily="2" charset="-122"/>
              </a:rPr>
              <a:t>全球最大的中文数字图书馆。书库内含图书资源数百万种，涵盖中图法</a:t>
            </a:r>
            <a:r>
              <a:rPr lang="en-US" altLang="zh-CN" sz="2000" dirty="0" smtClean="0">
                <a:ea typeface="华文楷体" panose="02010600040101010101" pitchFamily="2" charset="-122"/>
              </a:rPr>
              <a:t>22</a:t>
            </a:r>
            <a:r>
              <a:rPr lang="zh-CN" altLang="zh-CN" sz="2000" dirty="0" smtClean="0">
                <a:ea typeface="华文楷体" panose="02010600040101010101" pitchFamily="2" charset="-122"/>
              </a:rPr>
              <a:t>大分类。</a:t>
            </a:r>
            <a:r>
              <a:rPr lang="zh-CN" altLang="en-US" sz="2000" dirty="0" smtClean="0">
                <a:ea typeface="华文楷体" panose="02010600040101010101" pitchFamily="2" charset="-122"/>
              </a:rPr>
              <a:t>提供</a:t>
            </a:r>
            <a:r>
              <a:rPr lang="en-US" altLang="zh-CN" sz="2000" dirty="0" err="1" smtClean="0">
                <a:ea typeface="华文楷体" panose="02010600040101010101" pitchFamily="2" charset="-122"/>
              </a:rPr>
              <a:t>Epub</a:t>
            </a:r>
            <a:r>
              <a:rPr lang="zh-CN" altLang="en-US" sz="2000" dirty="0" smtClean="0">
                <a:ea typeface="华文楷体" panose="02010600040101010101" pitchFamily="2" charset="-122"/>
              </a:rPr>
              <a:t>阅读、超星阅读器阅读、网页阅读、</a:t>
            </a:r>
            <a:r>
              <a:rPr lang="en-US" altLang="zh-CN" sz="2000" dirty="0" smtClean="0">
                <a:ea typeface="华文楷体" panose="02010600040101010101" pitchFamily="2" charset="-122"/>
              </a:rPr>
              <a:t>PDF</a:t>
            </a:r>
            <a:r>
              <a:rPr lang="zh-CN" altLang="en-US" sz="2000" dirty="0" smtClean="0">
                <a:ea typeface="华文楷体" panose="02010600040101010101" pitchFamily="2" charset="-122"/>
              </a:rPr>
              <a:t>阅读 四种阅读方式。</a:t>
            </a:r>
            <a:endParaRPr lang="zh-CN" altLang="en-US" sz="2000" dirty="0">
              <a:ea typeface="华文楷体" panose="02010600040101010101" pitchFamily="2" charset="-122"/>
            </a:endParaRPr>
          </a:p>
        </p:txBody>
      </p:sp>
      <p:pic>
        <p:nvPicPr>
          <p:cNvPr id="5" name="图片 4"/>
          <p:cNvPicPr>
            <a:picLocks noChangeAspect="1"/>
          </p:cNvPicPr>
          <p:nvPr/>
        </p:nvPicPr>
        <p:blipFill>
          <a:blip r:embed="rId2"/>
          <a:stretch>
            <a:fillRect/>
          </a:stretch>
        </p:blipFill>
        <p:spPr>
          <a:xfrm>
            <a:off x="587444" y="3089460"/>
            <a:ext cx="4803422" cy="2826076"/>
          </a:xfrm>
          <a:prstGeom prst="rect">
            <a:avLst/>
          </a:prstGeom>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4160" y="3089460"/>
            <a:ext cx="4255239" cy="300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îŝļîde"/>
          <p:cNvSpPr/>
          <p:nvPr/>
        </p:nvSpPr>
        <p:spPr>
          <a:xfrm>
            <a:off x="490529" y="465872"/>
            <a:ext cx="4215411"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3.4 </a:t>
            </a:r>
            <a:r>
              <a:rPr kumimoji="1" lang="zh-CN" altLang="en-US" sz="2800" b="1" dirty="0" smtClean="0">
                <a:solidFill>
                  <a:srgbClr val="FFFFFF"/>
                </a:solidFill>
              </a:rPr>
              <a:t>超星系列数据库</a:t>
            </a:r>
            <a:endParaRPr kumimoji="1" lang="en-US" altLang="zh-CN" sz="2800" b="1" dirty="0">
              <a:solidFill>
                <a:srgbClr val="FFFFFF"/>
              </a:solidFill>
            </a:endParaRPr>
          </a:p>
        </p:txBody>
      </p:sp>
      <p:sp>
        <p:nvSpPr>
          <p:cNvPr id="8" name="TextBox 7"/>
          <p:cNvSpPr txBox="1"/>
          <p:nvPr/>
        </p:nvSpPr>
        <p:spPr>
          <a:xfrm>
            <a:off x="2467097" y="6100202"/>
            <a:ext cx="1044116" cy="369332"/>
          </a:xfrm>
          <a:prstGeom prst="rect">
            <a:avLst/>
          </a:prstGeom>
          <a:noFill/>
        </p:spPr>
        <p:txBody>
          <a:bodyPr wrap="square" rtlCol="0">
            <a:spAutoFit/>
          </a:bodyPr>
          <a:lstStyle/>
          <a:p>
            <a:r>
              <a:rPr lang="zh-CN" altLang="en-US" b="1" dirty="0">
                <a:solidFill>
                  <a:schemeClr val="accent1"/>
                </a:solidFill>
              </a:rPr>
              <a:t>镜像站</a:t>
            </a:r>
            <a:endParaRPr lang="en-US" b="1" dirty="0">
              <a:solidFill>
                <a:schemeClr val="accent1"/>
              </a:solidFill>
            </a:endParaRPr>
          </a:p>
        </p:txBody>
      </p:sp>
      <p:sp>
        <p:nvSpPr>
          <p:cNvPr id="9" name="TextBox 8"/>
          <p:cNvSpPr txBox="1"/>
          <p:nvPr/>
        </p:nvSpPr>
        <p:spPr>
          <a:xfrm>
            <a:off x="8443076" y="6100202"/>
            <a:ext cx="1131976" cy="369332"/>
          </a:xfrm>
          <a:prstGeom prst="rect">
            <a:avLst/>
          </a:prstGeom>
          <a:noFill/>
        </p:spPr>
        <p:txBody>
          <a:bodyPr wrap="square" rtlCol="0">
            <a:spAutoFit/>
          </a:bodyPr>
          <a:lstStyle/>
          <a:p>
            <a:r>
              <a:rPr lang="zh-CN" altLang="en-US" b="1" dirty="0">
                <a:solidFill>
                  <a:schemeClr val="accent1"/>
                </a:solidFill>
              </a:rPr>
              <a:t>远程站</a:t>
            </a:r>
            <a:endParaRPr lang="en-US" b="1" dirty="0">
              <a:solidFill>
                <a:schemeClr val="accent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íšḷíḓè"/>
        <p:cNvGrpSpPr/>
        <p:nvPr/>
      </p:nvGrpSpPr>
      <p:grpSpPr>
        <a:xfrm>
          <a:off x="0" y="0"/>
          <a:ext cx="0" cy="0"/>
          <a:chOff x="0" y="0"/>
          <a:chExt cx="0" cy="0"/>
        </a:xfrm>
      </p:grpSpPr>
      <p:sp>
        <p:nvSpPr>
          <p:cNvPr id="4" name="îśḻïďè"/>
          <p:cNvSpPr txBox="1"/>
          <p:nvPr/>
        </p:nvSpPr>
        <p:spPr>
          <a:xfrm>
            <a:off x="8857452" y="6438901"/>
            <a:ext cx="2661448" cy="215900"/>
          </a:xfrm>
          <a:prstGeom prst="rect">
            <a:avLst/>
          </a:prstGeom>
        </p:spPr>
        <p:txBody>
          <a:bodyPr vert="horz" lIns="91436" tIns="45719" rIns="91436" bIns="45719"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65B630-C7FF-41C0-9923-C5E5E29EED81}" type="slidenum">
              <a:rPr lang="en-US" altLang="zh-CN" smtClean="0"/>
              <a:t>4</a:t>
            </a:fld>
            <a:endParaRPr lang="zh-CN" altLang="en-US"/>
          </a:p>
        </p:txBody>
      </p:sp>
      <p:sp>
        <p:nvSpPr>
          <p:cNvPr id="20" name="灯片编号占位符 2"/>
          <p:cNvSpPr txBox="1"/>
          <p:nvPr/>
        </p:nvSpPr>
        <p:spPr>
          <a:xfrm>
            <a:off x="6457951" y="4767264"/>
            <a:ext cx="2057400" cy="274637"/>
          </a:xfrm>
          <a:prstGeom prst="rect">
            <a:avLst/>
          </a:prstGeom>
          <a:noFill/>
          <a:ln>
            <a:noFill/>
          </a:ln>
        </p:spPr>
        <p:txBody>
          <a:bodyPr vert="horz" lIns="68555" tIns="34287" rIns="68555" bIns="34287" rtlCol="0" anchor="ctr"/>
          <a:lstStyle>
            <a:defPPr>
              <a:defRPr lang="zh-CN"/>
            </a:defPPr>
            <a:lvl1pPr marL="0" algn="r" defTabSz="914400" rtl="0" eaLnBrk="1" latinLnBrk="0" hangingPunct="1">
              <a:defRPr lang="zh-CN" altLang="en-US" sz="1000" kern="1200" smtClean="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fld id="{9A0DB2DC-4C9A-4742-B13C-FB6460FD3503}" type="slidenum">
              <a:rPr lang="en-US" altLang="zh-CN" smtClean="0">
                <a:solidFill>
                  <a:srgbClr val="898989"/>
                </a:solidFill>
                <a:latin typeface="Times New Roman" panose="02020603050405020304" pitchFamily="18" charset="0"/>
                <a:ea typeface="MS PMincho" panose="02020600040205080304" pitchFamily="18" charset="-128"/>
              </a:rPr>
              <a:t>4</a:t>
            </a:fld>
            <a:endParaRPr lang="en-US" altLang="zh-CN" dirty="0">
              <a:solidFill>
                <a:srgbClr val="898989"/>
              </a:solidFill>
              <a:latin typeface="Times New Roman" panose="02020603050405020304" pitchFamily="18" charset="0"/>
              <a:ea typeface="MS PMincho" panose="02020600040205080304" pitchFamily="18" charset="-128"/>
            </a:endParaRPr>
          </a:p>
        </p:txBody>
      </p:sp>
      <p:pic>
        <p:nvPicPr>
          <p:cNvPr id="23" name="图片 68613" descr="星湖4"/>
          <p:cNvPicPr>
            <a:picLocks noChangeAspect="1"/>
          </p:cNvPicPr>
          <p:nvPr/>
        </p:nvPicPr>
        <p:blipFill>
          <a:blip r:embed="rId3"/>
          <a:stretch>
            <a:fillRect/>
          </a:stretch>
        </p:blipFill>
        <p:spPr>
          <a:xfrm>
            <a:off x="8269529" y="1559319"/>
            <a:ext cx="3468383" cy="2244931"/>
          </a:xfrm>
          <a:prstGeom prst="rect">
            <a:avLst/>
          </a:prstGeom>
          <a:noFill/>
          <a:ln w="9525">
            <a:noFill/>
          </a:ln>
        </p:spPr>
      </p:pic>
      <p:pic>
        <p:nvPicPr>
          <p:cNvPr id="24" name="图片 23"/>
          <p:cNvPicPr>
            <a:picLocks noChangeAspect="1"/>
          </p:cNvPicPr>
          <p:nvPr/>
        </p:nvPicPr>
        <p:blipFill>
          <a:blip r:embed="rId4"/>
          <a:stretch>
            <a:fillRect/>
          </a:stretch>
        </p:blipFill>
        <p:spPr>
          <a:xfrm>
            <a:off x="664104" y="1559319"/>
            <a:ext cx="3389739" cy="2245825"/>
          </a:xfrm>
          <a:prstGeom prst="rect">
            <a:avLst/>
          </a:prstGeom>
        </p:spPr>
      </p:pic>
      <p:sp>
        <p:nvSpPr>
          <p:cNvPr id="25" name="文本框 6"/>
          <p:cNvSpPr txBox="1"/>
          <p:nvPr/>
        </p:nvSpPr>
        <p:spPr>
          <a:xfrm>
            <a:off x="1600354" y="4099112"/>
            <a:ext cx="2037597" cy="369330"/>
          </a:xfrm>
          <a:prstGeom prst="rect">
            <a:avLst/>
          </a:prstGeom>
          <a:noFill/>
        </p:spPr>
        <p:txBody>
          <a:bodyPr wrap="square" lIns="91436" tIns="45719" rIns="91436" bIns="45719" rtlCol="0">
            <a:spAutoFit/>
          </a:bodyPr>
          <a:lstStyle/>
          <a:p>
            <a:r>
              <a:rPr lang="zh-CN" altLang="zh-CN" b="1" dirty="0"/>
              <a:t>福慧图书馆</a:t>
            </a:r>
          </a:p>
        </p:txBody>
      </p:sp>
      <p:sp>
        <p:nvSpPr>
          <p:cNvPr id="26" name="文本框 7"/>
          <p:cNvSpPr txBox="1"/>
          <p:nvPr/>
        </p:nvSpPr>
        <p:spPr>
          <a:xfrm>
            <a:off x="5205692" y="4099112"/>
            <a:ext cx="2501419" cy="369330"/>
          </a:xfrm>
          <a:prstGeom prst="rect">
            <a:avLst/>
          </a:prstGeom>
          <a:noFill/>
        </p:spPr>
        <p:txBody>
          <a:bodyPr wrap="square" lIns="91436" tIns="45719" rIns="91436" bIns="45719" rtlCol="0">
            <a:spAutoFit/>
          </a:bodyPr>
          <a:lstStyle/>
          <a:p>
            <a:r>
              <a:rPr lang="zh-CN" altLang="en-US" b="1" dirty="0"/>
              <a:t>严宽祜图书馆</a:t>
            </a:r>
          </a:p>
        </p:txBody>
      </p:sp>
      <p:sp>
        <p:nvSpPr>
          <p:cNvPr id="27" name="文本框 8"/>
          <p:cNvSpPr txBox="1"/>
          <p:nvPr/>
        </p:nvSpPr>
        <p:spPr>
          <a:xfrm>
            <a:off x="9119361" y="4116042"/>
            <a:ext cx="2399539" cy="369330"/>
          </a:xfrm>
          <a:prstGeom prst="rect">
            <a:avLst/>
          </a:prstGeom>
          <a:noFill/>
        </p:spPr>
        <p:txBody>
          <a:bodyPr wrap="square" lIns="91436" tIns="45719" rIns="91436" bIns="45719" rtlCol="0">
            <a:spAutoFit/>
          </a:bodyPr>
          <a:lstStyle/>
          <a:p>
            <a:r>
              <a:rPr lang="zh-CN" altLang="en-US" b="1" dirty="0"/>
              <a:t>星湖校区分馆</a:t>
            </a:r>
          </a:p>
        </p:txBody>
      </p:sp>
      <p:pic>
        <p:nvPicPr>
          <p:cNvPr id="28" name="图片 27"/>
          <p:cNvPicPr>
            <a:picLocks noChangeAspect="1"/>
          </p:cNvPicPr>
          <p:nvPr/>
        </p:nvPicPr>
        <p:blipFill>
          <a:blip r:embed="rId5"/>
          <a:stretch>
            <a:fillRect/>
          </a:stretch>
        </p:blipFill>
        <p:spPr>
          <a:xfrm>
            <a:off x="4383676" y="1559319"/>
            <a:ext cx="3474639" cy="2262805"/>
          </a:xfrm>
          <a:prstGeom prst="rect">
            <a:avLst/>
          </a:prstGeom>
        </p:spPr>
      </p:pic>
      <p:sp>
        <p:nvSpPr>
          <p:cNvPr id="29" name="文本框 17"/>
          <p:cNvSpPr txBox="1"/>
          <p:nvPr/>
        </p:nvSpPr>
        <p:spPr>
          <a:xfrm>
            <a:off x="429208" y="4607861"/>
            <a:ext cx="11383573" cy="1938990"/>
          </a:xfrm>
          <a:prstGeom prst="rect">
            <a:avLst/>
          </a:prstGeom>
          <a:noFill/>
        </p:spPr>
        <p:txBody>
          <a:bodyPr wrap="square" lIns="91436" tIns="45719" rIns="91436" bIns="45719" rtlCol="0" anchor="t">
            <a:spAutoFit/>
          </a:bodyPr>
          <a:lstStyle/>
          <a:p>
            <a:pPr lvl="0">
              <a:defRPr/>
            </a:pPr>
            <a:r>
              <a:rPr lang="en-US" altLang="zh-CN" sz="2400" dirty="0">
                <a:latin typeface="+mn-ea"/>
                <a:sym typeface="+mn-ea"/>
              </a:rPr>
              <a:t>       </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sym typeface="+mn-ea"/>
              </a:rPr>
              <a:t>肇庆学院图书馆包含福慧图书馆、严宽祜图书馆和星湖校区分馆三个馆舍，建筑面积二万多平方米。设有10多个不同功能的书库和阅览室，阅览座位2500余个</a:t>
            </a:r>
            <a:r>
              <a:rPr lang="zh-CN" altLang="en-US"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sym typeface="+mn-ea"/>
              </a:rPr>
              <a:t>。</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图书馆每周</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7</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天连续开馆，电子资源每天</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24</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小时开放。</a:t>
            </a:r>
            <a:r>
              <a:rPr lang="zh-CN" altLang="zh-CN" sz="2400" b="1" dirty="0" smtClean="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现有</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纸质图书</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183.81</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万册、电子图书</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318.21</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万册、电子期刊</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2.86</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万册、音视频</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32324.5</a:t>
            </a:r>
            <a:r>
              <a:rPr lang="zh-CN"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小时</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。拥有</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中国期刊网</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等</a:t>
            </a:r>
            <a:r>
              <a:rPr lang="en-US" altLang="zh-CN"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30</a:t>
            </a:r>
            <a:r>
              <a:rPr lang="zh-CN" altLang="en-US" sz="2400" b="1" dirty="0">
                <a:solidFill>
                  <a:srgbClr val="5F7797"/>
                </a:solidFill>
                <a:latin typeface="华文楷体" panose="02010600040101010101" pitchFamily="2" charset="-122"/>
                <a:ea typeface="华文楷体" panose="02010600040101010101" pitchFamily="2" charset="-122"/>
                <a:cs typeface="华文楷体" panose="02010600040101010101" pitchFamily="2" charset="-122"/>
              </a:rPr>
              <a:t>多个中外文数据库及一批试用数据库和开放存取资源。</a:t>
            </a:r>
          </a:p>
        </p:txBody>
      </p:sp>
      <p:sp>
        <p:nvSpPr>
          <p:cNvPr id="12" name="îŝļîde"/>
          <p:cNvSpPr/>
          <p:nvPr/>
        </p:nvSpPr>
        <p:spPr>
          <a:xfrm>
            <a:off x="338809" y="447608"/>
            <a:ext cx="3299142"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1.1 </a:t>
            </a:r>
            <a:r>
              <a:rPr kumimoji="1" lang="zh-CN" altLang="en-US" sz="2800" b="1" dirty="0" smtClean="0">
                <a:solidFill>
                  <a:srgbClr val="FFFFFF"/>
                </a:solidFill>
              </a:rPr>
              <a:t>图书馆简介</a:t>
            </a:r>
            <a:endParaRPr kumimoji="1" lang="en-US" altLang="zh-CN" sz="2800" b="1" dirty="0">
              <a:solidFill>
                <a:srgbClr val="FFFFFF"/>
              </a:solidFill>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40</a:t>
            </a:fld>
            <a:endParaRPr lang="zh-CN" altLang="en-US"/>
          </a:p>
        </p:txBody>
      </p:sp>
      <p:sp>
        <p:nvSpPr>
          <p:cNvPr id="5" name="内容占位符 2"/>
          <p:cNvSpPr txBox="1"/>
          <p:nvPr/>
        </p:nvSpPr>
        <p:spPr>
          <a:xfrm>
            <a:off x="591139" y="1334021"/>
            <a:ext cx="9057827" cy="986098"/>
          </a:xfrm>
          <a:prstGeom prst="rect">
            <a:avLst/>
          </a:prstGeom>
        </p:spPr>
        <p:txBody>
          <a:bodyPr vert="horz" wrap="square" lIns="68558" tIns="34289" rIns="68558" bIns="34289" numCol="1" rtlCol="0" anchor="t" anchorCtr="0" compatLnSpc="1">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spcBef>
                <a:spcPts val="750"/>
              </a:spcBef>
              <a:defRPr/>
            </a:pPr>
            <a:r>
              <a:rPr lang="zh-CN" altLang="zh-CN" sz="2000" b="1" dirty="0" smtClean="0"/>
              <a:t>读秀知识库</a:t>
            </a:r>
            <a:r>
              <a:rPr lang="zh-CN" altLang="en-US" sz="2000" b="1" dirty="0" smtClean="0"/>
              <a:t>：</a:t>
            </a:r>
            <a:endParaRPr lang="en-US" altLang="zh-CN" sz="2000" b="1" dirty="0" smtClean="0"/>
          </a:p>
          <a:p>
            <a:pPr marL="0" indent="0" defTabSz="685800">
              <a:lnSpc>
                <a:spcPct val="100000"/>
              </a:lnSpc>
              <a:spcBef>
                <a:spcPts val="750"/>
              </a:spcBef>
              <a:buNone/>
              <a:defRPr/>
            </a:pPr>
            <a:r>
              <a:rPr lang="en-US" altLang="zh-CN" sz="2000" b="1" dirty="0">
                <a:latin typeface="+mj-ea"/>
                <a:ea typeface="+mj-ea"/>
              </a:rPr>
              <a:t> </a:t>
            </a:r>
            <a:r>
              <a:rPr lang="en-US" altLang="zh-CN" sz="2000" b="1" dirty="0" smtClean="0">
                <a:latin typeface="+mj-ea"/>
                <a:ea typeface="+mj-ea"/>
              </a:rPr>
              <a:t>     </a:t>
            </a:r>
            <a:r>
              <a:rPr lang="zh-CN" altLang="zh-CN" dirty="0" smtClean="0">
                <a:latin typeface="+mj-ea"/>
                <a:ea typeface="+mj-ea"/>
              </a:rPr>
              <a:t>由海量图书等文献资源组成的庞大知识系统，可以对文献资源及其全文内容进行深度检索，并且提供原文传送服务。</a:t>
            </a:r>
            <a:endParaRPr lang="en-US" altLang="zh-CN" dirty="0" smtClean="0">
              <a:latin typeface="+mj-ea"/>
              <a:ea typeface="+mj-ea"/>
            </a:endParaRPr>
          </a:p>
          <a:p>
            <a:pPr marL="274320" indent="-274320" defTabSz="685800">
              <a:spcBef>
                <a:spcPts val="750"/>
              </a:spcBef>
              <a:defRPr/>
            </a:pPr>
            <a:endParaRPr lang="zh-CN" altLang="en-US" sz="2000" dirty="0"/>
          </a:p>
        </p:txBody>
      </p:sp>
      <p:sp>
        <p:nvSpPr>
          <p:cNvPr id="6" name="îŝļîde"/>
          <p:cNvSpPr/>
          <p:nvPr/>
        </p:nvSpPr>
        <p:spPr>
          <a:xfrm>
            <a:off x="490529" y="465872"/>
            <a:ext cx="4215411"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3.4 </a:t>
            </a:r>
            <a:r>
              <a:rPr kumimoji="1" lang="zh-CN" altLang="en-US" sz="2800" b="1" dirty="0" smtClean="0">
                <a:solidFill>
                  <a:srgbClr val="FFFFFF"/>
                </a:solidFill>
              </a:rPr>
              <a:t>超星系列数据库</a:t>
            </a:r>
            <a:endParaRPr kumimoji="1" lang="en-US" altLang="zh-CN" sz="2800" b="1" dirty="0">
              <a:solidFill>
                <a:srgbClr val="FFFFFF"/>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3876675"/>
            <a:ext cx="6075684" cy="298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3743" y="2209800"/>
            <a:ext cx="6625997" cy="314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41</a:t>
            </a:fld>
            <a:endParaRPr lang="zh-CN" altLang="en-US"/>
          </a:p>
        </p:txBody>
      </p:sp>
      <p:sp>
        <p:nvSpPr>
          <p:cNvPr id="4" name="内容占位符 2"/>
          <p:cNvSpPr txBox="1"/>
          <p:nvPr/>
        </p:nvSpPr>
        <p:spPr>
          <a:xfrm>
            <a:off x="1499769" y="6076125"/>
            <a:ext cx="3537959" cy="452034"/>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spcBef>
                <a:spcPts val="750"/>
              </a:spcBef>
              <a:defRPr/>
            </a:pPr>
            <a:r>
              <a:rPr lang="zh-CN" altLang="zh-CN" sz="2000" b="1" dirty="0" smtClean="0">
                <a:solidFill>
                  <a:schemeClr val="accent1"/>
                </a:solidFill>
              </a:rPr>
              <a:t>超星</a:t>
            </a:r>
            <a:r>
              <a:rPr lang="zh-CN" altLang="en-US" sz="2000" b="1" dirty="0" smtClean="0">
                <a:solidFill>
                  <a:schemeClr val="accent1"/>
                </a:solidFill>
              </a:rPr>
              <a:t>课堂</a:t>
            </a:r>
            <a:r>
              <a:rPr lang="en-US" altLang="zh-CN" sz="2000" b="1" dirty="0" smtClean="0">
                <a:solidFill>
                  <a:schemeClr val="accent1"/>
                </a:solidFill>
              </a:rPr>
              <a:t>(</a:t>
            </a:r>
            <a:r>
              <a:rPr lang="zh-CN" altLang="en-US" sz="2000" b="1" dirty="0" smtClean="0">
                <a:solidFill>
                  <a:schemeClr val="accent1"/>
                </a:solidFill>
              </a:rPr>
              <a:t>镜像站</a:t>
            </a:r>
            <a:r>
              <a:rPr lang="en-US" altLang="zh-CN" sz="2000" b="1" dirty="0" smtClean="0">
                <a:solidFill>
                  <a:schemeClr val="accent1"/>
                </a:solidFill>
              </a:rPr>
              <a:t>)</a:t>
            </a:r>
            <a:endParaRPr lang="zh-CN" altLang="en-US" sz="2000" b="1" dirty="0">
              <a:solidFill>
                <a:schemeClr val="accent1"/>
              </a:solidFill>
              <a:latin typeface="+mn-ea"/>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29" y="2732323"/>
            <a:ext cx="5556440" cy="301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389" y="2732323"/>
            <a:ext cx="5493772" cy="301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826699" y="1464125"/>
            <a:ext cx="10440537" cy="707886"/>
          </a:xfrm>
          <a:prstGeom prst="rect">
            <a:avLst/>
          </a:prstGeom>
        </p:spPr>
        <p:txBody>
          <a:bodyPr wrap="square">
            <a:spAutoFit/>
          </a:bodyPr>
          <a:lstStyle/>
          <a:p>
            <a:r>
              <a:rPr lang="zh-CN" altLang="en-US" sz="2000" dirty="0" smtClean="0"/>
              <a:t>       邀请</a:t>
            </a:r>
            <a:r>
              <a:rPr lang="zh-CN" altLang="en-US" sz="2000" dirty="0"/>
              <a:t>国内众多知名专家学者、学术权威，将他们多年的学术研究成果制作成视频，可以提供给观众更广泛的阅读资源，带给读者不同于普通读物的阅读效果。</a:t>
            </a:r>
            <a:endParaRPr lang="en-US" sz="2000" dirty="0"/>
          </a:p>
        </p:txBody>
      </p:sp>
      <p:sp>
        <p:nvSpPr>
          <p:cNvPr id="8" name="矩形 7"/>
          <p:cNvSpPr/>
          <p:nvPr/>
        </p:nvSpPr>
        <p:spPr>
          <a:xfrm>
            <a:off x="7327556" y="6163529"/>
            <a:ext cx="3539439" cy="369332"/>
          </a:xfrm>
          <a:prstGeom prst="rect">
            <a:avLst/>
          </a:prstGeom>
        </p:spPr>
        <p:txBody>
          <a:bodyPr wrap="square">
            <a:spAutoFit/>
          </a:bodyPr>
          <a:lstStyle/>
          <a:p>
            <a:pPr marL="274320" lvl="0" indent="-274320" defTabSz="685800">
              <a:lnSpc>
                <a:spcPct val="90000"/>
              </a:lnSpc>
              <a:spcBef>
                <a:spcPts val="750"/>
              </a:spcBef>
              <a:buFont typeface="Arial" panose="020B0604020202020204" pitchFamily="34" charset="0"/>
              <a:buChar char="•"/>
              <a:defRPr/>
            </a:pPr>
            <a:r>
              <a:rPr lang="zh-CN" altLang="en-US" sz="2000" b="1" dirty="0">
                <a:solidFill>
                  <a:schemeClr val="accent1"/>
                </a:solidFill>
              </a:rPr>
              <a:t>超星名师讲坛</a:t>
            </a:r>
            <a:r>
              <a:rPr lang="en-US" altLang="zh-CN" sz="2000" b="1" dirty="0">
                <a:solidFill>
                  <a:schemeClr val="accent1"/>
                </a:solidFill>
              </a:rPr>
              <a:t>(</a:t>
            </a:r>
            <a:r>
              <a:rPr lang="zh-CN" altLang="en-US" sz="2000" b="1" dirty="0">
                <a:solidFill>
                  <a:schemeClr val="accent1"/>
                </a:solidFill>
              </a:rPr>
              <a:t>远程站</a:t>
            </a:r>
            <a:r>
              <a:rPr lang="en-US" altLang="zh-CN" sz="2000" b="1" dirty="0">
                <a:solidFill>
                  <a:schemeClr val="accent1"/>
                </a:solidFill>
              </a:rPr>
              <a:t>)</a:t>
            </a:r>
          </a:p>
        </p:txBody>
      </p:sp>
      <p:sp>
        <p:nvSpPr>
          <p:cNvPr id="9" name="îŝļîde"/>
          <p:cNvSpPr/>
          <p:nvPr/>
        </p:nvSpPr>
        <p:spPr>
          <a:xfrm>
            <a:off x="490529" y="465872"/>
            <a:ext cx="4215411"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3.4 </a:t>
            </a:r>
            <a:r>
              <a:rPr kumimoji="1" lang="zh-CN" altLang="en-US" sz="2800" b="1" dirty="0" smtClean="0">
                <a:solidFill>
                  <a:srgbClr val="FFFFFF"/>
                </a:solidFill>
              </a:rPr>
              <a:t>超星系列数据库</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42</a:t>
            </a:fld>
            <a:endParaRPr lang="zh-CN" altLang="en-US"/>
          </a:p>
        </p:txBody>
      </p:sp>
      <p:sp>
        <p:nvSpPr>
          <p:cNvPr id="4" name="矩形 3"/>
          <p:cNvSpPr/>
          <p:nvPr/>
        </p:nvSpPr>
        <p:spPr>
          <a:xfrm>
            <a:off x="884445" y="1282588"/>
            <a:ext cx="10252127" cy="1323409"/>
          </a:xfrm>
          <a:prstGeom prst="rect">
            <a:avLst/>
          </a:prstGeom>
        </p:spPr>
        <p:txBody>
          <a:bodyPr wrap="square" lIns="91410" tIns="45705" rIns="91410" bIns="45705">
            <a:spAutoFit/>
          </a:bodyPr>
          <a:lstStyle/>
          <a:p>
            <a:pPr marL="0" marR="0" lvl="0" indent="0" defTabSz="914400"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2000" dirty="0" smtClean="0">
                <a:latin typeface="+mn-ea"/>
                <a:ea typeface="+mn-ea"/>
              </a:rPr>
              <a:t>       资源</a:t>
            </a:r>
            <a:r>
              <a:rPr lang="zh-CN" altLang="en-US" sz="2000" dirty="0">
                <a:latin typeface="+mn-ea"/>
                <a:ea typeface="+mn-ea"/>
              </a:rPr>
              <a:t>内容分为新课程优质课例和专题培训两类，共</a:t>
            </a:r>
            <a:r>
              <a:rPr lang="en-US" sz="2000" dirty="0">
                <a:latin typeface="+mn-ea"/>
                <a:ea typeface="+mn-ea"/>
              </a:rPr>
              <a:t>6000</a:t>
            </a:r>
            <a:r>
              <a:rPr lang="zh-CN" altLang="en-US" sz="2000" dirty="0">
                <a:latin typeface="+mn-ea"/>
                <a:ea typeface="+mn-ea"/>
              </a:rPr>
              <a:t>多个视频</a:t>
            </a:r>
            <a:r>
              <a:rPr lang="zh-CN" altLang="en-US" sz="2000" dirty="0" smtClean="0">
                <a:latin typeface="+mn-ea"/>
                <a:ea typeface="+mn-ea"/>
              </a:rPr>
              <a:t>，覆盖</a:t>
            </a:r>
            <a:r>
              <a:rPr lang="zh-CN" altLang="en-US" sz="2000" dirty="0">
                <a:latin typeface="+mn-ea"/>
                <a:ea typeface="+mn-ea"/>
              </a:rPr>
              <a:t>了学前、小学、初中、高中所有学科、各个年级</a:t>
            </a:r>
            <a:r>
              <a:rPr lang="zh-CN" altLang="en-US" sz="2000" dirty="0" smtClean="0">
                <a:latin typeface="+mn-ea"/>
                <a:ea typeface="+mn-ea"/>
              </a:rPr>
              <a:t>。以课堂</a:t>
            </a:r>
            <a:r>
              <a:rPr lang="zh-CN" altLang="en-US" sz="2000" dirty="0">
                <a:latin typeface="+mn-ea"/>
                <a:ea typeface="+mn-ea"/>
              </a:rPr>
              <a:t>实录、教学观摩与研讨、案例解读、专题研讨、专家讲座、名师培训、电子白板教学等多种</a:t>
            </a:r>
            <a:r>
              <a:rPr lang="zh-CN" altLang="en-US" sz="2000" dirty="0" smtClean="0">
                <a:latin typeface="+mn-ea"/>
                <a:ea typeface="+mn-ea"/>
              </a:rPr>
              <a:t>方式</a:t>
            </a:r>
            <a:r>
              <a:rPr lang="zh-CN" altLang="en-US" sz="2000" dirty="0">
                <a:latin typeface="+mn-ea"/>
                <a:ea typeface="+mn-ea"/>
              </a:rPr>
              <a:t>为广大师生提供理论学习的参考与拓展、实践案例的观摩与评析、课堂教学实习的感知与模仿</a:t>
            </a:r>
            <a:r>
              <a:rPr lang="zh-CN" altLang="en-US" sz="2000" dirty="0" smtClean="0">
                <a:latin typeface="+mn-ea"/>
                <a:ea typeface="+mn-ea"/>
              </a:rPr>
              <a:t>。</a:t>
            </a:r>
            <a:endParaRPr lang="en-US" sz="2000" dirty="0">
              <a:latin typeface="+mn-ea"/>
              <a:ea typeface="+mn-ea"/>
            </a:endParaRPr>
          </a:p>
        </p:txBody>
      </p:sp>
      <p:pic>
        <p:nvPicPr>
          <p:cNvPr id="5" name="Picture 2"/>
          <p:cNvPicPr>
            <a:picLocks noChangeAspect="1"/>
          </p:cNvPicPr>
          <p:nvPr/>
        </p:nvPicPr>
        <p:blipFill>
          <a:blip r:embed="rId2"/>
          <a:stretch>
            <a:fillRect/>
          </a:stretch>
        </p:blipFill>
        <p:spPr>
          <a:xfrm>
            <a:off x="1701816" y="2531666"/>
            <a:ext cx="8465765" cy="3966815"/>
          </a:xfrm>
          <a:prstGeom prst="rect">
            <a:avLst/>
          </a:prstGeom>
          <a:solidFill>
            <a:srgbClr val="D6F0FF"/>
          </a:solidFill>
          <a:ln w="9525">
            <a:noFill/>
          </a:ln>
        </p:spPr>
      </p:pic>
      <p:sp>
        <p:nvSpPr>
          <p:cNvPr id="6" name="îŝļîde"/>
          <p:cNvSpPr/>
          <p:nvPr/>
        </p:nvSpPr>
        <p:spPr>
          <a:xfrm>
            <a:off x="490529" y="465872"/>
            <a:ext cx="4654677"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3.5 </a:t>
            </a:r>
            <a:r>
              <a:rPr kumimoji="1" lang="zh-CN" altLang="en-US" sz="2800" b="1" dirty="0" smtClean="0">
                <a:solidFill>
                  <a:srgbClr val="FFFFFF"/>
                </a:solidFill>
              </a:rPr>
              <a:t>师范教育专题数据库</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43</a:t>
            </a:fld>
            <a:endParaRPr lang="zh-CN" altLang="en-US"/>
          </a:p>
        </p:txBody>
      </p:sp>
      <p:sp>
        <p:nvSpPr>
          <p:cNvPr id="5" name="îŝļîde"/>
          <p:cNvSpPr/>
          <p:nvPr/>
        </p:nvSpPr>
        <p:spPr>
          <a:xfrm>
            <a:off x="490529" y="465872"/>
            <a:ext cx="5159644"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3.6 iresearch</a:t>
            </a:r>
            <a:r>
              <a:rPr kumimoji="1" lang="zh-CN" altLang="en-US" sz="2800" b="1" dirty="0" smtClean="0">
                <a:solidFill>
                  <a:srgbClr val="FFFFFF"/>
                </a:solidFill>
              </a:rPr>
              <a:t>爱学术电子书</a:t>
            </a:r>
            <a:endParaRPr kumimoji="1" lang="en-US" altLang="zh-CN" sz="2800" b="1" dirty="0">
              <a:solidFill>
                <a:srgbClr val="FFFF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1650" y="1504496"/>
            <a:ext cx="8648700" cy="480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ísḻîḓe"/>
        <p:cNvGrpSpPr/>
        <p:nvPr/>
      </p:nvGrpSpPr>
      <p:grpSpPr>
        <a:xfrm>
          <a:off x="0" y="0"/>
          <a:ext cx="0" cy="0"/>
          <a:chOff x="0" y="0"/>
          <a:chExt cx="0" cy="0"/>
        </a:xfrm>
      </p:grpSpPr>
      <p:sp>
        <p:nvSpPr>
          <p:cNvPr id="4" name="ïSľïḋé"/>
          <p:cNvSpPr>
            <a:spLocks noGrp="1"/>
          </p:cNvSpPr>
          <p:nvPr>
            <p:ph type="title"/>
          </p:nvPr>
        </p:nvSpPr>
        <p:spPr>
          <a:xfrm>
            <a:off x="1848062" y="3261815"/>
            <a:ext cx="8748214" cy="1307996"/>
          </a:xfrm>
        </p:spPr>
        <p:txBody>
          <a:bodyPr>
            <a:noAutofit/>
          </a:bodyPr>
          <a:lstStyle/>
          <a:p>
            <a:r>
              <a:rPr lang="zh-CN" altLang="en-US" sz="6000" dirty="0" smtClean="0"/>
              <a:t>图书馆空间与安全管理</a:t>
            </a:r>
            <a:endParaRPr lang="zh-CN" altLang="en-US" sz="6000" dirty="0"/>
          </a:p>
        </p:txBody>
      </p:sp>
      <p:sp>
        <p:nvSpPr>
          <p:cNvPr id="2" name="íSḷidè"/>
          <p:cNvSpPr>
            <a:spLocks noGrp="1"/>
          </p:cNvSpPr>
          <p:nvPr>
            <p:ph type="sldNum" sz="quarter" idx="12"/>
          </p:nvPr>
        </p:nvSpPr>
        <p:spPr/>
        <p:txBody>
          <a:bodyPr/>
          <a:lstStyle/>
          <a:p>
            <a:fld id="{7F65B630-C7FF-41C0-9923-C5E5E29EED81}" type="slidenum">
              <a:rPr lang="zh-CN" altLang="en-US" smtClean="0"/>
              <a:t>44</a:t>
            </a:fld>
            <a:endParaRPr lang="zh-CN" altLang="en-US"/>
          </a:p>
        </p:txBody>
      </p:sp>
      <p:sp>
        <p:nvSpPr>
          <p:cNvPr id="6" name="îṥlïḑê"/>
          <p:cNvSpPr txBox="1"/>
          <p:nvPr/>
        </p:nvSpPr>
        <p:spPr>
          <a:xfrm>
            <a:off x="5312841" y="2186292"/>
            <a:ext cx="1553623" cy="1421926"/>
          </a:xfrm>
          <a:prstGeom prst="rect">
            <a:avLst/>
          </a:prstGeom>
        </p:spPr>
        <p:txBody>
          <a:bodyPr vert="horz" wrap="none" lIns="91436" tIns="45719" rIns="91436" bIns="45719" rtlCol="0" anchor="b">
            <a:spAutoFit/>
          </a:bodyPr>
          <a:lstStyle>
            <a:lvl1pPr algn="ctr" defTabSz="914400" rtl="0" eaLnBrk="1" latinLnBrk="0" hangingPunct="1">
              <a:lnSpc>
                <a:spcPct val="90000"/>
              </a:lnSpc>
              <a:spcBef>
                <a:spcPct val="0"/>
              </a:spcBef>
              <a:buNone/>
              <a:defRPr lang="zh-CN" altLang="en-US" sz="2800" b="1" kern="1200">
                <a:solidFill>
                  <a:schemeClr val="bg1"/>
                </a:solidFill>
                <a:latin typeface="+mj-lt"/>
                <a:ea typeface="+mj-ea"/>
                <a:cs typeface="+mj-cs"/>
              </a:defRPr>
            </a:lvl1pPr>
          </a:lstStyle>
          <a:p>
            <a:r>
              <a:rPr lang="en-GB" altLang="zh-CN" sz="9600" dirty="0">
                <a:solidFill>
                  <a:srgbClr val="BD2B16"/>
                </a:solidFill>
              </a:rPr>
              <a:t>04</a:t>
            </a:r>
            <a:endParaRPr lang="en-GB" sz="9600" dirty="0">
              <a:solidFill>
                <a:srgbClr val="BD2B1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îš1îḑè"/>
        <p:cNvGrpSpPr/>
        <p:nvPr/>
      </p:nvGrpSpPr>
      <p:grpSpPr>
        <a:xfrm>
          <a:off x="0" y="0"/>
          <a:ext cx="0" cy="0"/>
          <a:chOff x="0" y="0"/>
          <a:chExt cx="0" cy="0"/>
        </a:xfrm>
      </p:grpSpPr>
      <p:sp>
        <p:nvSpPr>
          <p:cNvPr id="3" name="îSľiḍè"/>
          <p:cNvSpPr>
            <a:spLocks noGrp="1"/>
          </p:cNvSpPr>
          <p:nvPr>
            <p:ph type="sldNum" sz="quarter" idx="12"/>
          </p:nvPr>
        </p:nvSpPr>
        <p:spPr/>
        <p:txBody>
          <a:bodyPr/>
          <a:lstStyle/>
          <a:p>
            <a:fld id="{7F65B630-C7FF-41C0-9923-C5E5E29EED81}" type="slidenum">
              <a:rPr lang="zh-CN" altLang="en-US" smtClean="0"/>
              <a:t>45</a:t>
            </a:fld>
            <a:endParaRPr lang="zh-CN" altLang="en-US"/>
          </a:p>
        </p:txBody>
      </p:sp>
      <p:sp>
        <p:nvSpPr>
          <p:cNvPr id="21" name="矩形 2"/>
          <p:cNvSpPr/>
          <p:nvPr/>
        </p:nvSpPr>
        <p:spPr>
          <a:xfrm>
            <a:off x="4606531" y="597018"/>
            <a:ext cx="2339041" cy="533064"/>
          </a:xfrm>
          <a:prstGeom prst="rect">
            <a:avLst/>
          </a:prstGeom>
          <a:noFill/>
          <a:ln w="9525">
            <a:noFill/>
          </a:ln>
        </p:spPr>
        <p:txBody>
          <a:bodyPr wrap="non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10000"/>
              </a:lnSpc>
              <a:spcBef>
                <a:spcPct val="0"/>
              </a:spcBef>
              <a:buClr>
                <a:srgbClr val="31B6FD"/>
              </a:buClr>
              <a:buNone/>
            </a:pPr>
            <a:r>
              <a:rPr lang="zh-CN" altLang="en-US" sz="2800" b="1" dirty="0" smtClean="0">
                <a:latin typeface="华文中宋" panose="02010600040101010101" pitchFamily="2" charset="-122"/>
                <a:ea typeface="华文中宋" panose="02010600040101010101" pitchFamily="2" charset="-122"/>
              </a:rPr>
              <a:t>读者文明公约</a:t>
            </a:r>
            <a:endParaRPr lang="zh-CN" altLang="en-US" sz="2800" b="1" dirty="0">
              <a:latin typeface="华文中宋" panose="02010600040101010101" pitchFamily="2" charset="-122"/>
              <a:ea typeface="华文中宋" panose="02010600040101010101" pitchFamily="2" charset="-122"/>
            </a:endParaRPr>
          </a:p>
        </p:txBody>
      </p:sp>
      <p:sp>
        <p:nvSpPr>
          <p:cNvPr id="23" name="Rectangle 3"/>
          <p:cNvSpPr txBox="1">
            <a:spLocks noChangeArrowheads="1"/>
          </p:cNvSpPr>
          <p:nvPr/>
        </p:nvSpPr>
        <p:spPr>
          <a:xfrm>
            <a:off x="1025673" y="1163487"/>
            <a:ext cx="10220082" cy="4597834"/>
          </a:xfrm>
          <a:prstGeom prst="rect">
            <a:avLst/>
          </a:prstGeom>
        </p:spPr>
        <p:txBody>
          <a:bodyPr vert="horz" wrap="square" lIns="68558" tIns="34289" rIns="68558" bIns="34289" numCol="1" rtlCol="0" anchor="t" anchorCtr="0" compatLnSpc="1">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zh-CN" altLang="en-US" sz="2900" b="1" dirty="0">
                <a:solidFill>
                  <a:schemeClr val="accent1"/>
                </a:solidFill>
                <a:latin typeface="华文中宋" panose="02010600040101010101" pitchFamily="2" charset="-122"/>
                <a:ea typeface="华文中宋" panose="02010600040101010101" pitchFamily="2" charset="-122"/>
              </a:rPr>
              <a:t> 文明礼貌</a:t>
            </a:r>
            <a:endParaRPr lang="en-US" altLang="zh-CN" sz="2900" b="1" dirty="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着装整齐，举止文明，不妨碍他人查阅资料，维护文明优雅的图书馆环境。</a:t>
            </a:r>
            <a:endParaRPr lang="en-US" altLang="zh-CN"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遵守秩序</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zh-CN" altLang="en-US" sz="2900" dirty="0" smtClean="0">
                <a:latin typeface="华光魏体_CNKI" pitchFamily="2" charset="-122"/>
                <a:ea typeface="华光魏体_CNKI" pitchFamily="2" charset="-122"/>
              </a:rPr>
              <a:t>     不用物品抢占阅览座位。检测仪发出报警信号时，应配合检查。离开图书馆时带走所有个人物品。 </a:t>
            </a:r>
            <a:endParaRPr lang="en-US"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保持清洁</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不在书库、阅览室内拨打或接听手机、吃零食、乱扔纸屑杂物或随地吐痰。</a:t>
            </a:r>
            <a:endParaRPr lang="en-US" altLang="zh-CN"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爱护公物</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不涂改、批划、污损、撕页、剪割、偷窃书刊资料。不随意涂抹刻画和破坏设施设备。</a:t>
            </a:r>
            <a:endParaRPr lang="en-US" sz="2900" dirty="0" smtClean="0">
              <a:latin typeface="华光魏体_CNKI" pitchFamily="2" charset="-122"/>
              <a:ea typeface="华光魏体_CNKI" pitchFamily="2" charset="-122"/>
            </a:endParaRPr>
          </a:p>
          <a:p>
            <a:pPr>
              <a:lnSpc>
                <a:spcPct val="120000"/>
              </a:lnSpc>
            </a:pPr>
            <a:r>
              <a:rPr lang="zh-CN" altLang="en-US" sz="2900" b="1" dirty="0" smtClean="0">
                <a:solidFill>
                  <a:schemeClr val="accent1"/>
                </a:solidFill>
                <a:latin typeface="华文中宋" panose="02010600040101010101" pitchFamily="2" charset="-122"/>
                <a:ea typeface="华文中宋" panose="02010600040101010101" pitchFamily="2" charset="-122"/>
              </a:rPr>
              <a:t>安全防火</a:t>
            </a:r>
            <a:endParaRPr lang="en-US" altLang="zh-CN" sz="2900" b="1" dirty="0" smtClean="0">
              <a:solidFill>
                <a:schemeClr val="accent1"/>
              </a:solidFill>
              <a:latin typeface="华文中宋" panose="02010600040101010101" pitchFamily="2" charset="-122"/>
              <a:ea typeface="华文中宋" panose="02010600040101010101" pitchFamily="2" charset="-122"/>
            </a:endParaRPr>
          </a:p>
          <a:p>
            <a:pPr marL="0" indent="0">
              <a:lnSpc>
                <a:spcPct val="120000"/>
              </a:lnSpc>
              <a:buFont typeface="Arial" panose="020B0604020202020204" pitchFamily="34" charset="0"/>
              <a:buNone/>
            </a:pPr>
            <a:r>
              <a:rPr lang="en-US" altLang="zh-CN" sz="2900" b="1" dirty="0" smtClean="0"/>
              <a:t>         </a:t>
            </a:r>
            <a:r>
              <a:rPr lang="zh-CN" altLang="en-US" sz="2900" dirty="0" smtClean="0">
                <a:latin typeface="华光魏体_CNKI" pitchFamily="2" charset="-122"/>
                <a:ea typeface="华光魏体_CNKI" pitchFamily="2" charset="-122"/>
              </a:rPr>
              <a:t>图书馆是重点防火单位，严禁在馆内吸烟，严禁携带易燃、易爆等危险品入馆。</a:t>
            </a:r>
            <a:endParaRPr lang="en-US" sz="2900" dirty="0">
              <a:latin typeface="华光魏体_CNKI" pitchFamily="2" charset="-122"/>
              <a:ea typeface="华光魏体_CNKI" pitchFamily="2" charset="-122"/>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564" y="6018663"/>
            <a:ext cx="3310292" cy="549438"/>
          </a:xfrm>
          <a:prstGeom prst="rect">
            <a:avLst/>
          </a:prstGeom>
          <a:noFill/>
          <a:ln>
            <a:noFill/>
          </a:ln>
          <a:effectLst>
            <a:reflection blurRad="6350" stA="50000" endA="300" endPos="38500" dist="50800" dir="5400000" sy="-100000" algn="bl" rotWithShape="0"/>
          </a:effectLst>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46</a:t>
            </a:fld>
            <a:endParaRPr lang="zh-CN" altLang="en-US"/>
          </a:p>
        </p:txBody>
      </p:sp>
      <p:sp>
        <p:nvSpPr>
          <p:cNvPr id="4" name="矩形 3"/>
          <p:cNvSpPr>
            <a:spLocks noChangeArrowheads="1"/>
          </p:cNvSpPr>
          <p:nvPr/>
        </p:nvSpPr>
        <p:spPr bwMode="auto">
          <a:xfrm>
            <a:off x="755649" y="1887538"/>
            <a:ext cx="10039729" cy="240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0" tIns="45705" rIns="91410" bIns="45705">
            <a:spAutoFit/>
          </a:bodyPr>
          <a:lstStyle>
            <a:lvl1pPr eaLnBrk="0" hangingPunct="0">
              <a:defRPr>
                <a:solidFill>
                  <a:schemeClr val="tx1"/>
                </a:solidFill>
                <a:latin typeface="Times New Roman" panose="02020603050405020304" pitchFamily="18" charset="0"/>
                <a:ea typeface="宋体" panose="02010600030101010101" pitchFamily="2" charset="-122"/>
              </a:defRPr>
            </a:lvl1pPr>
            <a:lvl2pPr marL="742950" indent="-285750" eaLnBrk="0" hangingPunct="0">
              <a:defRPr>
                <a:solidFill>
                  <a:schemeClr val="tx1"/>
                </a:solidFill>
                <a:latin typeface="Times New Roman" panose="02020603050405020304" pitchFamily="18" charset="0"/>
                <a:ea typeface="宋体" panose="02010600030101010101" pitchFamily="2" charset="-122"/>
              </a:defRPr>
            </a:lvl2pPr>
            <a:lvl3pPr marL="1143000" indent="-228600" eaLnBrk="0" hangingPunct="0">
              <a:defRPr>
                <a:solidFill>
                  <a:schemeClr val="tx1"/>
                </a:solidFill>
                <a:latin typeface="Times New Roman" panose="02020603050405020304" pitchFamily="18" charset="0"/>
                <a:ea typeface="宋体" panose="02010600030101010101" pitchFamily="2" charset="-122"/>
              </a:defRPr>
            </a:lvl3pPr>
            <a:lvl4pPr marL="1600200" indent="-228600" eaLnBrk="0" hangingPunct="0">
              <a:defRPr>
                <a:solidFill>
                  <a:schemeClr val="tx1"/>
                </a:solidFill>
                <a:latin typeface="Times New Roman" panose="02020603050405020304" pitchFamily="18" charset="0"/>
                <a:ea typeface="宋体" panose="02010600030101010101" pitchFamily="2" charset="-122"/>
              </a:defRPr>
            </a:lvl4pPr>
            <a:lvl5pPr marL="2057400" indent="-228600" eaLnBrk="0" hangingPunct="0">
              <a:defRPr>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Times New Roman" panose="02020603050405020304" pitchFamily="18" charset="0"/>
                <a:ea typeface="宋体" panose="02010600030101010101" pitchFamily="2" charset="-122"/>
              </a:defRPr>
            </a:lvl9pPr>
          </a:lstStyle>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rPr>
              <a:t>所有进馆读者（含借还书读者、自修读者及其他读者）均须预约入馆。</a:t>
            </a:r>
            <a:endParaRPr kumimoji="0" lang="en-US"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endParaRPr>
          </a:p>
          <a:p>
            <a:pPr marL="342900" marR="0" lvl="0" indent="-342900" algn="l" defTabSz="9144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zh-CN"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rPr>
              <a:t>预约成功后，入馆时在图书馆门口张贴的入馆预约二维码上签到，进馆时将签到信</a:t>
            </a:r>
            <a:r>
              <a:rPr kumimoji="0" lang="en-US"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rPr>
              <a:t>   </a:t>
            </a:r>
          </a:p>
          <a:p>
            <a:pPr marR="0" lvl="0" algn="l" defTabSz="914400" rtl="0" eaLnBrk="1" fontAlgn="base" latinLnBrk="0" hangingPunct="1">
              <a:lnSpc>
                <a:spcPct val="150000"/>
              </a:lnSpc>
              <a:spcBef>
                <a:spcPct val="0"/>
              </a:spcBef>
              <a:spcAft>
                <a:spcPct val="0"/>
              </a:spcAft>
              <a:buClrTx/>
              <a:buSzTx/>
              <a:defRPr/>
            </a:pPr>
            <a:r>
              <a:rPr kumimoji="0" lang="en-US"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rPr>
              <a:t>     </a:t>
            </a:r>
            <a:r>
              <a:rPr kumimoji="0" lang="zh-CN"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rPr>
              <a:t>息提供给图书馆门卫查验，查验通过方可入馆。</a:t>
            </a:r>
            <a:endParaRPr kumimoji="0" lang="en-US" altLang="zh-CN" sz="2000" b="0" i="0" u="none" strike="noStrike" kern="1200" cap="none" spc="0" normalizeH="0" baseline="0" noProof="0" dirty="0" smtClean="0">
              <a:ln>
                <a:noFill/>
              </a:ln>
              <a:solidFill>
                <a:schemeClr val="tx2">
                  <a:lumMod val="50000"/>
                </a:schemeClr>
              </a:solidFill>
              <a:effectLst/>
              <a:uLnTx/>
              <a:uFillTx/>
              <a:latin typeface="+mn-ea"/>
              <a:ea typeface="+mn-ea"/>
              <a:cs typeface="+mn-cs"/>
            </a:endParaRPr>
          </a:p>
          <a:p>
            <a:pPr marL="342900" indent="-342900" defTabSz="914400" eaLnBrk="1" fontAlgn="base" hangingPunct="1">
              <a:lnSpc>
                <a:spcPct val="150000"/>
              </a:lnSpc>
              <a:spcBef>
                <a:spcPct val="0"/>
              </a:spcBef>
              <a:spcAft>
                <a:spcPct val="0"/>
              </a:spcAft>
              <a:buFont typeface="Arial" panose="020B0604020202020204" pitchFamily="34" charset="0"/>
              <a:buChar char="•"/>
              <a:defRPr/>
            </a:pPr>
            <a:r>
              <a:rPr lang="zh-CN" altLang="zh-CN" sz="2000" dirty="0">
                <a:solidFill>
                  <a:schemeClr val="tx2">
                    <a:lumMod val="50000"/>
                  </a:schemeClr>
                </a:solidFill>
                <a:latin typeface="+mn-ea"/>
                <a:ea typeface="+mn-ea"/>
              </a:rPr>
              <a:t>预约入馆的读者离开图书馆时无需扫描图书馆门口张贴的二维码签退，系统已设为自</a:t>
            </a:r>
            <a:endParaRPr lang="en-US" altLang="zh-CN" sz="2000" dirty="0">
              <a:solidFill>
                <a:schemeClr val="tx2">
                  <a:lumMod val="50000"/>
                </a:schemeClr>
              </a:solidFill>
              <a:latin typeface="+mn-ea"/>
              <a:ea typeface="+mn-ea"/>
            </a:endParaRPr>
          </a:p>
          <a:p>
            <a:pPr defTabSz="914400" eaLnBrk="1" fontAlgn="base" hangingPunct="1">
              <a:lnSpc>
                <a:spcPct val="150000"/>
              </a:lnSpc>
              <a:spcBef>
                <a:spcPct val="0"/>
              </a:spcBef>
              <a:spcAft>
                <a:spcPct val="0"/>
              </a:spcAft>
              <a:defRPr/>
            </a:pPr>
            <a:r>
              <a:rPr lang="en-US" altLang="zh-CN" sz="2000" dirty="0" smtClean="0">
                <a:solidFill>
                  <a:schemeClr val="tx2">
                    <a:lumMod val="50000"/>
                  </a:schemeClr>
                </a:solidFill>
                <a:latin typeface="+mn-ea"/>
                <a:ea typeface="+mn-ea"/>
              </a:rPr>
              <a:t>    </a:t>
            </a:r>
            <a:r>
              <a:rPr lang="zh-CN" altLang="zh-CN" sz="2000" dirty="0" smtClean="0">
                <a:solidFill>
                  <a:schemeClr val="tx2">
                    <a:lumMod val="50000"/>
                  </a:schemeClr>
                </a:solidFill>
                <a:latin typeface="+mn-ea"/>
                <a:ea typeface="+mn-ea"/>
              </a:rPr>
              <a:t>动</a:t>
            </a:r>
            <a:r>
              <a:rPr lang="zh-CN" altLang="zh-CN" sz="2000" dirty="0">
                <a:solidFill>
                  <a:schemeClr val="tx2">
                    <a:lumMod val="50000"/>
                  </a:schemeClr>
                </a:solidFill>
                <a:latin typeface="+mn-ea"/>
                <a:ea typeface="+mn-ea"/>
              </a:rPr>
              <a:t>签退。</a:t>
            </a:r>
          </a:p>
        </p:txBody>
      </p:sp>
      <p:sp>
        <p:nvSpPr>
          <p:cNvPr id="6" name="îŝļîde"/>
          <p:cNvSpPr/>
          <p:nvPr/>
        </p:nvSpPr>
        <p:spPr>
          <a:xfrm>
            <a:off x="490529" y="465872"/>
            <a:ext cx="23618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4.1 </a:t>
            </a:r>
            <a:r>
              <a:rPr kumimoji="1" lang="zh-CN" altLang="en-US" sz="2800" b="1" dirty="0" smtClean="0">
                <a:solidFill>
                  <a:srgbClr val="FFFFFF"/>
                </a:solidFill>
              </a:rPr>
              <a:t>入 馆</a:t>
            </a:r>
            <a:endParaRPr kumimoji="1" lang="en-US" altLang="zh-CN" sz="2800" b="1" dirty="0">
              <a:solidFill>
                <a:srgbClr val="FFFFFF"/>
              </a:solidFill>
            </a:endParaRPr>
          </a:p>
        </p:txBody>
      </p:sp>
      <p:sp>
        <p:nvSpPr>
          <p:cNvPr id="7" name="矩形 6"/>
          <p:cNvSpPr/>
          <p:nvPr/>
        </p:nvSpPr>
        <p:spPr>
          <a:xfrm>
            <a:off x="1096844" y="4681490"/>
            <a:ext cx="2041525" cy="461963"/>
          </a:xfrm>
          <a:prstGeom prst="rect">
            <a:avLst/>
          </a:prstGeom>
        </p:spPr>
        <p:txBody>
          <a:bodyPr wrap="non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400" b="1" i="0" u="none" strike="noStrike" kern="1200" cap="none" spc="0" normalizeH="0" baseline="0" noProof="0" dirty="0">
                <a:ln>
                  <a:noFill/>
                </a:ln>
                <a:solidFill>
                  <a:schemeClr val="accent1"/>
                </a:solidFill>
                <a:effectLst/>
                <a:uLnTx/>
                <a:uFillTx/>
                <a:latin typeface="Times New Roman" panose="02020603050405020304" pitchFamily="18" charset="0"/>
                <a:ea typeface="宋体" panose="02010600030101010101" pitchFamily="2" charset="-122"/>
                <a:cs typeface="+mn-cs"/>
              </a:rPr>
              <a:t>入馆预约流程</a:t>
            </a:r>
            <a:endParaRPr kumimoji="0" lang="zh-CN" altLang="en-US" sz="2400" b="0" i="0" u="none" strike="noStrike" kern="1200" cap="none" spc="0" normalizeH="0" baseline="0" noProof="0" dirty="0">
              <a:ln>
                <a:noFill/>
              </a:ln>
              <a:solidFill>
                <a:schemeClr val="accent1"/>
              </a:solidFill>
              <a:effectLst/>
              <a:uLnTx/>
              <a:uFillTx/>
              <a:latin typeface="Times New Roman" panose="02020603050405020304" pitchFamily="18" charset="0"/>
              <a:ea typeface="宋体" panose="02010600030101010101" pitchFamily="2" charset="-122"/>
              <a:cs typeface="+mn-cs"/>
            </a:endParaRPr>
          </a:p>
        </p:txBody>
      </p:sp>
      <p:pic>
        <p:nvPicPr>
          <p:cNvPr id="8" name="Picture 2" descr="E:\Users\JK\Desktop\86BA6B900BDDE8E914E4C25C4B8_C3744742_1CEFA.png"/>
          <p:cNvPicPr>
            <a:picLocks noChangeAspect="1"/>
          </p:cNvPicPr>
          <p:nvPr/>
        </p:nvPicPr>
        <p:blipFill>
          <a:blip r:embed="rId2"/>
          <a:stretch>
            <a:fillRect/>
          </a:stretch>
        </p:blipFill>
        <p:spPr>
          <a:xfrm>
            <a:off x="6434351" y="4107088"/>
            <a:ext cx="3343275" cy="2337640"/>
          </a:xfrm>
          <a:prstGeom prst="rect">
            <a:avLst/>
          </a:prstGeom>
          <a:noFill/>
          <a:ln w="9525">
            <a:noFill/>
          </a:ln>
        </p:spPr>
      </p:pic>
      <p:sp>
        <p:nvSpPr>
          <p:cNvPr id="9" name="矩形 8"/>
          <p:cNvSpPr/>
          <p:nvPr/>
        </p:nvSpPr>
        <p:spPr>
          <a:xfrm>
            <a:off x="1903467" y="5506029"/>
            <a:ext cx="4108817" cy="369332"/>
          </a:xfrm>
          <a:prstGeom prst="rect">
            <a:avLst/>
          </a:prstGeom>
        </p:spPr>
        <p:txBody>
          <a:bodyPr wrap="none">
            <a:spAutoFit/>
          </a:bodyPr>
          <a:lstStyle/>
          <a:p>
            <a:r>
              <a:rPr lang="zh-CN" altLang="en-US" b="1" dirty="0"/>
              <a:t>请先扫描二维码下载“学习通”</a:t>
            </a:r>
            <a:r>
              <a:rPr lang="en-US" altLang="zh-CN" b="1" dirty="0"/>
              <a:t>APP</a:t>
            </a:r>
            <a:r>
              <a:rPr lang="zh-CN" altLang="en-US" b="1" dirty="0"/>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47</a:t>
            </a:fld>
            <a:endParaRPr lang="zh-CN" altLang="en-US"/>
          </a:p>
        </p:txBody>
      </p:sp>
      <p:sp>
        <p:nvSpPr>
          <p:cNvPr id="4" name="矩形 3"/>
          <p:cNvSpPr/>
          <p:nvPr/>
        </p:nvSpPr>
        <p:spPr>
          <a:xfrm>
            <a:off x="2092656" y="1486510"/>
            <a:ext cx="6096000" cy="580415"/>
          </a:xfrm>
          <a:prstGeom prst="rect">
            <a:avLst/>
          </a:prstGeom>
        </p:spPr>
        <p:txBody>
          <a:bodyPr>
            <a:spAutoFit/>
          </a:bodyPr>
          <a:lstStyle/>
          <a:p>
            <a:pPr>
              <a:lnSpc>
                <a:spcPct val="150000"/>
              </a:lnSpc>
            </a:pPr>
            <a:r>
              <a:rPr lang="zh-CN" altLang="en-US" sz="2400" dirty="0"/>
              <a:t>邀请码</a:t>
            </a:r>
            <a:r>
              <a:rPr lang="zh-CN" altLang="en-US" sz="2400" dirty="0" smtClean="0"/>
              <a:t>：</a:t>
            </a:r>
            <a:r>
              <a:rPr lang="en-US" altLang="zh-CN" sz="2400" dirty="0" smtClean="0"/>
              <a:t>yqm29382</a:t>
            </a:r>
            <a:endParaRPr lang="en-US" altLang="zh-CN" sz="2400" dirty="0"/>
          </a:p>
        </p:txBody>
      </p:sp>
      <p:sp>
        <p:nvSpPr>
          <p:cNvPr id="5" name="îŝļîde"/>
          <p:cNvSpPr/>
          <p:nvPr/>
        </p:nvSpPr>
        <p:spPr>
          <a:xfrm>
            <a:off x="490529" y="465872"/>
            <a:ext cx="23618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4.1 </a:t>
            </a:r>
            <a:r>
              <a:rPr kumimoji="1" lang="zh-CN" altLang="en-US" sz="2800" b="1" dirty="0" smtClean="0">
                <a:solidFill>
                  <a:srgbClr val="FFFFFF"/>
                </a:solidFill>
              </a:rPr>
              <a:t>入 馆</a:t>
            </a:r>
            <a:endParaRPr kumimoji="1" lang="en-US" altLang="zh-CN" sz="2800" b="1" dirty="0">
              <a:solidFill>
                <a:srgbClr val="FFFFFF"/>
              </a:solidFill>
            </a:endParaRPr>
          </a:p>
        </p:txBody>
      </p:sp>
      <p:sp>
        <p:nvSpPr>
          <p:cNvPr id="6" name="矩形 5"/>
          <p:cNvSpPr/>
          <p:nvPr/>
        </p:nvSpPr>
        <p:spPr>
          <a:xfrm>
            <a:off x="1331912" y="2066925"/>
            <a:ext cx="8549067" cy="1135024"/>
          </a:xfrm>
          <a:prstGeom prst="rect">
            <a:avLst/>
          </a:prstGeom>
        </p:spPr>
        <p:txBody>
          <a:bodyPr wrap="square" lIns="91410" tIns="45705" rIns="91410" bIns="45705">
            <a:spAutoFit/>
          </a:bodyPr>
          <a:lstStyle/>
          <a:p>
            <a:pPr marL="0" marR="0" lvl="0" indent="0" algn="l" defTabSz="914400" rtl="0" eaLnBrk="1" fontAlgn="base" latinLnBrk="0" hangingPunct="1">
              <a:lnSpc>
                <a:spcPct val="150000"/>
              </a:lnSpc>
              <a:spcBef>
                <a:spcPct val="0"/>
              </a:spcBef>
              <a:spcAft>
                <a:spcPct val="0"/>
              </a:spcAft>
              <a:buClrTx/>
              <a:buSzTx/>
              <a:buFont typeface="Arial" panose="020B0604020202020204" pitchFamily="34" charset="0"/>
              <a:buNone/>
              <a:defRPr/>
            </a:pPr>
            <a:r>
              <a:rPr kumimoji="0" lang="zh-CN" altLang="en-US" sz="2400" b="0" i="0" u="none" strike="noStrike" kern="1200" cap="none" spc="0" normalizeH="0" baseline="0" noProof="0" dirty="0">
                <a:ln>
                  <a:noFill/>
                </a:ln>
                <a:solidFill>
                  <a:schemeClr val="tx1"/>
                </a:solidFill>
                <a:effectLst/>
                <a:uLnTx/>
                <a:uFillTx/>
                <a:latin typeface="+mn-ea"/>
                <a:ea typeface="+mn-ea"/>
                <a:cs typeface="+mn-cs"/>
              </a:rPr>
              <a:t>        预 约 成 功 后 ， 需 在 预 约 时 间 段 内 到 图 书 馆 ，在图书馆入口处扫描“签到二维码”，签 到 入 馆 。</a:t>
            </a:r>
          </a:p>
        </p:txBody>
      </p:sp>
      <p:sp>
        <p:nvSpPr>
          <p:cNvPr id="7" name="矩形 1"/>
          <p:cNvSpPr/>
          <p:nvPr/>
        </p:nvSpPr>
        <p:spPr>
          <a:xfrm>
            <a:off x="1918174" y="3976688"/>
            <a:ext cx="5903913" cy="777875"/>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a:lnSpc>
                <a:spcPct val="100000"/>
              </a:lnSpc>
              <a:spcBef>
                <a:spcPct val="20000"/>
              </a:spcBef>
              <a:buClr>
                <a:srgbClr val="31B6FD"/>
              </a:buClr>
              <a:buNone/>
            </a:pPr>
            <a:r>
              <a:rPr lang="zh-CN" altLang="en-US" sz="2000" dirty="0">
                <a:solidFill>
                  <a:srgbClr val="073E87"/>
                </a:solidFill>
                <a:latin typeface="Candara" panose="020E0502030303020204" pitchFamily="34" charset="0"/>
                <a:ea typeface="华文楷体" panose="02010600040101010101" pitchFamily="2" charset="-122"/>
              </a:rPr>
              <a:t>注意：</a:t>
            </a:r>
            <a:endParaRPr lang="en-US" altLang="zh-CN" sz="2000" dirty="0">
              <a:solidFill>
                <a:srgbClr val="073E87"/>
              </a:solidFill>
              <a:latin typeface="Candara" panose="020E0502030303020204" pitchFamily="34" charset="0"/>
              <a:ea typeface="华文楷体" panose="02010600040101010101" pitchFamily="2" charset="-122"/>
            </a:endParaRPr>
          </a:p>
          <a:p>
            <a:pPr marL="0" lvl="0" indent="0" defTabSz="914400">
              <a:lnSpc>
                <a:spcPct val="100000"/>
              </a:lnSpc>
              <a:spcBef>
                <a:spcPct val="20000"/>
              </a:spcBef>
              <a:buClr>
                <a:srgbClr val="31B6FD"/>
              </a:buClr>
              <a:buNone/>
            </a:pPr>
            <a:r>
              <a:rPr lang="zh-CN" altLang="en-US" sz="2000" dirty="0">
                <a:solidFill>
                  <a:srgbClr val="073E87"/>
                </a:solidFill>
                <a:latin typeface="Candara" panose="020E0502030303020204" pitchFamily="34" charset="0"/>
                <a:ea typeface="华文楷体" panose="02010600040101010101" pitchFamily="2" charset="-122"/>
              </a:rPr>
              <a:t>           如若预约后无法正常到馆请及时取消预约。</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564" y="5761321"/>
            <a:ext cx="3310292" cy="806780"/>
          </a:xfrm>
          <a:prstGeom prst="rect">
            <a:avLst/>
          </a:prstGeom>
          <a:noFill/>
          <a:ln>
            <a:noFill/>
          </a:ln>
          <a:effectLst>
            <a:reflection blurRad="6350" stA="50000" endA="300" endPos="38500" dist="50800" dir="5400000" sy="-100000" algn="bl" rotWithShape="0"/>
          </a:effectLst>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48</a:t>
            </a:fld>
            <a:endParaRPr lang="zh-CN" altLang="en-US"/>
          </a:p>
        </p:txBody>
      </p:sp>
      <p:sp>
        <p:nvSpPr>
          <p:cNvPr id="4" name="矩形 3"/>
          <p:cNvSpPr/>
          <p:nvPr/>
        </p:nvSpPr>
        <p:spPr>
          <a:xfrm>
            <a:off x="1447871" y="1737985"/>
            <a:ext cx="8061184" cy="461635"/>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dirty="0">
                <a:latin typeface="Times New Roman" panose="02020603050405020304" pitchFamily="18" charset="0"/>
                <a:ea typeface="宋体" panose="02010600030101010101" pitchFamily="2" charset="-122"/>
              </a:rPr>
              <a:t>        </a:t>
            </a:r>
            <a:r>
              <a:rPr lang="zh-CN" altLang="en-US" sz="2400" dirty="0" smtClean="0">
                <a:latin typeface="Times New Roman" panose="02020603050405020304" pitchFamily="18" charset="0"/>
                <a:ea typeface="宋体" panose="02010600030101010101" pitchFamily="2" charset="-122"/>
              </a:rPr>
              <a:t>读者进入图书馆，需要通过门禁</a:t>
            </a:r>
            <a:r>
              <a:rPr lang="zh-CN" altLang="en-US" sz="2400" dirty="0">
                <a:latin typeface="Times New Roman" panose="02020603050405020304" pitchFamily="18" charset="0"/>
                <a:ea typeface="宋体" panose="02010600030101010101" pitchFamily="2" charset="-122"/>
              </a:rPr>
              <a:t>系统通道进入图书馆。</a:t>
            </a:r>
            <a:endParaRPr lang="en-US" altLang="zh-CN" sz="2400" b="1" dirty="0">
              <a:latin typeface="Times New Roman" panose="02020603050405020304" pitchFamily="18" charset="0"/>
              <a:ea typeface="宋体" panose="02010600030101010101" pitchFamily="2" charset="-122"/>
            </a:endParaRPr>
          </a:p>
        </p:txBody>
      </p:sp>
      <p:sp>
        <p:nvSpPr>
          <p:cNvPr id="5" name="矩形 4"/>
          <p:cNvSpPr/>
          <p:nvPr/>
        </p:nvSpPr>
        <p:spPr>
          <a:xfrm>
            <a:off x="651668" y="3269805"/>
            <a:ext cx="7509693" cy="2860040"/>
          </a:xfrm>
          <a:prstGeom prst="rect">
            <a:avLst/>
          </a:prstGeom>
        </p:spPr>
        <p:txBody>
          <a:bodyPr wrap="square" lIns="91410" tIns="45705" rIns="91410" bIns="45705">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ea typeface="+mn-ea"/>
                <a:cs typeface="+mn-cs"/>
              </a:rPr>
              <a:t>读卡识别：</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直接读取一卡通。</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ea typeface="+mn-ea"/>
                <a:cs typeface="+mn-cs"/>
              </a:rPr>
              <a:t>扫码识别：</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下载</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完美校园</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”APP（</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应用商店）</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绑定手机号</a:t>
            </a: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               </a:t>
            </a:r>
            <a:r>
              <a:rPr lang="en-US" altLang="zh-CN" sz="2000" noProof="0" dirty="0">
                <a:ln>
                  <a:noFill/>
                </a:ln>
                <a:effectLst/>
                <a:uLnTx/>
                <a:uFillTx/>
                <a:latin typeface="+mn-ea"/>
                <a:sym typeface="+mn-ea"/>
              </a:rPr>
              <a:t>       </a:t>
            </a:r>
            <a:r>
              <a:rPr kumimoji="0" lang="zh-CN" altLang="en-US" sz="2000" b="0" i="0" u="none" strike="noStrike" kern="1200" cap="none" spc="0" normalizeH="0" baseline="0" noProof="0" dirty="0" smtClean="0">
                <a:ln>
                  <a:noFill/>
                </a:ln>
                <a:solidFill>
                  <a:schemeClr val="tx1"/>
                </a:solidFill>
                <a:effectLst/>
                <a:uLnTx/>
                <a:uFillTx/>
                <a:latin typeface="+mn-ea"/>
                <a:ea typeface="+mn-ea"/>
                <a:cs typeface="+mn-cs"/>
              </a:rPr>
              <a:t>绑定</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一卡通号码  </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点击</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虚拟卡</a:t>
            </a:r>
            <a:r>
              <a:rPr kumimoji="0" lang="en-US" altLang="zh-CN" sz="2000" b="0" i="0" u="none" strike="noStrike" kern="1200" cap="none" spc="0" normalizeH="0" baseline="0" noProof="0" dirty="0">
                <a:ln>
                  <a:noFill/>
                </a:ln>
                <a:solidFill>
                  <a:schemeClr val="tx1"/>
                </a:solidFill>
                <a:effectLst/>
                <a:uLnTx/>
                <a:uFillTx/>
                <a:latin typeface="+mn-ea"/>
                <a:ea typeface="+mn-ea"/>
                <a:cs typeface="+mn-cs"/>
              </a:rPr>
              <a:t>”</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生成二维码。</a:t>
            </a: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2000" b="1"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000" b="1" i="0" u="none" strike="noStrike" kern="1200" cap="none" spc="0" normalizeH="0" baseline="0" noProof="0" dirty="0">
                <a:ln>
                  <a:noFill/>
                </a:ln>
                <a:solidFill>
                  <a:schemeClr val="tx1"/>
                </a:solidFill>
                <a:effectLst/>
                <a:uLnTx/>
                <a:uFillTx/>
                <a:latin typeface="+mn-ea"/>
                <a:ea typeface="+mn-ea"/>
                <a:cs typeface="+mn-cs"/>
              </a:rPr>
              <a:t>人脸识别：</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常按右图二维码识别，捆绑一卡通帐号，按提示操作                 </a:t>
            </a: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即可。</a:t>
            </a: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en-US" altLang="zh-CN" sz="20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altLang="zh-CN" sz="2000" b="0" i="0" u="none" strike="noStrike" kern="1200" cap="none" spc="0" normalizeH="0" baseline="0" noProof="0" dirty="0">
                <a:ln>
                  <a:noFill/>
                </a:ln>
                <a:solidFill>
                  <a:schemeClr val="tx1"/>
                </a:solidFill>
                <a:effectLst/>
                <a:uLnTx/>
                <a:uFillTx/>
                <a:latin typeface="+mn-ea"/>
                <a:ea typeface="+mn-ea"/>
                <a:cs typeface="+mn-cs"/>
              </a:rPr>
              <a:t>      </a:t>
            </a: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（图书馆一楼门禁系统旁公告板张贴有人脸识别使用方法）</a:t>
            </a:r>
          </a:p>
        </p:txBody>
      </p:sp>
      <p:sp>
        <p:nvSpPr>
          <p:cNvPr id="6" name="矩形 4"/>
          <p:cNvSpPr/>
          <p:nvPr/>
        </p:nvSpPr>
        <p:spPr>
          <a:xfrm>
            <a:off x="1115608" y="2664571"/>
            <a:ext cx="3694113" cy="461963"/>
          </a:xfrm>
          <a:prstGeom prst="rect">
            <a:avLst/>
          </a:prstGeom>
          <a:noFill/>
          <a:ln w="9525">
            <a:noFill/>
          </a:ln>
        </p:spPr>
        <p:txBody>
          <a:bodyPr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dirty="0">
                <a:solidFill>
                  <a:srgbClr val="000000"/>
                </a:solidFill>
                <a:latin typeface="Times New Roman" panose="02020603050405020304" pitchFamily="18" charset="0"/>
                <a:ea typeface="宋体" panose="02010600030101010101" pitchFamily="2" charset="-122"/>
              </a:rPr>
              <a:t>门禁系统有三种识别方式：</a:t>
            </a:r>
            <a:endParaRPr lang="en-US" altLang="zh-CN" sz="2400" b="1" dirty="0">
              <a:solidFill>
                <a:srgbClr val="000000"/>
              </a:solidFill>
              <a:latin typeface="Times New Roman" panose="02020603050405020304" pitchFamily="18" charset="0"/>
              <a:ea typeface="宋体" panose="02010600030101010101" pitchFamily="2" charset="-122"/>
            </a:endParaRPr>
          </a:p>
        </p:txBody>
      </p:sp>
      <p:pic>
        <p:nvPicPr>
          <p:cNvPr id="7" name="Picture 2"/>
          <p:cNvPicPr>
            <a:picLocks noChangeAspect="1"/>
          </p:cNvPicPr>
          <p:nvPr/>
        </p:nvPicPr>
        <p:blipFill>
          <a:blip r:embed="rId2"/>
          <a:stretch>
            <a:fillRect/>
          </a:stretch>
        </p:blipFill>
        <p:spPr>
          <a:xfrm>
            <a:off x="8600009" y="3115623"/>
            <a:ext cx="2332037" cy="1893105"/>
          </a:xfrm>
          <a:prstGeom prst="rect">
            <a:avLst/>
          </a:prstGeom>
          <a:noFill/>
          <a:ln w="9525">
            <a:noFill/>
          </a:ln>
        </p:spPr>
      </p:pic>
      <p:sp>
        <p:nvSpPr>
          <p:cNvPr id="8" name="îŝļîde"/>
          <p:cNvSpPr/>
          <p:nvPr/>
        </p:nvSpPr>
        <p:spPr>
          <a:xfrm>
            <a:off x="490529" y="465872"/>
            <a:ext cx="23618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4.1 </a:t>
            </a:r>
            <a:r>
              <a:rPr kumimoji="1" lang="zh-CN" altLang="en-US" sz="2800" b="1" dirty="0" smtClean="0">
                <a:solidFill>
                  <a:srgbClr val="FFFFFF"/>
                </a:solidFill>
              </a:rPr>
              <a:t>入 馆</a:t>
            </a:r>
            <a:endParaRPr kumimoji="1" lang="en-US" altLang="zh-CN" sz="2800" b="1" dirty="0">
              <a:solidFill>
                <a:srgbClr val="FFFFFF"/>
              </a:solidFill>
            </a:endParaRPr>
          </a:p>
        </p:txBody>
      </p:sp>
      <p:cxnSp>
        <p:nvCxnSpPr>
          <p:cNvPr id="12" name="直接箭头连接符 11"/>
          <p:cNvCxnSpPr/>
          <p:nvPr/>
        </p:nvCxnSpPr>
        <p:spPr>
          <a:xfrm>
            <a:off x="1795145" y="4394200"/>
            <a:ext cx="527685"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3" name="直接箭头连接符 12"/>
          <p:cNvCxnSpPr/>
          <p:nvPr/>
        </p:nvCxnSpPr>
        <p:spPr>
          <a:xfrm>
            <a:off x="4192270" y="4378960"/>
            <a:ext cx="499745"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cxnSp>
        <p:nvCxnSpPr>
          <p:cNvPr id="14" name="直接箭头连接符 13"/>
          <p:cNvCxnSpPr/>
          <p:nvPr/>
        </p:nvCxnSpPr>
        <p:spPr>
          <a:xfrm>
            <a:off x="6065520" y="4062095"/>
            <a:ext cx="392430" cy="0"/>
          </a:xfrm>
          <a:prstGeom prst="straightConnector1">
            <a:avLst/>
          </a:prstGeom>
          <a:ln>
            <a:tailEnd type="arrow"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49</a:t>
            </a:fld>
            <a:endParaRPr lang="zh-CN" altLang="en-US"/>
          </a:p>
        </p:txBody>
      </p:sp>
      <p:sp>
        <p:nvSpPr>
          <p:cNvPr id="4" name="îŝļîde"/>
          <p:cNvSpPr/>
          <p:nvPr/>
        </p:nvSpPr>
        <p:spPr>
          <a:xfrm>
            <a:off x="490529" y="465872"/>
            <a:ext cx="23618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4.2 </a:t>
            </a:r>
            <a:r>
              <a:rPr kumimoji="1" lang="zh-CN" altLang="en-US" sz="2800" b="1" dirty="0" smtClean="0">
                <a:solidFill>
                  <a:srgbClr val="FFFFFF"/>
                </a:solidFill>
              </a:rPr>
              <a:t>出 馆</a:t>
            </a:r>
            <a:endParaRPr kumimoji="1" lang="en-US" altLang="zh-CN" sz="2800" b="1" dirty="0">
              <a:solidFill>
                <a:srgbClr val="FFFFFF"/>
              </a:solidFill>
            </a:endParaRPr>
          </a:p>
        </p:txBody>
      </p:sp>
      <p:sp>
        <p:nvSpPr>
          <p:cNvPr id="5" name="矩形 4"/>
          <p:cNvSpPr/>
          <p:nvPr/>
        </p:nvSpPr>
        <p:spPr>
          <a:xfrm>
            <a:off x="1624012" y="1995488"/>
            <a:ext cx="8652751" cy="960746"/>
          </a:xfrm>
          <a:prstGeom prst="rect">
            <a:avLst/>
          </a:prstGeom>
        </p:spPr>
        <p:txBody>
          <a:bodyPr wrap="square" lIns="91410" tIns="45705" rIns="91410" bIns="45705">
            <a:spAutoFit/>
          </a:bodyPr>
          <a:lstStyle/>
          <a:p>
            <a:pPr marL="0" marR="0" lvl="0" indent="0" algn="l" defTabSz="914400" rtl="0" eaLnBrk="0" fontAlgn="base" latinLnBrk="0" hangingPunct="0">
              <a:lnSpc>
                <a:spcPct val="150000"/>
              </a:lnSpc>
              <a:spcBef>
                <a:spcPct val="20000"/>
              </a:spcBef>
              <a:spcAft>
                <a:spcPct val="0"/>
              </a:spcAft>
              <a:buClr>
                <a:schemeClr val="accent1"/>
              </a:buClr>
              <a:buSzPct val="100000"/>
              <a:buFont typeface="Arial" panose="020B0604020202020204" pitchFamily="34" charset="0"/>
              <a:buNone/>
              <a:defRPr/>
            </a:pPr>
            <a:r>
              <a:rPr kumimoji="0" lang="en-US" altLang="zh-CN" sz="2000" b="0" i="0" u="none" strike="noStrike" kern="1200" cap="none" spc="0" normalizeH="0" baseline="0" noProof="0" dirty="0">
                <a:ln>
                  <a:noFill/>
                </a:ln>
                <a:solidFill>
                  <a:schemeClr val="tx2"/>
                </a:solidFill>
                <a:effectLst/>
                <a:uLnTx/>
                <a:uFillTx/>
                <a:latin typeface="+mn-lt"/>
                <a:ea typeface="+mn-ea"/>
                <a:cs typeface="+mn-cs"/>
              </a:rPr>
              <a:t>         </a:t>
            </a:r>
            <a:r>
              <a:rPr kumimoji="0" lang="zh-CN" altLang="zh-CN" sz="2000" b="0" i="0" u="none" strike="noStrike" kern="1200" cap="none" spc="0" normalizeH="0" baseline="0" noProof="0" dirty="0">
                <a:ln>
                  <a:noFill/>
                </a:ln>
                <a:solidFill>
                  <a:schemeClr val="tx1"/>
                </a:solidFill>
                <a:effectLst/>
                <a:uLnTx/>
                <a:uFillTx/>
                <a:latin typeface="+mn-lt"/>
                <a:ea typeface="+mn-ea"/>
                <a:cs typeface="+mn-cs"/>
              </a:rPr>
              <a:t>读者由专门的通道出馆，出馆时若门禁系统报警并关闭，可能是由于读者借书操作不当，请自觉返回将所借图书交给借还书处老师检查。</a:t>
            </a:r>
          </a:p>
        </p:txBody>
      </p:sp>
      <p:sp>
        <p:nvSpPr>
          <p:cNvPr id="6" name="矩形 1"/>
          <p:cNvSpPr/>
          <p:nvPr/>
        </p:nvSpPr>
        <p:spPr>
          <a:xfrm>
            <a:off x="1862135" y="3557962"/>
            <a:ext cx="8414625" cy="1200298"/>
          </a:xfrm>
          <a:prstGeom prst="rect">
            <a:avLst/>
          </a:prstGeom>
          <a:noFill/>
          <a:ln w="9525">
            <a:noFill/>
          </a:ln>
        </p:spPr>
        <p:txBody>
          <a:bodyPr wrap="square" lIns="91410" tIns="45705" rIns="91410" bIns="45705">
            <a:spAutoFit/>
          </a:bodyPr>
          <a:lstStyle>
            <a:lvl1pPr marL="168275" indent="-168275" algn="l" defTabSz="682625"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1175" indent="-168275" algn="l" defTabSz="682625"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4075" indent="-168275" algn="l" defTabSz="682625"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69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39875" indent="-168275" algn="l" defTabSz="682625"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stStyle>
          <a:p>
            <a:pPr marL="0" lvl="0" indent="0" defTabSz="914400" eaLnBrk="1" hangingPunct="1">
              <a:lnSpc>
                <a:spcPct val="100000"/>
              </a:lnSpc>
              <a:spcBef>
                <a:spcPct val="0"/>
              </a:spcBef>
              <a:buNone/>
            </a:pPr>
            <a:r>
              <a:rPr lang="zh-CN" altLang="en-US" sz="2400" dirty="0" smtClean="0">
                <a:solidFill>
                  <a:srgbClr val="073E87"/>
                </a:solidFill>
                <a:latin typeface="Candara" panose="020E0502030303020204" pitchFamily="34" charset="0"/>
                <a:ea typeface="华文楷体" panose="02010600040101010101" pitchFamily="2" charset="-122"/>
              </a:rPr>
              <a:t>注意：</a:t>
            </a:r>
            <a:endParaRPr lang="en-US" altLang="zh-CN" sz="2400" dirty="0" smtClean="0">
              <a:solidFill>
                <a:srgbClr val="073E87"/>
              </a:solidFill>
              <a:latin typeface="Candara" panose="020E0502030303020204" pitchFamily="34" charset="0"/>
              <a:ea typeface="华文楷体" panose="02010600040101010101" pitchFamily="2" charset="-122"/>
            </a:endParaRPr>
          </a:p>
          <a:p>
            <a:pPr marL="0" lvl="0" indent="0" defTabSz="914400" eaLnBrk="1" hangingPunct="1">
              <a:lnSpc>
                <a:spcPct val="100000"/>
              </a:lnSpc>
              <a:spcBef>
                <a:spcPct val="0"/>
              </a:spcBef>
              <a:buNone/>
            </a:pPr>
            <a:r>
              <a:rPr lang="zh-CN" altLang="en-US" sz="2400" dirty="0" smtClean="0">
                <a:solidFill>
                  <a:srgbClr val="073E87"/>
                </a:solidFill>
                <a:latin typeface="Candara" panose="020E0502030303020204" pitchFamily="34" charset="0"/>
                <a:ea typeface="华文楷体" panose="02010600040101010101" pitchFamily="2" charset="-122"/>
              </a:rPr>
              <a:t>          预约入馆的读者离开图书馆时无需扫描图书馆门口张贴的二维码签退，系统已设为自动签退。</a:t>
            </a:r>
            <a:endParaRPr lang="zh-CN" altLang="en-US" sz="2400" dirty="0">
              <a:solidFill>
                <a:srgbClr val="073E87"/>
              </a:solidFill>
              <a:latin typeface="Candara" panose="020E0502030303020204" pitchFamily="34" charset="0"/>
              <a:ea typeface="华文楷体" panose="02010600040101010101" pitchFamily="2" charset="-122"/>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564" y="5761321"/>
            <a:ext cx="3310292" cy="806780"/>
          </a:xfrm>
          <a:prstGeom prst="rect">
            <a:avLst/>
          </a:prstGeom>
          <a:noFill/>
          <a:ln>
            <a:noFill/>
          </a:ln>
          <a:effectLst>
            <a:reflection blurRad="6350" stA="50000" endA="300" endPos="38500" dist="50800" dir="5400000" sy="-100000" algn="bl" rotWithShape="0"/>
          </a:effectLst>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ïṧḻiḋè"/>
        <p:cNvGrpSpPr/>
        <p:nvPr/>
      </p:nvGrpSpPr>
      <p:grpSpPr>
        <a:xfrm>
          <a:off x="0" y="0"/>
          <a:ext cx="0" cy="0"/>
          <a:chOff x="0" y="0"/>
          <a:chExt cx="0" cy="0"/>
        </a:xfrm>
      </p:grpSpPr>
      <p:sp>
        <p:nvSpPr>
          <p:cNvPr id="3" name="íşḷîde"/>
          <p:cNvSpPr>
            <a:spLocks noGrp="1"/>
          </p:cNvSpPr>
          <p:nvPr>
            <p:ph type="sldNum" sz="quarter" idx="12"/>
          </p:nvPr>
        </p:nvSpPr>
        <p:spPr/>
        <p:txBody>
          <a:bodyPr/>
          <a:lstStyle/>
          <a:p>
            <a:fld id="{7F65B630-C7FF-41C0-9923-C5E5E29EED81}" type="slidenum">
              <a:rPr lang="zh-CN" altLang="en-US" smtClean="0"/>
              <a:t>5</a:t>
            </a:fld>
            <a:endParaRPr lang="zh-CN" altLang="en-US"/>
          </a:p>
        </p:txBody>
      </p:sp>
      <p:pic>
        <p:nvPicPr>
          <p:cNvPr id="17" name="Picture 2" descr="H:\新生入馆教育\2022\2022新生入馆教育20221027\照片\一楼借还书.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3415" y="1075690"/>
            <a:ext cx="3756025" cy="23634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H:\新生入馆教育\2022\2022新生入馆教育20221027\照片\一楼自习室.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1745" y="224155"/>
            <a:ext cx="4065270" cy="2190115"/>
          </a:xfrm>
          <a:prstGeom prst="rect">
            <a:avLst/>
          </a:prstGeom>
          <a:noFill/>
          <a:extLst>
            <a:ext uri="{909E8E84-426E-40DD-AFC4-6F175D3DCCD1}">
              <a14:hiddenFill xmlns:a14="http://schemas.microsoft.com/office/drawing/2010/main">
                <a:solidFill>
                  <a:srgbClr val="FFFFFF"/>
                </a:solidFill>
              </a14:hiddenFill>
            </a:ext>
          </a:extLst>
        </p:spPr>
      </p:pic>
      <p:sp>
        <p:nvSpPr>
          <p:cNvPr id="19" name="右箭头标注 18"/>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20" name="单圆角矩形 19">
            <a:hlinkClick r:id="rId7"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一楼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2" name="矩形 1"/>
          <p:cNvSpPr/>
          <p:nvPr/>
        </p:nvSpPr>
        <p:spPr>
          <a:xfrm>
            <a:off x="3302759" y="3621381"/>
            <a:ext cx="3967556" cy="738662"/>
          </a:xfrm>
          <a:prstGeom prst="rect">
            <a:avLst/>
          </a:prstGeom>
          <a:solidFill>
            <a:schemeClr val="bg2"/>
          </a:solidFill>
        </p:spPr>
        <p:txBody>
          <a:bodyPr wrap="square" lIns="91436" tIns="45719" rIns="91436" bIns="45719">
            <a:spAutoFit/>
          </a:bodyPr>
          <a:lstStyle/>
          <a:p>
            <a:pPr lvl="0">
              <a:defRPr/>
            </a:pPr>
            <a:r>
              <a:rPr lang="zh-CN" altLang="zh-CN" sz="2100" b="1" dirty="0">
                <a:latin typeface="隶书" panose="02010509060101010101" pitchFamily="49" charset="-122"/>
                <a:ea typeface="隶书" panose="02010509060101010101" pitchFamily="49" charset="-122"/>
              </a:rPr>
              <a:t>借还书处：借还书、咨询、</a:t>
            </a:r>
            <a:r>
              <a:rPr lang="zh-CN" altLang="en-US" sz="2100" b="1" dirty="0">
                <a:latin typeface="隶书" panose="02010509060101010101" pitchFamily="49" charset="-122"/>
                <a:ea typeface="隶书" panose="02010509060101010101" pitchFamily="49" charset="-122"/>
              </a:rPr>
              <a:t>图</a:t>
            </a:r>
            <a:r>
              <a:rPr lang="zh-CN" altLang="zh-CN" sz="2100" b="1" dirty="0">
                <a:latin typeface="隶书" panose="02010509060101010101" pitchFamily="49" charset="-122"/>
                <a:ea typeface="隶书" panose="02010509060101010101" pitchFamily="49" charset="-122"/>
              </a:rPr>
              <a:t>书</a:t>
            </a:r>
            <a:r>
              <a:rPr lang="en-US" altLang="zh-CN" sz="2100" b="1" dirty="0">
                <a:latin typeface="隶书" panose="02010509060101010101" pitchFamily="49" charset="-122"/>
                <a:ea typeface="隶书" panose="02010509060101010101" pitchFamily="49" charset="-122"/>
              </a:rPr>
              <a:t>     </a:t>
            </a:r>
            <a:r>
              <a:rPr lang="zh-CN" altLang="zh-CN" sz="2100" b="1" dirty="0">
                <a:latin typeface="隶书" panose="02010509060101010101" pitchFamily="49" charset="-122"/>
                <a:ea typeface="隶书" panose="02010509060101010101" pitchFamily="49" charset="-122"/>
              </a:rPr>
              <a:t>损坏遗失赔偿等业务</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sp>
        <p:nvSpPr>
          <p:cNvPr id="21" name="矩形 20"/>
          <p:cNvSpPr/>
          <p:nvPr/>
        </p:nvSpPr>
        <p:spPr>
          <a:xfrm>
            <a:off x="7996418" y="2700603"/>
            <a:ext cx="3295783" cy="738662"/>
          </a:xfrm>
          <a:prstGeom prst="rect">
            <a:avLst/>
          </a:prstGeom>
          <a:solidFill>
            <a:schemeClr val="bg2"/>
          </a:solidFill>
        </p:spPr>
        <p:txBody>
          <a:bodyPr wrap="square" lIns="91436" tIns="45719" rIns="91436" bIns="45719">
            <a:spAutoFit/>
          </a:bodyPr>
          <a:lstStyle/>
          <a:p>
            <a:pPr>
              <a:defRPr/>
            </a:pPr>
            <a:r>
              <a:rPr lang="zh-CN" altLang="zh-CN" sz="2100" b="1" dirty="0">
                <a:latin typeface="隶书" panose="02010509060101010101" pitchFamily="49" charset="-122"/>
                <a:ea typeface="隶书" panose="02010509060101010101" pitchFamily="49" charset="-122"/>
              </a:rPr>
              <a:t>自修室：可容纳近500个读者在室内学习</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sp>
        <p:nvSpPr>
          <p:cNvPr id="22" name="矩形 21"/>
          <p:cNvSpPr/>
          <p:nvPr/>
        </p:nvSpPr>
        <p:spPr>
          <a:xfrm>
            <a:off x="339089" y="5101591"/>
            <a:ext cx="6931225" cy="1375410"/>
          </a:xfrm>
          <a:prstGeom prst="rect">
            <a:avLst/>
          </a:prstGeom>
          <a:solidFill>
            <a:schemeClr val="bg2"/>
          </a:solidFill>
        </p:spPr>
        <p:txBody>
          <a:bodyPr wrap="square" lIns="91436" tIns="45719" rIns="91436" bIns="45719">
            <a:noAutofit/>
          </a:bodyPr>
          <a:lstStyle/>
          <a:p>
            <a:r>
              <a:rPr lang="en-US" altLang="zh-CN" sz="2100" b="1" dirty="0">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一楼大厅</a:t>
            </a:r>
            <a:r>
              <a:rPr lang="zh-CN" altLang="en-US" sz="2100" b="1" dirty="0" smtClean="0">
                <a:latin typeface="隶书" panose="02010509060101010101" pitchFamily="49" charset="-122"/>
                <a:ea typeface="隶书" panose="02010509060101010101" pitchFamily="49" charset="-122"/>
              </a:rPr>
              <a:t>：</a:t>
            </a:r>
            <a:r>
              <a:rPr lang="zh-CN" altLang="en-US" sz="2100" b="1" dirty="0">
                <a:latin typeface="隶书" panose="02010509060101010101" pitchFamily="49" charset="-122"/>
                <a:ea typeface="隶书" panose="02010509060101010101" pitchFamily="49" charset="-122"/>
              </a:rPr>
              <a:t>设有</a:t>
            </a:r>
            <a:r>
              <a:rPr lang="zh-CN" altLang="zh-CN" sz="2100" b="1" dirty="0">
                <a:latin typeface="隶书" panose="02010509060101010101" pitchFamily="49" charset="-122"/>
                <a:ea typeface="隶书" panose="02010509060101010101" pitchFamily="49" charset="-122"/>
              </a:rPr>
              <a:t>中共党史学习园地、法治学习园地，</a:t>
            </a:r>
            <a:r>
              <a:rPr lang="zh-CN" altLang="en-US" sz="2100" b="1" dirty="0">
                <a:latin typeface="隶书" panose="02010509060101010101" pitchFamily="49" charset="-122"/>
                <a:ea typeface="隶书" panose="02010509060101010101" pitchFamily="49" charset="-122"/>
              </a:rPr>
              <a:t>陈列有习近平新时代中国特色社会主义思想丛书、《复兴文库》系列丛书、党史党建类图书，以及近年来出版的法治类图书。</a:t>
            </a:r>
            <a:endParaRPr lang="zh-CN" altLang="zh-CN" sz="2100" b="1" dirty="0">
              <a:latin typeface="隶书" panose="02010509060101010101" pitchFamily="49" charset="-122"/>
              <a:ea typeface="隶书" panose="02010509060101010101" pitchFamily="49" charset="-122"/>
            </a:endParaRPr>
          </a:p>
        </p:txBody>
      </p:sp>
      <p:sp>
        <p:nvSpPr>
          <p:cNvPr id="11"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pic>
        <p:nvPicPr>
          <p:cNvPr id="6" name="图片 3" descr="ad92911264d59c34a6d511140a69845"/>
          <p:cNvPicPr>
            <a:picLocks noChangeAspect="1"/>
          </p:cNvPicPr>
          <p:nvPr>
            <p:custDataLst>
              <p:tags r:id="rId2"/>
            </p:custDataLst>
          </p:nvPr>
        </p:nvPicPr>
        <p:blipFill>
          <a:blip r:embed="rId8"/>
          <a:stretch>
            <a:fillRect/>
          </a:stretch>
        </p:blipFill>
        <p:spPr>
          <a:xfrm rot="10800000">
            <a:off x="8024404" y="4278085"/>
            <a:ext cx="3653245" cy="2376714"/>
          </a:xfrm>
          <a:prstGeom prst="rect">
            <a:avLst/>
          </a:prstGeom>
        </p:spPr>
      </p:pic>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50</a:t>
            </a:fld>
            <a:endParaRPr lang="zh-CN" altLang="en-US"/>
          </a:p>
        </p:txBody>
      </p:sp>
      <p:sp>
        <p:nvSpPr>
          <p:cNvPr id="4" name="内容占位符 1"/>
          <p:cNvSpPr txBox="1"/>
          <p:nvPr/>
        </p:nvSpPr>
        <p:spPr>
          <a:xfrm>
            <a:off x="669427" y="1780392"/>
            <a:ext cx="6209045" cy="1462527"/>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Font typeface="Arial" panose="020B0604020202020204" pitchFamily="34" charset="0"/>
              <a:buNone/>
              <a:defRPr/>
            </a:pPr>
            <a:r>
              <a:rPr lang="zh-CN" altLang="en-US" sz="2100" b="1" dirty="0" smtClean="0"/>
              <a:t>下载客户端，登录</a:t>
            </a:r>
            <a:endParaRPr lang="zh-CN" altLang="en-US" sz="2100" dirty="0" smtClean="0"/>
          </a:p>
          <a:p>
            <a:pPr marL="0" indent="0" defTabSz="685800">
              <a:spcBef>
                <a:spcPts val="750"/>
              </a:spcBef>
              <a:buFont typeface="Arial" panose="020B0604020202020204" pitchFamily="34" charset="0"/>
              <a:buNone/>
              <a:defRPr/>
            </a:pPr>
            <a:r>
              <a:rPr lang="zh-CN" altLang="en-US" sz="2100" dirty="0" smtClean="0"/>
              <a:t>扫描图片中的二维码或者在应用市场中搜索‘学习通’，手机号注册，输入单位，学工号，完善正确个人信息。</a:t>
            </a:r>
          </a:p>
          <a:p>
            <a:pPr marL="171450" indent="-171450" defTabSz="685800">
              <a:spcBef>
                <a:spcPts val="750"/>
              </a:spcBef>
              <a:defRPr/>
            </a:pPr>
            <a:endParaRPr lang="zh-CN" altLang="en-US" sz="2100" dirty="0"/>
          </a:p>
        </p:txBody>
      </p:sp>
      <p:pic>
        <p:nvPicPr>
          <p:cNvPr id="6" name="Picture 2" descr="E:\Users\JK\Desktop\86BA6B900BDDE8E914E4C25C4B8_C3744742_1CEFA (1).png"/>
          <p:cNvPicPr>
            <a:picLocks noChangeAspect="1"/>
          </p:cNvPicPr>
          <p:nvPr/>
        </p:nvPicPr>
        <p:blipFill>
          <a:blip r:embed="rId2"/>
          <a:stretch>
            <a:fillRect/>
          </a:stretch>
        </p:blipFill>
        <p:spPr>
          <a:xfrm>
            <a:off x="7613933" y="2074460"/>
            <a:ext cx="3468049" cy="2976692"/>
          </a:xfrm>
          <a:prstGeom prst="rect">
            <a:avLst/>
          </a:prstGeom>
          <a:noFill/>
          <a:ln w="9525">
            <a:noFill/>
          </a:ln>
        </p:spPr>
      </p:pic>
      <p:sp>
        <p:nvSpPr>
          <p:cNvPr id="7"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
        <p:nvSpPr>
          <p:cNvPr id="9" name="内容占位符 1"/>
          <p:cNvSpPr txBox="1"/>
          <p:nvPr/>
        </p:nvSpPr>
        <p:spPr>
          <a:xfrm>
            <a:off x="847758" y="3526488"/>
            <a:ext cx="5785054" cy="1458035"/>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zh-CN" altLang="en-US" sz="2100" b="1" dirty="0" smtClean="0"/>
              <a:t>进入系统</a:t>
            </a:r>
            <a:endParaRPr lang="zh-CN" altLang="en-US" sz="2100" dirty="0" smtClean="0"/>
          </a:p>
          <a:p>
            <a:pPr marL="0" indent="0" defTabSz="685800">
              <a:spcBef>
                <a:spcPts val="750"/>
              </a:spcBef>
              <a:buFont typeface="Arial" panose="020B0604020202020204" pitchFamily="34" charset="0"/>
              <a:buNone/>
              <a:defRPr/>
            </a:pPr>
            <a:r>
              <a:rPr lang="zh-CN" altLang="en-US" sz="2100" dirty="0" smtClean="0"/>
              <a:t>         需入馆读者在学习通首页输入邀请码“</a:t>
            </a:r>
            <a:r>
              <a:rPr lang="en-US" altLang="zh-CN" sz="2100" dirty="0" smtClean="0"/>
              <a:t>yqm29382”</a:t>
            </a:r>
            <a:r>
              <a:rPr lang="zh-CN" altLang="en-US" sz="2100" dirty="0" smtClean="0"/>
              <a:t>，点击“座位预约”。</a:t>
            </a:r>
          </a:p>
          <a:p>
            <a:pPr marL="171450" indent="-171450" defTabSz="685800">
              <a:spcBef>
                <a:spcPts val="750"/>
              </a:spcBef>
              <a:defRPr/>
            </a:pPr>
            <a:endParaRPr lang="zh-CN" altLang="en-US" sz="2100" dirty="0" smtClean="0"/>
          </a:p>
        </p:txBody>
      </p:sp>
      <p:sp>
        <p:nvSpPr>
          <p:cNvPr id="10" name="内容占位符 1"/>
          <p:cNvSpPr txBox="1"/>
          <p:nvPr/>
        </p:nvSpPr>
        <p:spPr>
          <a:xfrm>
            <a:off x="919196" y="4984523"/>
            <a:ext cx="4429125" cy="751461"/>
          </a:xfrm>
          <a:prstGeom prst="rect">
            <a:avLst/>
          </a:prstGeom>
        </p:spPr>
        <p:txBody>
          <a:bodyPr vert="horz" wrap="square" lIns="68558" tIns="34289" rIns="68558" bIns="34289" anchor="t"/>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defRPr/>
            </a:pPr>
            <a:r>
              <a:rPr lang="zh-CN" altLang="en-US" sz="2100" b="1" dirty="0"/>
              <a:t>读者可进行预约选座或快速选座</a:t>
            </a:r>
          </a:p>
          <a:p>
            <a:endParaRPr lang="zh-CN"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51</a:t>
            </a:fld>
            <a:endParaRPr lang="zh-CN" altLang="en-US"/>
          </a:p>
        </p:txBody>
      </p:sp>
      <p:sp>
        <p:nvSpPr>
          <p:cNvPr id="5" name="内容占位符 1"/>
          <p:cNvSpPr txBox="1"/>
          <p:nvPr/>
        </p:nvSpPr>
        <p:spPr>
          <a:xfrm>
            <a:off x="669427" y="1724025"/>
            <a:ext cx="10726454" cy="1483199"/>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zh-CN" altLang="en-US" sz="2100" b="1" dirty="0" smtClean="0"/>
              <a:t>扫码签到落座</a:t>
            </a:r>
            <a:endParaRPr lang="zh-CN" altLang="en-US" sz="2100" dirty="0" smtClean="0"/>
          </a:p>
          <a:p>
            <a:pPr marL="0" indent="0" defTabSz="685800">
              <a:lnSpc>
                <a:spcPct val="150000"/>
              </a:lnSpc>
              <a:spcBef>
                <a:spcPts val="750"/>
              </a:spcBef>
              <a:buFont typeface="Arial" panose="020B0604020202020204" pitchFamily="34" charset="0"/>
              <a:buNone/>
              <a:defRPr/>
            </a:pPr>
            <a:r>
              <a:rPr lang="zh-CN" altLang="en-US" sz="2100" dirty="0" smtClean="0"/>
              <a:t>        </a:t>
            </a:r>
            <a:r>
              <a:rPr lang="zh-CN" altLang="en-US" sz="2000" dirty="0" smtClean="0"/>
              <a:t>读者预约座位后，必须在约定时间到座位处扫描二维码签到，签到时间为预约开始时间的前后</a:t>
            </a:r>
            <a:r>
              <a:rPr lang="en-US" altLang="zh-CN" sz="2000" dirty="0" smtClean="0"/>
              <a:t>20</a:t>
            </a:r>
            <a:r>
              <a:rPr lang="zh-CN" altLang="en-US" sz="2000" dirty="0" smtClean="0"/>
              <a:t>分钟。如果没有按时签到，将被记录为违约行为，记违规一次。同时该座位被释放。</a:t>
            </a:r>
            <a:endParaRPr lang="zh-CN" altLang="en-US" sz="2000" dirty="0"/>
          </a:p>
        </p:txBody>
      </p:sp>
      <p:sp>
        <p:nvSpPr>
          <p:cNvPr id="6"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
        <p:nvSpPr>
          <p:cNvPr id="7" name="内容占位符 1"/>
          <p:cNvSpPr txBox="1"/>
          <p:nvPr/>
        </p:nvSpPr>
        <p:spPr>
          <a:xfrm>
            <a:off x="490529" y="3856512"/>
            <a:ext cx="10695556" cy="1520706"/>
          </a:xfrm>
          <a:prstGeom prst="rect">
            <a:avLst/>
          </a:prstGeom>
        </p:spPr>
        <p:txBody>
          <a:bodyPr vert="horz" wrap="square" lIns="68558" tIns="34289" rIns="68558" bIns="34289" numCol="1" rtlCol="0" anchor="t" anchorCtr="0" compatLnSpc="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defRPr/>
            </a:pPr>
            <a:r>
              <a:rPr lang="zh-CN" altLang="en-US" sz="2100" b="1" dirty="0" smtClean="0"/>
              <a:t>退座离馆</a:t>
            </a:r>
            <a:endParaRPr lang="zh-CN" altLang="en-US" sz="2100" dirty="0" smtClean="0"/>
          </a:p>
          <a:p>
            <a:pPr marL="0" indent="0" defTabSz="685800">
              <a:lnSpc>
                <a:spcPct val="150000"/>
              </a:lnSpc>
              <a:spcBef>
                <a:spcPts val="750"/>
              </a:spcBef>
              <a:buFont typeface="Arial" panose="020B0604020202020204" pitchFamily="34" charset="0"/>
              <a:buNone/>
              <a:defRPr/>
            </a:pPr>
            <a:r>
              <a:rPr lang="zh-CN" altLang="en-US" sz="2100" dirty="0" smtClean="0"/>
              <a:t>         使用完毕后，扫描座位处二维码退座。退座后该座位将被释放，同时记录您成功履约一次。如使用完毕后没有退座，将被记录为违约行为。</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52</a:t>
            </a:fld>
            <a:endParaRPr lang="zh-CN" altLang="en-US"/>
          </a:p>
        </p:txBody>
      </p:sp>
      <p:sp>
        <p:nvSpPr>
          <p:cNvPr id="4" name="内容占位符 1"/>
          <p:cNvSpPr txBox="1"/>
          <p:nvPr/>
        </p:nvSpPr>
        <p:spPr>
          <a:xfrm>
            <a:off x="647700" y="1463224"/>
            <a:ext cx="9751894" cy="3886697"/>
          </a:xfrm>
          <a:prstGeom prst="rect">
            <a:avLst/>
          </a:prstGeom>
        </p:spPr>
        <p:txBody>
          <a:bodyPr vert="horz" wrap="square" lIns="68558" tIns="34289" rIns="68558" bIns="34289" numCol="1" rtlCol="0" anchor="t" anchorCtr="0" compatLnSpc="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defRPr/>
            </a:pPr>
            <a:r>
              <a:rPr lang="zh-CN" altLang="zh-CN" sz="2000" b="1" dirty="0" smtClean="0"/>
              <a:t>（</a:t>
            </a:r>
            <a:r>
              <a:rPr lang="en-US" altLang="zh-CN" sz="2000" b="1" dirty="0" smtClean="0"/>
              <a:t>1</a:t>
            </a:r>
            <a:r>
              <a:rPr lang="zh-CN" altLang="zh-CN" sz="2000" b="1" dirty="0" smtClean="0"/>
              <a:t>）预约规则</a:t>
            </a:r>
            <a:endParaRPr lang="en-US" altLang="zh-CN" sz="2000" b="1" dirty="0" smtClean="0"/>
          </a:p>
          <a:p>
            <a:pPr marL="0" indent="0" defTabSz="685800">
              <a:lnSpc>
                <a:spcPct val="150000"/>
              </a:lnSpc>
              <a:spcBef>
                <a:spcPts val="750"/>
              </a:spcBef>
              <a:buFont typeface="Arial" panose="020B0604020202020204" pitchFamily="34" charset="0"/>
              <a:buNone/>
              <a:defRPr/>
            </a:pPr>
            <a:r>
              <a:rPr lang="zh-CN" altLang="zh-CN" sz="2000" dirty="0" smtClean="0"/>
              <a:t>预约座位数为：福慧图书馆约</a:t>
            </a:r>
            <a:r>
              <a:rPr lang="en-US" altLang="zh-CN" sz="2000" dirty="0" smtClean="0"/>
              <a:t>2000</a:t>
            </a:r>
            <a:r>
              <a:rPr lang="zh-CN" altLang="zh-CN" sz="2000" dirty="0" smtClean="0"/>
              <a:t>个，严宽祜图书馆约</a:t>
            </a:r>
            <a:r>
              <a:rPr lang="en-US" altLang="zh-CN" sz="2000" dirty="0" smtClean="0"/>
              <a:t>200</a:t>
            </a:r>
            <a:r>
              <a:rPr lang="zh-CN" altLang="zh-CN" sz="2000" dirty="0" smtClean="0"/>
              <a:t>个；星湖校区分馆约</a:t>
            </a:r>
            <a:r>
              <a:rPr lang="en-US" altLang="zh-CN" sz="2000" dirty="0" smtClean="0"/>
              <a:t>300</a:t>
            </a:r>
            <a:r>
              <a:rPr lang="zh-CN" altLang="zh-CN" sz="2000" dirty="0" smtClean="0"/>
              <a:t>个。</a:t>
            </a:r>
          </a:p>
          <a:p>
            <a:pPr marL="171450" indent="-171450" defTabSz="685800">
              <a:lnSpc>
                <a:spcPct val="150000"/>
              </a:lnSpc>
              <a:spcBef>
                <a:spcPts val="750"/>
              </a:spcBef>
              <a:defRPr/>
            </a:pPr>
            <a:r>
              <a:rPr lang="zh-CN" altLang="zh-CN" sz="2000" dirty="0" smtClean="0"/>
              <a:t>预约开始时间为：提前</a:t>
            </a:r>
            <a:r>
              <a:rPr lang="en-US" altLang="zh-CN" sz="2000" dirty="0" smtClean="0"/>
              <a:t>1</a:t>
            </a:r>
            <a:r>
              <a:rPr lang="zh-CN" altLang="zh-CN" sz="2000" dirty="0" smtClean="0"/>
              <a:t>天的</a:t>
            </a:r>
            <a:r>
              <a:rPr lang="en-US" altLang="zh-CN" sz="2000" dirty="0" smtClean="0"/>
              <a:t>20:00</a:t>
            </a:r>
            <a:r>
              <a:rPr lang="zh-CN" altLang="zh-CN" sz="2000" dirty="0" smtClean="0"/>
              <a:t>；</a:t>
            </a:r>
          </a:p>
          <a:p>
            <a:pPr marL="171450" indent="-171450" defTabSz="685800">
              <a:lnSpc>
                <a:spcPct val="150000"/>
              </a:lnSpc>
              <a:spcBef>
                <a:spcPts val="750"/>
              </a:spcBef>
              <a:defRPr/>
            </a:pPr>
            <a:r>
              <a:rPr lang="zh-CN" altLang="zh-CN" sz="2000" dirty="0" smtClean="0"/>
              <a:t>单次预约最多时长为：</a:t>
            </a:r>
            <a:r>
              <a:rPr lang="en-US" altLang="zh-CN" sz="2000" dirty="0" smtClean="0"/>
              <a:t>4</a:t>
            </a:r>
            <a:r>
              <a:rPr lang="zh-CN" altLang="zh-CN" sz="2000" dirty="0" smtClean="0"/>
              <a:t>小时；</a:t>
            </a:r>
          </a:p>
          <a:p>
            <a:pPr marL="171450" indent="-171450" defTabSz="685800">
              <a:lnSpc>
                <a:spcPct val="150000"/>
              </a:lnSpc>
              <a:spcBef>
                <a:spcPts val="750"/>
              </a:spcBef>
              <a:defRPr/>
            </a:pPr>
            <a:r>
              <a:rPr lang="zh-CN" altLang="zh-CN" sz="2000" dirty="0" smtClean="0"/>
              <a:t>可同时进行预约次数：</a:t>
            </a:r>
            <a:r>
              <a:rPr lang="en-US" altLang="zh-CN" sz="2000" dirty="0" smtClean="0"/>
              <a:t>3</a:t>
            </a:r>
            <a:r>
              <a:rPr lang="zh-CN" altLang="zh-CN" sz="2000" dirty="0" smtClean="0"/>
              <a:t>次；</a:t>
            </a:r>
          </a:p>
          <a:p>
            <a:pPr marL="171450" indent="-171450" defTabSz="685800">
              <a:lnSpc>
                <a:spcPct val="150000"/>
              </a:lnSpc>
              <a:spcBef>
                <a:spcPts val="750"/>
              </a:spcBef>
              <a:defRPr/>
            </a:pPr>
            <a:r>
              <a:rPr lang="zh-CN" altLang="zh-CN" sz="2000" dirty="0" smtClean="0"/>
              <a:t>签到签退弹性时长为：</a:t>
            </a:r>
            <a:r>
              <a:rPr lang="en-US" altLang="zh-CN" sz="2000" dirty="0" smtClean="0"/>
              <a:t>20</a:t>
            </a:r>
            <a:r>
              <a:rPr lang="zh-CN" altLang="zh-CN" sz="2000" dirty="0" smtClean="0"/>
              <a:t>分钟； （需在预约开始时间±弹性时间内进行签到，并需在结束时间</a:t>
            </a:r>
            <a:r>
              <a:rPr lang="en-US" altLang="zh-CN" sz="2000" dirty="0" smtClean="0"/>
              <a:t>+</a:t>
            </a:r>
            <a:r>
              <a:rPr lang="zh-CN" altLang="zh-CN" sz="2000" dirty="0" smtClean="0"/>
              <a:t>弹性时间前签退。）</a:t>
            </a:r>
          </a:p>
          <a:p>
            <a:pPr marL="171450" indent="-171450" defTabSz="685800">
              <a:lnSpc>
                <a:spcPct val="150000"/>
              </a:lnSpc>
              <a:spcBef>
                <a:spcPts val="750"/>
              </a:spcBef>
              <a:defRPr/>
            </a:pPr>
            <a:r>
              <a:rPr lang="zh-CN" altLang="zh-CN" sz="2000" dirty="0" smtClean="0"/>
              <a:t>用餐时段为：</a:t>
            </a:r>
            <a:r>
              <a:rPr lang="en-US" altLang="zh-CN" sz="2000" dirty="0" smtClean="0"/>
              <a:t>11:30</a:t>
            </a:r>
            <a:r>
              <a:rPr lang="zh-CN" altLang="zh-CN" sz="2000" dirty="0" smtClean="0"/>
              <a:t>至</a:t>
            </a:r>
            <a:r>
              <a:rPr lang="en-US" altLang="zh-CN" sz="2000" dirty="0" smtClean="0"/>
              <a:t>12:30</a:t>
            </a:r>
            <a:r>
              <a:rPr lang="zh-CN" altLang="zh-CN" sz="2000" dirty="0" smtClean="0"/>
              <a:t>，</a:t>
            </a:r>
            <a:r>
              <a:rPr lang="en-US" altLang="zh-CN" sz="2000" dirty="0" smtClean="0"/>
              <a:t>17:30</a:t>
            </a:r>
            <a:r>
              <a:rPr lang="zh-CN" altLang="zh-CN" sz="2000" dirty="0" smtClean="0"/>
              <a:t>至</a:t>
            </a:r>
            <a:r>
              <a:rPr lang="en-US" altLang="zh-CN" sz="2000" dirty="0" smtClean="0"/>
              <a:t>18:30</a:t>
            </a:r>
            <a:r>
              <a:rPr lang="zh-CN" altLang="zh-CN" sz="2000" dirty="0" smtClean="0"/>
              <a:t>，可暂离</a:t>
            </a:r>
            <a:r>
              <a:rPr lang="en-US" altLang="zh-CN" sz="2000" dirty="0" smtClean="0"/>
              <a:t>60</a:t>
            </a:r>
            <a:r>
              <a:rPr lang="zh-CN" altLang="zh-CN" sz="2000" dirty="0" smtClean="0"/>
              <a:t>分钟。</a:t>
            </a:r>
          </a:p>
          <a:p>
            <a:pPr marL="171450" indent="-171450" defTabSz="685800">
              <a:spcBef>
                <a:spcPts val="750"/>
              </a:spcBef>
              <a:defRPr/>
            </a:pPr>
            <a:endParaRPr lang="zh-CN" altLang="en-US" sz="2100" dirty="0"/>
          </a:p>
        </p:txBody>
      </p:sp>
      <p:sp>
        <p:nvSpPr>
          <p:cNvPr id="5"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53</a:t>
            </a:fld>
            <a:endParaRPr lang="zh-CN" altLang="en-US"/>
          </a:p>
        </p:txBody>
      </p:sp>
      <p:sp>
        <p:nvSpPr>
          <p:cNvPr id="4" name="内容占位符 1"/>
          <p:cNvSpPr txBox="1"/>
          <p:nvPr/>
        </p:nvSpPr>
        <p:spPr>
          <a:xfrm>
            <a:off x="468313" y="2066925"/>
            <a:ext cx="10422600" cy="3282997"/>
          </a:xfrm>
          <a:prstGeom prst="rect">
            <a:avLst/>
          </a:prstGeom>
        </p:spPr>
        <p:txBody>
          <a:bodyPr vert="horz" wrap="square" lIns="68558" tIns="34289" rIns="68558" bIns="34289" numCol="1" rtlCol="0" anchor="t" anchorCtr="0" compatLnSpc="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defRPr/>
            </a:pPr>
            <a:r>
              <a:rPr lang="zh-CN" altLang="zh-CN" sz="2000" b="1" dirty="0" smtClean="0"/>
              <a:t>（</a:t>
            </a:r>
            <a:r>
              <a:rPr lang="en-US" altLang="zh-CN" sz="2000" b="1" dirty="0" smtClean="0"/>
              <a:t>2</a:t>
            </a:r>
            <a:r>
              <a:rPr lang="zh-CN" altLang="zh-CN" sz="2000" b="1" dirty="0" smtClean="0"/>
              <a:t>）预约记录</a:t>
            </a:r>
            <a:r>
              <a:rPr lang="zh-CN" altLang="en-US" sz="2000" b="1" dirty="0" smtClean="0"/>
              <a:t>查看</a:t>
            </a:r>
            <a:endParaRPr lang="zh-CN" altLang="zh-CN" sz="2000" dirty="0" smtClean="0"/>
          </a:p>
          <a:p>
            <a:pPr marL="171450" indent="-171450" defTabSz="685800">
              <a:lnSpc>
                <a:spcPct val="150000"/>
              </a:lnSpc>
              <a:spcBef>
                <a:spcPts val="750"/>
              </a:spcBef>
              <a:defRPr/>
            </a:pPr>
            <a:r>
              <a:rPr lang="zh-CN" altLang="zh-CN" sz="2000" dirty="0" smtClean="0"/>
              <a:t>读者在个人应用首页查看个人的预约记录，预约记录分类呈现，包括待履约、已履约、已取消、违约等。</a:t>
            </a:r>
          </a:p>
          <a:p>
            <a:pPr marL="0" indent="0" defTabSz="685800">
              <a:lnSpc>
                <a:spcPct val="150000"/>
              </a:lnSpc>
              <a:spcBef>
                <a:spcPts val="750"/>
              </a:spcBef>
              <a:buFont typeface="Arial" panose="020B0604020202020204" pitchFamily="34" charset="0"/>
              <a:buNone/>
              <a:defRPr/>
            </a:pPr>
            <a:r>
              <a:rPr lang="zh-CN" altLang="zh-CN" sz="2000" b="1" dirty="0" smtClean="0"/>
              <a:t>（</a:t>
            </a:r>
            <a:r>
              <a:rPr lang="en-US" altLang="zh-CN" sz="2000" b="1" dirty="0" smtClean="0"/>
              <a:t>3</a:t>
            </a:r>
            <a:r>
              <a:rPr lang="zh-CN" altLang="zh-CN" sz="2000" b="1" dirty="0" smtClean="0"/>
              <a:t>）违规</a:t>
            </a:r>
            <a:r>
              <a:rPr lang="zh-CN" altLang="en-US" sz="2000" b="1" dirty="0" smtClean="0"/>
              <a:t>行为</a:t>
            </a:r>
            <a:endParaRPr lang="zh-CN" altLang="zh-CN" sz="2000" dirty="0" smtClean="0"/>
          </a:p>
          <a:p>
            <a:pPr marL="171450" indent="-171450" defTabSz="685800">
              <a:lnSpc>
                <a:spcPct val="150000"/>
              </a:lnSpc>
              <a:spcBef>
                <a:spcPts val="750"/>
              </a:spcBef>
              <a:defRPr/>
            </a:pPr>
            <a:r>
              <a:rPr lang="zh-CN" altLang="zh-CN" sz="2000" dirty="0" smtClean="0"/>
              <a:t>预约后没有在规定时间内签到，将被记录为违约；</a:t>
            </a:r>
          </a:p>
          <a:p>
            <a:pPr marL="171450" indent="-171450" defTabSz="685800">
              <a:lnSpc>
                <a:spcPct val="150000"/>
              </a:lnSpc>
              <a:spcBef>
                <a:spcPts val="750"/>
              </a:spcBef>
              <a:defRPr/>
            </a:pPr>
            <a:r>
              <a:rPr lang="zh-CN" altLang="zh-CN" sz="2000" dirty="0" smtClean="0"/>
              <a:t>离开不退座记录为违约；</a:t>
            </a:r>
          </a:p>
          <a:p>
            <a:pPr marL="171450" indent="-171450" defTabSz="685800">
              <a:lnSpc>
                <a:spcPct val="150000"/>
              </a:lnSpc>
              <a:spcBef>
                <a:spcPts val="750"/>
              </a:spcBef>
              <a:defRPr/>
            </a:pPr>
            <a:r>
              <a:rPr lang="zh-CN" altLang="zh-CN" sz="2000" dirty="0" smtClean="0"/>
              <a:t>每周违约次数达到</a:t>
            </a:r>
            <a:r>
              <a:rPr lang="en-US" altLang="zh-CN" sz="2000" dirty="0" smtClean="0"/>
              <a:t>3</a:t>
            </a:r>
            <a:r>
              <a:rPr lang="zh-CN" altLang="zh-CN" sz="2000" dirty="0" smtClean="0"/>
              <a:t>次，将暂停本周的预约功能。</a:t>
            </a:r>
          </a:p>
        </p:txBody>
      </p:sp>
      <p:sp>
        <p:nvSpPr>
          <p:cNvPr id="5"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54</a:t>
            </a:fld>
            <a:endParaRPr lang="zh-CN" altLang="en-US"/>
          </a:p>
        </p:txBody>
      </p:sp>
      <p:sp>
        <p:nvSpPr>
          <p:cNvPr id="4" name="内容占位符 1"/>
          <p:cNvSpPr txBox="1"/>
          <p:nvPr/>
        </p:nvSpPr>
        <p:spPr>
          <a:xfrm>
            <a:off x="1035428" y="1527173"/>
            <a:ext cx="10169383" cy="4232181"/>
          </a:xfrm>
          <a:prstGeom prst="rect">
            <a:avLst/>
          </a:prstGeom>
        </p:spPr>
        <p:txBody>
          <a:bodyPr vert="horz" wrap="square" lIns="68558" tIns="34289" rIns="68558" bIns="34289" numCol="1" rtlCol="0" anchor="t" anchorCtr="0" compatLnSpc="1">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10000"/>
              </a:lnSpc>
              <a:spcBef>
                <a:spcPts val="750"/>
              </a:spcBef>
              <a:buFont typeface="Arial" panose="020B0604020202020204" pitchFamily="34" charset="0"/>
              <a:buNone/>
              <a:defRPr/>
            </a:pPr>
            <a:r>
              <a:rPr lang="zh-CN" altLang="zh-CN" sz="2400" b="1" dirty="0" smtClean="0"/>
              <a:t>（</a:t>
            </a:r>
            <a:r>
              <a:rPr lang="en-US" altLang="zh-CN" sz="2400" b="1" dirty="0" smtClean="0"/>
              <a:t>4</a:t>
            </a:r>
            <a:r>
              <a:rPr lang="zh-CN" altLang="zh-CN" sz="2400" b="1" dirty="0" smtClean="0"/>
              <a:t>）说明</a:t>
            </a:r>
            <a:endParaRPr lang="zh-CN" altLang="zh-CN" sz="2400" dirty="0" smtClean="0"/>
          </a:p>
          <a:p>
            <a:pPr marL="171450" indent="-171450" defTabSz="685800">
              <a:lnSpc>
                <a:spcPct val="110000"/>
              </a:lnSpc>
              <a:spcBef>
                <a:spcPts val="750"/>
              </a:spcBef>
              <a:defRPr/>
            </a:pPr>
            <a:r>
              <a:rPr lang="zh-CN" altLang="zh-CN" sz="2400" dirty="0" smtClean="0"/>
              <a:t>读者可查看图书馆座位预约系统的预约说明，包括详细的使用流程指引，以及预约规则、违约规则等。如说明与本通知不一致，以本通知或实际系统规则为准。</a:t>
            </a:r>
          </a:p>
          <a:p>
            <a:pPr marL="171450" indent="-171450" defTabSz="685800">
              <a:lnSpc>
                <a:spcPct val="110000"/>
              </a:lnSpc>
              <a:spcBef>
                <a:spcPts val="750"/>
              </a:spcBef>
              <a:defRPr/>
            </a:pPr>
            <a:r>
              <a:rPr lang="zh-CN" altLang="zh-CN" sz="2400" dirty="0" smtClean="0"/>
              <a:t>使用座位前请先进行预约，在预约时段内，预约人拥有该座位的使用权。请没有预约的同学请将座位让给已经预约的同学。杜绝“霸座”现象。</a:t>
            </a:r>
          </a:p>
          <a:p>
            <a:pPr marL="171450" indent="-171450" defTabSz="685800">
              <a:lnSpc>
                <a:spcPct val="110000"/>
              </a:lnSpc>
              <a:spcBef>
                <a:spcPts val="750"/>
              </a:spcBef>
              <a:defRPr/>
            </a:pPr>
            <a:r>
              <a:rPr lang="zh-CN" altLang="zh-CN" sz="2400" dirty="0" smtClean="0"/>
              <a:t>禁止使用任何非正常手段进行签到等操作，否则暂停预约功能。</a:t>
            </a:r>
          </a:p>
          <a:p>
            <a:pPr marL="171450" indent="-171450" defTabSz="685800">
              <a:lnSpc>
                <a:spcPct val="110000"/>
              </a:lnSpc>
              <a:spcBef>
                <a:spcPts val="750"/>
              </a:spcBef>
              <a:defRPr/>
            </a:pPr>
            <a:r>
              <a:rPr lang="zh-CN" altLang="zh-CN" sz="2400" dirty="0" smtClean="0"/>
              <a:t>您的所有履约情况将被记录，请履约守信，点滴积累自己的信用记录。</a:t>
            </a:r>
          </a:p>
          <a:p>
            <a:pPr marL="0" indent="0" defTabSz="685800">
              <a:lnSpc>
                <a:spcPct val="110000"/>
              </a:lnSpc>
              <a:spcBef>
                <a:spcPts val="750"/>
              </a:spcBef>
              <a:buFont typeface="Arial" panose="020B0604020202020204" pitchFamily="34" charset="0"/>
              <a:buNone/>
              <a:defRPr/>
            </a:pPr>
            <a:r>
              <a:rPr lang="zh-CN" altLang="zh-CN" sz="2400" b="1" dirty="0" smtClean="0"/>
              <a:t>（</a:t>
            </a:r>
            <a:r>
              <a:rPr lang="en-US" altLang="zh-CN" sz="2400" b="1" dirty="0" smtClean="0"/>
              <a:t>5</a:t>
            </a:r>
            <a:r>
              <a:rPr lang="zh-CN" altLang="zh-CN" sz="2400" b="1" dirty="0" smtClean="0"/>
              <a:t>）注意事项</a:t>
            </a:r>
            <a:endParaRPr lang="zh-CN" altLang="zh-CN" sz="2400" dirty="0" smtClean="0"/>
          </a:p>
          <a:p>
            <a:pPr marL="171450" indent="-171450" defTabSz="685800">
              <a:lnSpc>
                <a:spcPct val="110000"/>
              </a:lnSpc>
              <a:spcBef>
                <a:spcPts val="750"/>
              </a:spcBef>
              <a:defRPr/>
            </a:pPr>
            <a:r>
              <a:rPr lang="zh-CN" altLang="zh-CN" sz="2400" dirty="0" smtClean="0"/>
              <a:t>座位预约的读者在扫码入座时，如果二维码长时间无法识别，请读者在违约前取消预约，另外再约其它座位。</a:t>
            </a:r>
          </a:p>
          <a:p>
            <a:pPr marL="171450" indent="-171450" defTabSz="685800">
              <a:spcBef>
                <a:spcPts val="750"/>
              </a:spcBef>
              <a:defRPr/>
            </a:pPr>
            <a:endParaRPr lang="zh-CN" altLang="en-US" sz="2100" dirty="0"/>
          </a:p>
        </p:txBody>
      </p:sp>
      <p:sp>
        <p:nvSpPr>
          <p:cNvPr id="5" name="îŝļîde"/>
          <p:cNvSpPr/>
          <p:nvPr/>
        </p:nvSpPr>
        <p:spPr>
          <a:xfrm>
            <a:off x="490529" y="465872"/>
            <a:ext cx="277128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4.3 </a:t>
            </a:r>
            <a:r>
              <a:rPr kumimoji="1" lang="zh-CN" altLang="en-US" sz="2800" b="1" dirty="0" smtClean="0">
                <a:solidFill>
                  <a:srgbClr val="FFFFFF"/>
                </a:solidFill>
              </a:rPr>
              <a:t>座位预约</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55</a:t>
            </a:fld>
            <a:endParaRPr lang="zh-CN" altLang="en-US"/>
          </a:p>
        </p:txBody>
      </p:sp>
      <p:sp>
        <p:nvSpPr>
          <p:cNvPr id="4" name="Rectangle 3"/>
          <p:cNvSpPr txBox="1">
            <a:spLocks noChangeArrowheads="1"/>
          </p:cNvSpPr>
          <p:nvPr/>
        </p:nvSpPr>
        <p:spPr>
          <a:xfrm>
            <a:off x="253365" y="1185592"/>
            <a:ext cx="7565504" cy="5460868"/>
          </a:xfrm>
          <a:prstGeom prst="rect">
            <a:avLst/>
          </a:prstGeom>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lnSpc>
                <a:spcPct val="100000"/>
              </a:lnSpc>
              <a:spcBef>
                <a:spcPts val="0"/>
              </a:spcBef>
              <a:buFont typeface="Arial" panose="020B0604020202020204" pitchFamily="34" charset="0"/>
              <a:buNone/>
              <a:defRPr/>
            </a:pPr>
            <a:r>
              <a:rPr lang="en-US" altLang="zh-CN" b="1" dirty="0" smtClean="0">
                <a:latin typeface="+mn-ea"/>
              </a:rPr>
              <a:t>A</a:t>
            </a:r>
            <a:r>
              <a:rPr lang="zh-CN" altLang="en-US" b="1" dirty="0" smtClean="0">
                <a:latin typeface="+mn-ea"/>
              </a:rPr>
              <a:t>、使用方法</a:t>
            </a:r>
          </a:p>
          <a:p>
            <a:pPr marL="274320" indent="-274320" defTabSz="685800">
              <a:lnSpc>
                <a:spcPct val="100000"/>
              </a:lnSpc>
              <a:spcBef>
                <a:spcPts val="0"/>
              </a:spcBef>
              <a:buFont typeface="Arial" panose="020B0604020202020204" pitchFamily="34" charset="0"/>
              <a:buNone/>
              <a:defRPr/>
            </a:pPr>
            <a:r>
              <a:rPr lang="en-US" altLang="zh-CN" dirty="0" smtClean="0">
                <a:latin typeface="+mn-ea"/>
              </a:rPr>
              <a:t>    (1). </a:t>
            </a:r>
            <a:r>
              <a:rPr lang="zh-CN" altLang="en-US" dirty="0" smtClean="0">
                <a:latin typeface="+mn-ea"/>
              </a:rPr>
              <a:t>存物品：按“存”键；</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将</a:t>
            </a:r>
            <a:r>
              <a:rPr lang="en-US" altLang="zh-CN" dirty="0" smtClean="0">
                <a:latin typeface="+mn-ea"/>
              </a:rPr>
              <a:t>IC</a:t>
            </a:r>
            <a:r>
              <a:rPr lang="zh-CN" altLang="en-US" dirty="0" smtClean="0">
                <a:latin typeface="+mn-ea"/>
              </a:rPr>
              <a:t>卡放在感应区，会听到“嘀”声，箱门会依次打开；</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放入物品，关上门。电子锁自动上锁。</a:t>
            </a:r>
          </a:p>
          <a:p>
            <a:pPr marL="274320" indent="-274320" defTabSz="685800">
              <a:lnSpc>
                <a:spcPct val="100000"/>
              </a:lnSpc>
              <a:spcBef>
                <a:spcPts val="0"/>
              </a:spcBef>
              <a:buFont typeface="Arial" panose="020B0604020202020204" pitchFamily="34" charset="0"/>
              <a:buNone/>
              <a:defRPr/>
            </a:pPr>
            <a:r>
              <a:rPr lang="en-US" altLang="zh-CN" dirty="0" smtClean="0">
                <a:latin typeface="+mn-ea"/>
              </a:rPr>
              <a:t>    (2).</a:t>
            </a:r>
            <a:r>
              <a:rPr lang="zh-CN" altLang="en-US" dirty="0" smtClean="0">
                <a:latin typeface="+mn-ea"/>
              </a:rPr>
              <a:t>取物品：按“取”键；</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将</a:t>
            </a:r>
            <a:r>
              <a:rPr lang="en-US" altLang="zh-CN" dirty="0" smtClean="0">
                <a:latin typeface="+mn-ea"/>
              </a:rPr>
              <a:t>IC</a:t>
            </a:r>
            <a:r>
              <a:rPr lang="zh-CN" altLang="en-US" dirty="0" smtClean="0">
                <a:latin typeface="+mn-ea"/>
              </a:rPr>
              <a:t>卡放在感应区前，会听到“嘀”声，箱门会打开；</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取出物品，请顺手关上门。</a:t>
            </a:r>
          </a:p>
          <a:p>
            <a:pPr marL="274320" indent="-274320" defTabSz="685800">
              <a:lnSpc>
                <a:spcPct val="100000"/>
              </a:lnSpc>
              <a:spcBef>
                <a:spcPts val="0"/>
              </a:spcBef>
              <a:buFont typeface="Arial" panose="020B0604020202020204" pitchFamily="34" charset="0"/>
              <a:buNone/>
              <a:defRPr/>
            </a:pPr>
            <a:r>
              <a:rPr lang="en-US" altLang="zh-CN" dirty="0" smtClean="0">
                <a:latin typeface="+mn-ea"/>
              </a:rPr>
              <a:t>    (3).</a:t>
            </a:r>
            <a:r>
              <a:rPr lang="zh-CN" altLang="en-US" dirty="0" smtClean="0">
                <a:latin typeface="+mn-ea"/>
              </a:rPr>
              <a:t>注意：存取物品是一次性操作，取物品必须一次性取完</a:t>
            </a:r>
            <a:r>
              <a:rPr lang="zh-CN" altLang="en-US" dirty="0" smtClean="0">
                <a:solidFill>
                  <a:srgbClr val="8A0DA3"/>
                </a:solidFill>
                <a:latin typeface="+mn-ea"/>
              </a:rPr>
              <a:t>。</a:t>
            </a:r>
          </a:p>
          <a:p>
            <a:pPr marL="274320" indent="-274320" defTabSz="685800">
              <a:lnSpc>
                <a:spcPct val="100000"/>
              </a:lnSpc>
              <a:spcBef>
                <a:spcPts val="0"/>
              </a:spcBef>
              <a:buFont typeface="Arial" panose="020B0604020202020204" pitchFamily="34" charset="0"/>
              <a:buNone/>
              <a:defRPr/>
            </a:pPr>
            <a:endParaRPr lang="en-US" altLang="zh-CN" b="1" dirty="0" smtClean="0">
              <a:latin typeface="+mn-ea"/>
            </a:endParaRPr>
          </a:p>
          <a:p>
            <a:pPr marL="274320" indent="-274320" defTabSz="685800">
              <a:lnSpc>
                <a:spcPct val="100000"/>
              </a:lnSpc>
              <a:spcBef>
                <a:spcPts val="0"/>
              </a:spcBef>
              <a:buFont typeface="Arial" panose="020B0604020202020204" pitchFamily="34" charset="0"/>
              <a:buNone/>
              <a:defRPr/>
            </a:pPr>
            <a:r>
              <a:rPr lang="en-US" altLang="zh-CN" b="1" dirty="0" smtClean="0">
                <a:latin typeface="+mn-ea"/>
              </a:rPr>
              <a:t>B</a:t>
            </a:r>
            <a:r>
              <a:rPr lang="zh-CN" altLang="en-US" b="1" dirty="0" smtClean="0">
                <a:latin typeface="+mn-ea"/>
              </a:rPr>
              <a:t>、存包管理规定</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(1).</a:t>
            </a:r>
            <a:r>
              <a:rPr lang="zh-CN" altLang="en-US" dirty="0" smtClean="0">
                <a:latin typeface="+mn-ea"/>
              </a:rPr>
              <a:t>读者可以带笔记本、纸和笔进入图书馆各书库、阅览室。</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(2).</a:t>
            </a:r>
            <a:r>
              <a:rPr lang="zh-CN" altLang="en-US" dirty="0" smtClean="0">
                <a:latin typeface="+mn-ea"/>
              </a:rPr>
              <a:t>所携带书包、书籍等物可存放在图书馆各楼层储物柜内，贵重物品请随身携带；不准在柜中存放违禁物品和腐蚀性强的物品。</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(3).</a:t>
            </a:r>
            <a:r>
              <a:rPr lang="zh-CN" altLang="en-US" dirty="0" smtClean="0">
                <a:latin typeface="+mn-ea"/>
              </a:rPr>
              <a:t>储物柜仅供读者临时使用，所存放物品如有丢失，本馆不承担赔偿责任。</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a:t>
            </a:r>
            <a:r>
              <a:rPr lang="en-US" altLang="zh-CN" dirty="0" smtClean="0">
                <a:latin typeface="+mn-ea"/>
              </a:rPr>
              <a:t> (4).</a:t>
            </a:r>
            <a:r>
              <a:rPr lang="zh-CN" altLang="en-US" dirty="0" smtClean="0">
                <a:latin typeface="+mn-ea"/>
              </a:rPr>
              <a:t>储物柜只可在图书馆开放时间内</a:t>
            </a:r>
            <a:r>
              <a:rPr lang="zh-CN" altLang="zh-CN" dirty="0" smtClean="0">
                <a:latin typeface="+mn-ea"/>
              </a:rPr>
              <a:t>(</a:t>
            </a:r>
            <a:r>
              <a:rPr lang="zh-CN" altLang="en-US" dirty="0" smtClean="0">
                <a:latin typeface="+mn-ea"/>
              </a:rPr>
              <a:t>上午</a:t>
            </a:r>
            <a:r>
              <a:rPr lang="zh-CN" altLang="zh-CN" dirty="0" smtClean="0">
                <a:latin typeface="+mn-ea"/>
              </a:rPr>
              <a:t>7</a:t>
            </a:r>
            <a:r>
              <a:rPr lang="zh-CN" altLang="en-US" dirty="0" smtClean="0">
                <a:latin typeface="+mn-ea"/>
              </a:rPr>
              <a:t>：</a:t>
            </a:r>
            <a:r>
              <a:rPr lang="zh-CN" altLang="zh-CN" dirty="0" smtClean="0">
                <a:latin typeface="+mn-ea"/>
              </a:rPr>
              <a:t>50—</a:t>
            </a:r>
            <a:r>
              <a:rPr lang="zh-CN" altLang="en-US" dirty="0" smtClean="0">
                <a:latin typeface="+mn-ea"/>
              </a:rPr>
              <a:t>晚上</a:t>
            </a:r>
            <a:r>
              <a:rPr lang="zh-CN" altLang="zh-CN" dirty="0" smtClean="0">
                <a:latin typeface="+mn-ea"/>
              </a:rPr>
              <a:t>10</a:t>
            </a:r>
            <a:r>
              <a:rPr lang="en-US" altLang="zh-CN" dirty="0" smtClean="0">
                <a:latin typeface="+mn-ea"/>
              </a:rPr>
              <a:t>:</a:t>
            </a:r>
            <a:r>
              <a:rPr lang="zh-CN" altLang="zh-CN" dirty="0" smtClean="0">
                <a:latin typeface="+mn-ea"/>
              </a:rPr>
              <a:t>15)</a:t>
            </a:r>
            <a:r>
              <a:rPr lang="zh-CN" altLang="en-US" dirty="0" smtClean="0">
                <a:latin typeface="+mn-ea"/>
              </a:rPr>
              <a:t>使用，不能将物品存放过夜。  </a:t>
            </a:r>
          </a:p>
          <a:p>
            <a:pPr marL="274320" indent="-274320" defTabSz="685800">
              <a:lnSpc>
                <a:spcPct val="100000"/>
              </a:lnSpc>
              <a:spcBef>
                <a:spcPts val="0"/>
              </a:spcBef>
              <a:buFont typeface="Arial" panose="020B0604020202020204" pitchFamily="34" charset="0"/>
              <a:buNone/>
              <a:defRPr/>
            </a:pPr>
            <a:r>
              <a:rPr lang="zh-CN" altLang="en-US" dirty="0" smtClean="0">
                <a:latin typeface="+mn-ea"/>
              </a:rPr>
              <a:t>           过了</a:t>
            </a:r>
            <a:r>
              <a:rPr lang="zh-CN" altLang="zh-CN" dirty="0" smtClean="0">
                <a:latin typeface="+mn-ea"/>
              </a:rPr>
              <a:t>10</a:t>
            </a:r>
            <a:r>
              <a:rPr lang="en-US" altLang="zh-CN" dirty="0" smtClean="0">
                <a:latin typeface="+mn-ea"/>
              </a:rPr>
              <a:t>:</a:t>
            </a:r>
            <a:r>
              <a:rPr lang="zh-CN" altLang="zh-CN" dirty="0" smtClean="0">
                <a:latin typeface="+mn-ea"/>
              </a:rPr>
              <a:t>15</a:t>
            </a:r>
            <a:r>
              <a:rPr lang="zh-CN" altLang="en-US" dirty="0" smtClean="0">
                <a:latin typeface="+mn-ea"/>
              </a:rPr>
              <a:t>所有储物柜会自动打开，有专人清理，请在清理前务必将自己的所有物品带走，图书馆不负保管</a:t>
            </a:r>
            <a:r>
              <a:rPr lang="zh-CN" altLang="en-US" dirty="0" smtClean="0"/>
              <a:t>责任。</a:t>
            </a:r>
            <a:r>
              <a:rPr lang="zh-CN" altLang="en-US" dirty="0" smtClean="0">
                <a:solidFill>
                  <a:srgbClr val="FF0000"/>
                </a:solidFill>
              </a:rPr>
              <a:t>　</a:t>
            </a:r>
            <a:endParaRPr lang="zh-CN" altLang="en-US" dirty="0">
              <a:solidFill>
                <a:srgbClr val="FF0000"/>
              </a:solidFill>
            </a:endParaRPr>
          </a:p>
        </p:txBody>
      </p:sp>
      <p:sp>
        <p:nvSpPr>
          <p:cNvPr id="6" name="îŝļîde"/>
          <p:cNvSpPr/>
          <p:nvPr/>
        </p:nvSpPr>
        <p:spPr>
          <a:xfrm>
            <a:off x="490528" y="465872"/>
            <a:ext cx="5691908"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4.4 </a:t>
            </a:r>
            <a:r>
              <a:rPr kumimoji="1" lang="zh-CN" altLang="en-US" sz="2800" b="1" dirty="0" smtClean="0">
                <a:solidFill>
                  <a:srgbClr val="FFFFFF"/>
                </a:solidFill>
              </a:rPr>
              <a:t>储物柜使用方法和管理规定</a:t>
            </a:r>
            <a:endParaRPr kumimoji="1" lang="en-US" altLang="zh-CN" sz="2800" b="1" dirty="0">
              <a:solidFill>
                <a:srgbClr val="FFFFFF"/>
              </a:solidFill>
            </a:endParaRPr>
          </a:p>
        </p:txBody>
      </p:sp>
      <p:pic>
        <p:nvPicPr>
          <p:cNvPr id="7" name="图片 6" descr="储物柜"/>
          <p:cNvPicPr>
            <a:picLocks noChangeAspect="1"/>
          </p:cNvPicPr>
          <p:nvPr/>
        </p:nvPicPr>
        <p:blipFill>
          <a:blip r:embed="rId2"/>
          <a:stretch>
            <a:fillRect/>
          </a:stretch>
        </p:blipFill>
        <p:spPr>
          <a:xfrm>
            <a:off x="7818869" y="1322068"/>
            <a:ext cx="4122922" cy="4462851"/>
          </a:xfrm>
          <a:prstGeom prst="rect">
            <a:avLst/>
          </a:prstGeom>
          <a:noFill/>
          <a:ln w="9525">
            <a:noFill/>
          </a:ln>
        </p:spPr>
      </p:pic>
      <p:sp>
        <p:nvSpPr>
          <p:cNvPr id="8" name="矩形 7"/>
          <p:cNvSpPr/>
          <p:nvPr/>
        </p:nvSpPr>
        <p:spPr>
          <a:xfrm>
            <a:off x="6727049" y="6277128"/>
            <a:ext cx="4214615" cy="369332"/>
          </a:xfrm>
          <a:prstGeom prst="rect">
            <a:avLst/>
          </a:prstGeom>
        </p:spPr>
        <p:txBody>
          <a:bodyPr wrap="none">
            <a:spAutoFit/>
          </a:bodyPr>
          <a:lstStyle/>
          <a:p>
            <a:r>
              <a:rPr lang="zh-CN" altLang="en-US" dirty="0" smtClean="0">
                <a:solidFill>
                  <a:schemeClr val="accent1"/>
                </a:solidFill>
                <a:latin typeface="+mn-ea"/>
              </a:rPr>
              <a:t>*所</a:t>
            </a:r>
            <a:r>
              <a:rPr lang="zh-CN" altLang="en-US" dirty="0">
                <a:solidFill>
                  <a:schemeClr val="accent1"/>
                </a:solidFill>
                <a:latin typeface="+mn-ea"/>
              </a:rPr>
              <a:t>携带</a:t>
            </a:r>
            <a:r>
              <a:rPr lang="zh-CN" altLang="en-US" dirty="0" smtClean="0">
                <a:solidFill>
                  <a:schemeClr val="accent1"/>
                </a:solidFill>
                <a:latin typeface="+mn-ea"/>
              </a:rPr>
              <a:t>雨具</a:t>
            </a:r>
            <a:r>
              <a:rPr lang="zh-CN" altLang="en-US" dirty="0">
                <a:solidFill>
                  <a:schemeClr val="accent1"/>
                </a:solidFill>
                <a:latin typeface="+mn-ea"/>
              </a:rPr>
              <a:t>存放在本馆门前雨具存放处</a:t>
            </a:r>
            <a:endParaRPr lang="zh-CN" altLang="en-US" dirty="0">
              <a:solidFill>
                <a:schemeClr val="accent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56</a:t>
            </a:fld>
            <a:endParaRPr lang="zh-CN" altLang="en-US"/>
          </a:p>
        </p:txBody>
      </p:sp>
      <p:sp>
        <p:nvSpPr>
          <p:cNvPr id="4" name="Rectangle 3"/>
          <p:cNvSpPr txBox="1">
            <a:spLocks noChangeArrowheads="1"/>
          </p:cNvSpPr>
          <p:nvPr/>
        </p:nvSpPr>
        <p:spPr>
          <a:xfrm>
            <a:off x="1220512" y="1851024"/>
            <a:ext cx="9861470" cy="3498897"/>
          </a:xfrm>
          <a:prstGeom prst="rect">
            <a:avLst/>
          </a:prstGeom>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spcBef>
                <a:spcPts val="750"/>
              </a:spcBef>
              <a:defRPr/>
            </a:pPr>
            <a:r>
              <a:rPr lang="zh-CN" altLang="en-US" sz="2000" dirty="0" smtClean="0"/>
              <a:t>本馆自修室、大厅自修桌椅，只供学生自修之用，不作他用。</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读者可以带笔书籍、书包等学习用品入内。下雨天雨具只可放在大门外固定地方。</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保持安静，不可在室内聊天和大声接、打电话等。</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不得抢占座位，不得在桌椅上写写划划，也不要随意搬动桌椅。</a:t>
            </a:r>
            <a:endParaRPr lang="en-US" altLang="zh-CN" sz="2000" dirty="0" smtClean="0"/>
          </a:p>
          <a:p>
            <a:pPr marL="274320" indent="-274320" defTabSz="685800">
              <a:spcBef>
                <a:spcPts val="750"/>
              </a:spcBef>
              <a:defRPr/>
            </a:pPr>
            <a:endParaRPr lang="zh-CN" altLang="en-US" sz="2000" dirty="0" smtClean="0"/>
          </a:p>
          <a:p>
            <a:pPr marL="274320" indent="-274320" defTabSz="685800">
              <a:spcBef>
                <a:spcPts val="750"/>
              </a:spcBef>
              <a:defRPr/>
            </a:pPr>
            <a:r>
              <a:rPr lang="zh-CN" altLang="en-US" sz="2000" dirty="0" smtClean="0"/>
              <a:t>保持室内清洁卫生，不得在自修场所用餐或吃零食（特别是水状饮料）。节约用电。</a:t>
            </a:r>
            <a:endParaRPr lang="en-US" altLang="zh-CN" sz="2000" dirty="0" smtClean="0"/>
          </a:p>
        </p:txBody>
      </p:sp>
      <p:sp>
        <p:nvSpPr>
          <p:cNvPr id="6" name="îŝļîde"/>
          <p:cNvSpPr/>
          <p:nvPr/>
        </p:nvSpPr>
        <p:spPr>
          <a:xfrm>
            <a:off x="490528" y="465872"/>
            <a:ext cx="3590153"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4.5 </a:t>
            </a:r>
            <a:r>
              <a:rPr kumimoji="1" lang="zh-CN" altLang="en-US" sz="2800" b="1" dirty="0" smtClean="0">
                <a:solidFill>
                  <a:srgbClr val="FFFFFF"/>
                </a:solidFill>
              </a:rPr>
              <a:t>自修场所须知</a:t>
            </a:r>
            <a:endParaRPr kumimoji="1" lang="en-US" altLang="zh-CN" sz="2800" b="1" dirty="0">
              <a:solidFill>
                <a:srgbClr val="FFFFFF"/>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564" y="5761321"/>
            <a:ext cx="3310292" cy="806780"/>
          </a:xfrm>
          <a:prstGeom prst="rect">
            <a:avLst/>
          </a:prstGeom>
          <a:noFill/>
          <a:ln>
            <a:noFill/>
          </a:ln>
          <a:effectLst>
            <a:reflection blurRad="6350" stA="50000" endA="300" endPos="38500" dist="50800" dir="5400000" sy="-100000" algn="bl" rotWithShape="0"/>
          </a:effectLst>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57</a:t>
            </a:fld>
            <a:endParaRPr lang="zh-CN" altLang="en-US"/>
          </a:p>
        </p:txBody>
      </p:sp>
      <p:sp>
        <p:nvSpPr>
          <p:cNvPr id="4" name="内容占位符 2"/>
          <p:cNvSpPr txBox="1">
            <a:spLocks noChangeArrowheads="1"/>
          </p:cNvSpPr>
          <p:nvPr/>
        </p:nvSpPr>
        <p:spPr>
          <a:xfrm>
            <a:off x="867410" y="1837833"/>
            <a:ext cx="9586775" cy="3186113"/>
          </a:xfrm>
          <a:prstGeom prst="rect">
            <a:avLst/>
          </a:prstGeom>
        </p:spPr>
        <p:txBody>
          <a:bodyPr vert="horz" wrap="square" lIns="68558" tIns="34289" rIns="68558" bIns="34289" numCol="1" rtlCol="0" anchor="t" anchorCtr="0" compatLnSpc="1">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defTabSz="685800">
              <a:spcBef>
                <a:spcPts val="750"/>
              </a:spcBef>
              <a:defRPr/>
            </a:pPr>
            <a:endParaRPr lang="zh-CN" altLang="en-US" sz="2100" dirty="0" smtClean="0"/>
          </a:p>
          <a:p>
            <a:pPr marL="274320" indent="-274320" defTabSz="685800">
              <a:spcBef>
                <a:spcPts val="750"/>
              </a:spcBef>
              <a:defRPr/>
            </a:pPr>
            <a:r>
              <a:rPr lang="zh-CN" altLang="en-US" sz="2200" dirty="0" smtClean="0"/>
              <a:t>留心观察消防指示灯位置、消防安全通道走向、消防器材放置地点；</a:t>
            </a:r>
          </a:p>
          <a:p>
            <a:pPr marL="274320" indent="-274320" defTabSz="685800">
              <a:spcBef>
                <a:spcPts val="750"/>
              </a:spcBef>
              <a:defRPr/>
            </a:pPr>
            <a:endParaRPr lang="zh-CN" altLang="en-US" sz="2200" dirty="0" smtClean="0"/>
          </a:p>
          <a:p>
            <a:pPr marL="274320" indent="-274320" defTabSz="685800">
              <a:spcBef>
                <a:spcPts val="750"/>
              </a:spcBef>
              <a:defRPr/>
            </a:pPr>
            <a:r>
              <a:rPr lang="zh-CN" altLang="en-US" sz="2200" dirty="0" smtClean="0"/>
              <a:t>注意用电安全，不乱接乱拉电线，不乱用电器；</a:t>
            </a:r>
          </a:p>
          <a:p>
            <a:pPr marL="274320" indent="-274320" defTabSz="685800">
              <a:spcBef>
                <a:spcPts val="750"/>
              </a:spcBef>
              <a:defRPr/>
            </a:pPr>
            <a:endParaRPr lang="zh-CN" altLang="en-US" sz="2200" dirty="0" smtClean="0"/>
          </a:p>
          <a:p>
            <a:pPr marL="274320" indent="-274320" defTabSz="685800">
              <a:spcBef>
                <a:spcPts val="750"/>
              </a:spcBef>
              <a:defRPr/>
            </a:pPr>
            <a:r>
              <a:rPr lang="zh-CN" altLang="en-US" sz="2200" dirty="0" smtClean="0"/>
              <a:t>图书馆内禁止吸烟，禁止使用明火；</a:t>
            </a:r>
          </a:p>
          <a:p>
            <a:pPr marL="274320" indent="-274320" defTabSz="685800">
              <a:spcBef>
                <a:spcPts val="750"/>
              </a:spcBef>
              <a:defRPr/>
            </a:pPr>
            <a:endParaRPr lang="zh-CN" altLang="en-US" sz="2200" dirty="0" smtClean="0"/>
          </a:p>
          <a:p>
            <a:pPr marL="274320" indent="-274320" defTabSz="685800">
              <a:lnSpc>
                <a:spcPct val="110000"/>
              </a:lnSpc>
              <a:spcBef>
                <a:spcPts val="750"/>
              </a:spcBef>
              <a:defRPr/>
            </a:pPr>
            <a:r>
              <a:rPr lang="zh-CN" altLang="en-US" sz="2200" dirty="0" smtClean="0"/>
              <a:t>遇到突发事件，冷静沉着应对，及时报告工作人员，配合工作人员安排，有序撤离。</a:t>
            </a:r>
          </a:p>
        </p:txBody>
      </p:sp>
      <p:sp>
        <p:nvSpPr>
          <p:cNvPr id="5" name="îŝļîde"/>
          <p:cNvSpPr/>
          <p:nvPr/>
        </p:nvSpPr>
        <p:spPr>
          <a:xfrm>
            <a:off x="490528" y="465872"/>
            <a:ext cx="4177006"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4.6 </a:t>
            </a:r>
            <a:r>
              <a:rPr kumimoji="1" lang="zh-CN" altLang="en-US" sz="2800" b="1" dirty="0" smtClean="0">
                <a:solidFill>
                  <a:srgbClr val="FFFFFF"/>
                </a:solidFill>
              </a:rPr>
              <a:t>消防安全注意事项</a:t>
            </a:r>
            <a:endParaRPr kumimoji="1" lang="en-US" altLang="zh-CN" sz="2800" b="1" dirty="0">
              <a:solidFill>
                <a:srgbClr val="FFFFFF"/>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916" y="5757995"/>
            <a:ext cx="3323940" cy="810106"/>
          </a:xfrm>
          <a:prstGeom prst="rect">
            <a:avLst/>
          </a:prstGeom>
          <a:noFill/>
          <a:ln>
            <a:noFill/>
          </a:ln>
          <a:effectLst>
            <a:reflection blurRad="6350" stA="50000" endA="300" endPos="38500" dist="50800" dir="5400000" sy="-100000" algn="bl" rotWithShape="0"/>
          </a:effectLst>
          <a:scene3d>
            <a:camera prst="perspectiveRelaxed"/>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58</a:t>
            </a:fld>
            <a:endParaRPr lang="zh-CN" altLang="en-US"/>
          </a:p>
        </p:txBody>
      </p:sp>
      <p:sp>
        <p:nvSpPr>
          <p:cNvPr id="4" name="Rectangle 3"/>
          <p:cNvSpPr txBox="1">
            <a:spLocks noChangeArrowheads="1"/>
          </p:cNvSpPr>
          <p:nvPr/>
        </p:nvSpPr>
        <p:spPr>
          <a:xfrm>
            <a:off x="576262" y="1590107"/>
            <a:ext cx="10751379" cy="4660568"/>
          </a:xfrm>
          <a:prstGeom prst="rect">
            <a:avLst/>
          </a:prstGeom>
        </p:spPr>
        <p:txBody>
          <a:bodyPr vert="horz" wrap="square" lIns="68558" tIns="34289" rIns="68558" bIns="34289" numCol="1" rtlCol="0" anchor="t" anchorCtr="0" compatLnSpc="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defRPr/>
            </a:pPr>
            <a:r>
              <a:rPr lang="zh-CN" altLang="en-US" sz="2000" dirty="0" smtClean="0">
                <a:latin typeface="+mj-lt"/>
              </a:rPr>
              <a:t>读者凭本人一卡通办理充值和上机。因目前电子阅览没有与一卡通中心实现数据对接，需要另</a:t>
            </a:r>
            <a:endParaRPr lang="en-US" altLang="zh-CN" sz="2000" dirty="0" smtClean="0">
              <a:latin typeface="+mj-lt"/>
            </a:endParaRPr>
          </a:p>
          <a:p>
            <a:pPr marL="0" indent="0" defTabSz="685800">
              <a:spcBef>
                <a:spcPts val="750"/>
              </a:spcBef>
              <a:buNone/>
              <a:defRPr/>
            </a:pPr>
            <a:r>
              <a:rPr lang="en-US" altLang="zh-CN" sz="2000" dirty="0">
                <a:latin typeface="+mj-lt"/>
              </a:rPr>
              <a:t> </a:t>
            </a:r>
            <a:r>
              <a:rPr lang="en-US" altLang="zh-CN" sz="2000" dirty="0" smtClean="0">
                <a:latin typeface="+mj-lt"/>
              </a:rPr>
              <a:t> </a:t>
            </a:r>
            <a:r>
              <a:rPr lang="zh-CN" altLang="en-US" sz="2000" dirty="0" smtClean="0">
                <a:latin typeface="+mj-lt"/>
              </a:rPr>
              <a:t>外充值消费（</a:t>
            </a:r>
            <a:r>
              <a:rPr lang="en-US" altLang="zh-CN" sz="2000" dirty="0" smtClean="0">
                <a:latin typeface="+mj-lt"/>
              </a:rPr>
              <a:t>20</a:t>
            </a:r>
            <a:r>
              <a:rPr lang="zh-CN" altLang="en-US" sz="2000" dirty="0" smtClean="0">
                <a:latin typeface="+mj-lt"/>
              </a:rPr>
              <a:t>元使用</a:t>
            </a:r>
            <a:r>
              <a:rPr lang="en-US" altLang="zh-CN" sz="2000" dirty="0" smtClean="0">
                <a:latin typeface="+mj-lt"/>
              </a:rPr>
              <a:t>15</a:t>
            </a:r>
            <a:r>
              <a:rPr lang="zh-CN" altLang="en-US" sz="2000" dirty="0" smtClean="0">
                <a:latin typeface="+mj-lt"/>
              </a:rPr>
              <a:t>个小时）</a:t>
            </a:r>
          </a:p>
          <a:p>
            <a:pPr marL="0" indent="0" defTabSz="685800">
              <a:spcBef>
                <a:spcPts val="750"/>
              </a:spcBef>
              <a:defRPr/>
            </a:pPr>
            <a:endParaRPr lang="zh-CN" altLang="en-US" sz="2000" dirty="0" smtClean="0">
              <a:latin typeface="+mj-lt"/>
            </a:endParaRPr>
          </a:p>
          <a:p>
            <a:pPr marL="0" indent="0" defTabSz="685800">
              <a:spcBef>
                <a:spcPts val="750"/>
              </a:spcBef>
              <a:defRPr/>
            </a:pPr>
            <a:r>
              <a:rPr lang="zh-CN" altLang="en-US" sz="2000" dirty="0" smtClean="0">
                <a:latin typeface="+mj-lt"/>
              </a:rPr>
              <a:t>凭一卡通账号与密码自助登录上机，</a:t>
            </a:r>
            <a:r>
              <a:rPr lang="zh-CN" altLang="en-US" sz="2000" b="1" dirty="0" smtClean="0">
                <a:solidFill>
                  <a:srgbClr val="AE0E02"/>
                </a:solidFill>
                <a:latin typeface="+mj-lt"/>
              </a:rPr>
              <a:t>账号是学号，原始密码是身份证后</a:t>
            </a:r>
            <a:r>
              <a:rPr lang="en-US" altLang="zh-CN" sz="2000" b="1" dirty="0" smtClean="0">
                <a:solidFill>
                  <a:srgbClr val="AE0E02"/>
                </a:solidFill>
                <a:latin typeface="+mj-lt"/>
              </a:rPr>
              <a:t>12</a:t>
            </a:r>
            <a:r>
              <a:rPr lang="zh-CN" altLang="en-US" sz="2000" b="1" dirty="0" smtClean="0">
                <a:solidFill>
                  <a:srgbClr val="AE0E02"/>
                </a:solidFill>
                <a:latin typeface="+mj-lt"/>
              </a:rPr>
              <a:t>位</a:t>
            </a:r>
            <a:r>
              <a:rPr lang="zh-CN" altLang="en-US" sz="2000" b="1" dirty="0" smtClean="0">
                <a:latin typeface="+mj-lt"/>
              </a:rPr>
              <a:t>。</a:t>
            </a:r>
            <a:r>
              <a:rPr lang="zh-CN" altLang="en-US" sz="2000" dirty="0" smtClean="0">
                <a:latin typeface="+mj-lt"/>
              </a:rPr>
              <a:t>如因计算机存在</a:t>
            </a:r>
            <a:endParaRPr lang="en-US" altLang="zh-CN" sz="2000" dirty="0" smtClean="0">
              <a:latin typeface="+mj-lt"/>
            </a:endParaRPr>
          </a:p>
          <a:p>
            <a:pPr marL="0" indent="0" defTabSz="685800">
              <a:spcBef>
                <a:spcPts val="750"/>
              </a:spcBef>
              <a:buFont typeface="Arial" panose="020B0604020202020204" pitchFamily="34" charset="0"/>
              <a:buNone/>
              <a:defRPr/>
            </a:pPr>
            <a:r>
              <a:rPr lang="en-US" altLang="zh-CN" sz="2000" dirty="0" smtClean="0">
                <a:latin typeface="+mj-lt"/>
              </a:rPr>
              <a:t>  </a:t>
            </a:r>
            <a:r>
              <a:rPr lang="zh-CN" altLang="en-US" sz="2000" dirty="0" smtClean="0">
                <a:latin typeface="+mj-lt"/>
              </a:rPr>
              <a:t>问题，找管理员注销，再更换另一台计算机</a:t>
            </a:r>
          </a:p>
          <a:p>
            <a:pPr marL="0" indent="0" defTabSz="685800">
              <a:spcBef>
                <a:spcPts val="750"/>
              </a:spcBef>
              <a:defRPr/>
            </a:pPr>
            <a:endParaRPr lang="zh-CN" altLang="en-US" sz="2000" dirty="0" smtClean="0">
              <a:latin typeface="+mj-lt"/>
            </a:endParaRPr>
          </a:p>
          <a:p>
            <a:pPr marL="0" indent="0" defTabSz="685800">
              <a:spcBef>
                <a:spcPts val="750"/>
              </a:spcBef>
              <a:defRPr/>
            </a:pPr>
            <a:r>
              <a:rPr lang="zh-CN" altLang="en-US" sz="2000" dirty="0" smtClean="0">
                <a:latin typeface="+mj-lt"/>
              </a:rPr>
              <a:t>不准在电子阅览室内饮食，抽烟、大声喧哗，以免影响他人阅览</a:t>
            </a:r>
            <a:endParaRPr lang="en-US" altLang="zh-CN" sz="2000" dirty="0" smtClean="0">
              <a:latin typeface="+mj-lt"/>
            </a:endParaRPr>
          </a:p>
          <a:p>
            <a:pPr marL="0" indent="0" defTabSz="685800">
              <a:spcBef>
                <a:spcPts val="750"/>
              </a:spcBef>
              <a:defRPr/>
            </a:pPr>
            <a:endParaRPr lang="zh-CN" altLang="en-US" sz="2000" dirty="0" smtClean="0">
              <a:latin typeface="+mj-lt"/>
            </a:endParaRPr>
          </a:p>
          <a:p>
            <a:pPr marL="0" indent="0" defTabSz="685800">
              <a:spcBef>
                <a:spcPts val="750"/>
              </a:spcBef>
              <a:defRPr/>
            </a:pPr>
            <a:r>
              <a:rPr lang="zh-CN" altLang="en-US" sz="2000" dirty="0" smtClean="0">
                <a:latin typeface="+mj-lt"/>
              </a:rPr>
              <a:t>电子阅览室专门为读者提供上机，不作自习用途，禁止在内自习</a:t>
            </a:r>
          </a:p>
          <a:p>
            <a:pPr marL="0" indent="0" defTabSz="685800">
              <a:spcBef>
                <a:spcPts val="750"/>
              </a:spcBef>
              <a:defRPr/>
            </a:pPr>
            <a:endParaRPr lang="zh-CN" altLang="en-US" sz="2000" dirty="0" smtClean="0">
              <a:latin typeface="+mj-lt"/>
            </a:endParaRPr>
          </a:p>
          <a:p>
            <a:pPr marL="0" indent="0" defTabSz="685800">
              <a:spcBef>
                <a:spcPts val="750"/>
              </a:spcBef>
              <a:defRPr/>
            </a:pPr>
            <a:r>
              <a:rPr lang="zh-CN" altLang="en-US" sz="2000" dirty="0" smtClean="0">
                <a:latin typeface="+mj-lt"/>
              </a:rPr>
              <a:t>爱护公共设施，不得损坏桌椅、计算机及其他物件，若遇机件故障，应立即向工作人员反映，</a:t>
            </a:r>
            <a:endParaRPr lang="en-US" altLang="zh-CN" sz="2000" dirty="0" smtClean="0">
              <a:latin typeface="+mj-lt"/>
            </a:endParaRPr>
          </a:p>
          <a:p>
            <a:pPr marL="0" indent="0" defTabSz="685800">
              <a:spcBef>
                <a:spcPts val="750"/>
              </a:spcBef>
              <a:buFont typeface="Arial" panose="020B0604020202020204" pitchFamily="34" charset="0"/>
              <a:buNone/>
              <a:defRPr/>
            </a:pPr>
            <a:r>
              <a:rPr lang="en-US" altLang="zh-CN" sz="2000" dirty="0" smtClean="0">
                <a:latin typeface="+mj-lt"/>
              </a:rPr>
              <a:t>  </a:t>
            </a:r>
            <a:r>
              <a:rPr lang="zh-CN" altLang="en-US" sz="2000" dirty="0" smtClean="0">
                <a:latin typeface="+mj-lt"/>
              </a:rPr>
              <a:t>不得擅自处理</a:t>
            </a:r>
          </a:p>
        </p:txBody>
      </p:sp>
      <p:sp>
        <p:nvSpPr>
          <p:cNvPr id="6" name="îŝļîde"/>
          <p:cNvSpPr/>
          <p:nvPr/>
        </p:nvSpPr>
        <p:spPr>
          <a:xfrm>
            <a:off x="490527" y="465872"/>
            <a:ext cx="4586439" cy="587975"/>
          </a:xfrm>
          <a:prstGeom prst="homePlate">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1">
                  <a:lumMod val="60000"/>
                  <a:lumOff val="4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4.7 </a:t>
            </a:r>
            <a:r>
              <a:rPr kumimoji="1" lang="zh-CN" altLang="en-US" sz="2800" b="1" dirty="0" smtClean="0">
                <a:solidFill>
                  <a:srgbClr val="FFFFFF"/>
                </a:solidFill>
              </a:rPr>
              <a:t>电子阅览室使用规则</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îṧļíḓé"/>
        <p:cNvGrpSpPr/>
        <p:nvPr/>
      </p:nvGrpSpPr>
      <p:grpSpPr>
        <a:xfrm>
          <a:off x="0" y="0"/>
          <a:ext cx="0" cy="0"/>
          <a:chOff x="0" y="0"/>
          <a:chExt cx="0" cy="0"/>
        </a:xfrm>
      </p:grpSpPr>
      <p:sp>
        <p:nvSpPr>
          <p:cNvPr id="6" name="Rectangle 3"/>
          <p:cNvSpPr txBox="1"/>
          <p:nvPr/>
        </p:nvSpPr>
        <p:spPr>
          <a:xfrm>
            <a:off x="3559058" y="2618370"/>
            <a:ext cx="5543999" cy="1754324"/>
          </a:xfrm>
          <a:prstGeom prst="rect">
            <a:avLst/>
          </a:prstGeom>
        </p:spPr>
        <p:txBody>
          <a:bodyPr vert="horz" wrap="square" lIns="91436" tIns="45719" rIns="91436" bIns="45719" rtlCol="0" anchor="b">
            <a:spAutoFit/>
          </a:bodyPr>
          <a:lstStyle>
            <a:defPPr>
              <a:defRPr lang="zh-CN"/>
            </a:defPPr>
            <a:lvl1pPr defTabSz="914400">
              <a:lnSpc>
                <a:spcPct val="90000"/>
              </a:lnSpc>
              <a:spcBef>
                <a:spcPct val="0"/>
              </a:spcBef>
              <a:buNone/>
              <a:defRPr sz="9600" b="1">
                <a:gradFill>
                  <a:gsLst>
                    <a:gs pos="31000">
                      <a:srgbClr val="BD2B16"/>
                    </a:gs>
                    <a:gs pos="100000">
                      <a:schemeClr val="bg1"/>
                    </a:gs>
                  </a:gsLst>
                  <a:lin ang="0" scaled="0"/>
                </a:gradFill>
                <a:latin typeface="+mj-lt"/>
                <a:ea typeface="+mj-ea"/>
                <a:cs typeface="+mj-cs"/>
              </a:defRPr>
            </a:lvl1pPr>
          </a:lstStyle>
          <a:p>
            <a:r>
              <a:rPr lang="zh-CN" altLang="en-US" sz="12000" dirty="0" smtClean="0">
                <a:gradFill>
                  <a:gsLst>
                    <a:gs pos="3000">
                      <a:schemeClr val="bg1"/>
                    </a:gs>
                    <a:gs pos="100000">
                      <a:srgbClr val="FF7A00"/>
                    </a:gs>
                    <a:gs pos="99000">
                      <a:srgbClr val="FF0300"/>
                    </a:gs>
                    <a:gs pos="100000">
                      <a:srgbClr val="4D0808"/>
                    </a:gs>
                  </a:gsLst>
                  <a:lin ang="0" scaled="0"/>
                </a:gradFill>
                <a:latin typeface="+mn-ea"/>
                <a:ea typeface="+mn-ea"/>
              </a:rPr>
              <a:t>谢 谢</a:t>
            </a:r>
            <a:r>
              <a:rPr lang="zh-CN" altLang="en-US" sz="12000" dirty="0">
                <a:gradFill>
                  <a:gsLst>
                    <a:gs pos="3000">
                      <a:schemeClr val="bg1"/>
                    </a:gs>
                    <a:gs pos="100000">
                      <a:srgbClr val="FF7A00"/>
                    </a:gs>
                    <a:gs pos="99000">
                      <a:srgbClr val="FF0300"/>
                    </a:gs>
                    <a:gs pos="100000">
                      <a:srgbClr val="4D0808"/>
                    </a:gs>
                  </a:gsLst>
                  <a:lin ang="0" scaled="0"/>
                </a:gradFill>
                <a:latin typeface="+mn-ea"/>
                <a:ea typeface="+mn-ea"/>
              </a:rPr>
              <a:t>！</a:t>
            </a:r>
            <a:r>
              <a:rPr lang="zh-CN" altLang="en-US" sz="12000" dirty="0" smtClean="0">
                <a:gradFill>
                  <a:gsLst>
                    <a:gs pos="3000">
                      <a:schemeClr val="bg1"/>
                    </a:gs>
                    <a:gs pos="100000">
                      <a:srgbClr val="FF7A00"/>
                    </a:gs>
                    <a:gs pos="99000">
                      <a:srgbClr val="FF0300"/>
                    </a:gs>
                    <a:gs pos="100000">
                      <a:srgbClr val="4D0808"/>
                    </a:gs>
                  </a:gsLst>
                  <a:lin ang="0" scaled="0"/>
                </a:gradFill>
                <a:latin typeface="+mn-ea"/>
                <a:ea typeface="+mn-ea"/>
              </a:rPr>
              <a:t> </a:t>
            </a:r>
            <a:endParaRPr lang="zh-CN" altLang="en-US" sz="12000" dirty="0">
              <a:gradFill>
                <a:gsLst>
                  <a:gs pos="3000">
                    <a:schemeClr val="bg1"/>
                  </a:gs>
                  <a:gs pos="100000">
                    <a:srgbClr val="FF7A00"/>
                  </a:gs>
                  <a:gs pos="99000">
                    <a:srgbClr val="FF0300"/>
                  </a:gs>
                  <a:gs pos="100000">
                    <a:srgbClr val="4D0808"/>
                  </a:gs>
                </a:gsLst>
                <a:lin ang="0" scaled="0"/>
              </a:gradFill>
              <a:latin typeface="+mn-ea"/>
              <a:ea typeface="+mn-ea"/>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6</a:t>
            </a:fld>
            <a:endParaRPr lang="zh-CN" altLang="en-US"/>
          </a:p>
        </p:txBody>
      </p:sp>
      <p:sp>
        <p:nvSpPr>
          <p:cNvPr id="6" name="右箭头标注 5"/>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7" name="单圆角矩形 6">
            <a:hlinkClick r:id="rId2"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二楼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pic>
        <p:nvPicPr>
          <p:cNvPr id="8" name="Picture 3" descr="H:\新生入馆教育\2022\2022新生入馆教育20221027\照片\二楼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69792" y="4215453"/>
            <a:ext cx="3070747" cy="23030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新生入馆教育\2022\2022新生入馆教育20221027\照片\二楼期刊.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4920" y="428961"/>
            <a:ext cx="4848051" cy="3636038"/>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2987333" y="1629537"/>
            <a:ext cx="4109505" cy="2998470"/>
          </a:xfrm>
          <a:prstGeom prst="rect">
            <a:avLst/>
          </a:prstGeom>
          <a:solidFill>
            <a:schemeClr val="bg2"/>
          </a:solidFill>
        </p:spPr>
        <p:txBody>
          <a:bodyPr wrap="square" lIns="91436" tIns="45719" rIns="91436" bIns="45719">
            <a:spAutoFit/>
          </a:bodyPr>
          <a:lstStyle/>
          <a:p>
            <a:pPr>
              <a:defRPr/>
            </a:pPr>
            <a:r>
              <a:rPr lang="zh-CN" altLang="zh-CN" sz="2100" b="1" dirty="0">
                <a:latin typeface="隶书" panose="02010509060101010101" pitchFamily="49" charset="-122"/>
                <a:ea typeface="隶书" panose="02010509060101010101" pitchFamily="49" charset="-122"/>
              </a:rPr>
              <a:t>阅览区：现刊阅览室和过刊阅览室</a:t>
            </a:r>
            <a:r>
              <a:rPr lang="zh-CN" altLang="en-US" sz="2100" b="1" dirty="0">
                <a:latin typeface="隶书" panose="02010509060101010101" pitchFamily="49" charset="-122"/>
                <a:ea typeface="隶书" panose="02010509060101010101" pitchFamily="49" charset="-122"/>
              </a:rPr>
              <a:t>。</a:t>
            </a:r>
            <a:endParaRPr lang="en-US" altLang="zh-CN" sz="2100" b="1" dirty="0">
              <a:latin typeface="隶书" panose="02010509060101010101" pitchFamily="49" charset="-122"/>
              <a:ea typeface="隶书" panose="02010509060101010101" pitchFamily="49" charset="-122"/>
            </a:endParaRPr>
          </a:p>
          <a:p>
            <a:pPr>
              <a:defRPr/>
            </a:pPr>
            <a:r>
              <a:rPr lang="zh-CN" altLang="en-US" sz="2100" dirty="0">
                <a:latin typeface="隶书" panose="02010509060101010101" pitchFamily="49" charset="-122"/>
                <a:ea typeface="隶书" panose="02010509060101010101" pitchFamily="49" charset="-122"/>
              </a:rPr>
              <a:t>    </a:t>
            </a:r>
            <a:r>
              <a:rPr lang="zh-CN" altLang="en-US" sz="2100" b="1" dirty="0">
                <a:latin typeface="隶书" panose="02010509060101010101" pitchFamily="49" charset="-122"/>
                <a:ea typeface="隶书" panose="02010509060101010101" pitchFamily="49" charset="-122"/>
              </a:rPr>
              <a:t>现刊阅览室收藏的是本年度订购的所有最新的中外文报纸和杂志</a:t>
            </a:r>
            <a:r>
              <a:rPr lang="zh-CN" altLang="zh-CN" sz="2100" b="1" dirty="0">
                <a:latin typeface="隶书" panose="02010509060101010101" pitchFamily="49" charset="-122"/>
                <a:ea typeface="隶书" panose="02010509060101010101" pitchFamily="49" charset="-122"/>
              </a:rPr>
              <a:t>，开架阅览，不出借。</a:t>
            </a:r>
            <a:r>
              <a:rPr lang="zh-CN" altLang="en-US" sz="2100" b="1" dirty="0">
                <a:latin typeface="隶书" panose="02010509060101010101" pitchFamily="49" charset="-122"/>
                <a:ea typeface="隶书" panose="02010509060101010101" pitchFamily="49" charset="-122"/>
              </a:rPr>
              <a:t>过刊阅览室收藏的是期刊和报纸的合订本，目前本室提供的是近</a:t>
            </a:r>
            <a:r>
              <a:rPr lang="en-US" altLang="zh-CN" sz="2100" b="1" dirty="0">
                <a:latin typeface="隶书" panose="02010509060101010101" pitchFamily="49" charset="-122"/>
                <a:ea typeface="隶书" panose="02010509060101010101" pitchFamily="49" charset="-122"/>
              </a:rPr>
              <a:t>15</a:t>
            </a:r>
            <a:r>
              <a:rPr lang="zh-CN" altLang="en-US" sz="2100" b="1" dirty="0">
                <a:latin typeface="隶书" panose="02010509060101010101" pitchFamily="49" charset="-122"/>
                <a:ea typeface="隶书" panose="02010509060101010101" pitchFamily="49" charset="-122"/>
              </a:rPr>
              <a:t>年的报刊合订本，</a:t>
            </a:r>
            <a:r>
              <a:rPr lang="en-US" altLang="zh-CN" sz="2100" b="1" dirty="0">
                <a:latin typeface="隶书" panose="02010509060101010101" pitchFamily="49" charset="-122"/>
                <a:ea typeface="隶书" panose="02010509060101010101" pitchFamily="49" charset="-122"/>
              </a:rPr>
              <a:t>2004</a:t>
            </a:r>
            <a:r>
              <a:rPr lang="zh-CN" altLang="en-US" sz="2100" b="1" dirty="0">
                <a:latin typeface="隶书" panose="02010509060101010101" pitchFamily="49" charset="-122"/>
                <a:ea typeface="隶书" panose="02010509060101010101" pitchFamily="49" charset="-122"/>
              </a:rPr>
              <a:t>年之前的报刊合订本则存放在严宽祜图书馆。</a:t>
            </a:r>
            <a:endParaRPr lang="zh-CN" altLang="en-US" sz="2100" b="1" dirty="0">
              <a:solidFill>
                <a:srgbClr val="FF0000"/>
              </a:solidFill>
              <a:latin typeface="隶书" panose="02010509060101010101" pitchFamily="49" charset="-122"/>
              <a:ea typeface="隶书" panose="02010509060101010101" pitchFamily="49" charset="-122"/>
            </a:endParaRPr>
          </a:p>
        </p:txBody>
      </p:sp>
      <p:sp>
        <p:nvSpPr>
          <p:cNvPr id="11" name="矩形 10"/>
          <p:cNvSpPr/>
          <p:nvPr/>
        </p:nvSpPr>
        <p:spPr>
          <a:xfrm>
            <a:off x="2987331" y="5366982"/>
            <a:ext cx="4109507" cy="738662"/>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办公区：采编部和期刊部的办公室。</a:t>
            </a:r>
          </a:p>
        </p:txBody>
      </p:sp>
      <p:sp>
        <p:nvSpPr>
          <p:cNvPr id="12"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7</a:t>
            </a:fld>
            <a:endParaRPr lang="zh-CN" altLang="en-US"/>
          </a:p>
        </p:txBody>
      </p:sp>
      <p:sp>
        <p:nvSpPr>
          <p:cNvPr id="7" name="矩形 6"/>
          <p:cNvSpPr/>
          <p:nvPr/>
        </p:nvSpPr>
        <p:spPr>
          <a:xfrm>
            <a:off x="2534945" y="4662185"/>
            <a:ext cx="5458719" cy="1705610"/>
          </a:xfrm>
          <a:prstGeom prst="rect">
            <a:avLst/>
          </a:prstGeom>
          <a:solidFill>
            <a:schemeClr val="bg2"/>
          </a:solidFill>
        </p:spPr>
        <p:txBody>
          <a:bodyPr wrap="square" lIns="91436" tIns="45719" rIns="91436" bIns="45719">
            <a:spAutoFit/>
          </a:bodyPr>
          <a:lstStyle/>
          <a:p>
            <a:r>
              <a:rPr lang="zh-CN" altLang="en-US" sz="2100" b="1" dirty="0">
                <a:latin typeface="隶书" panose="02010509060101010101" pitchFamily="49" charset="-122"/>
                <a:ea typeface="隶书" panose="02010509060101010101" pitchFamily="49" charset="-122"/>
              </a:rPr>
              <a:t>电子</a:t>
            </a:r>
            <a:r>
              <a:rPr lang="zh-CN" altLang="en-US" sz="2100" b="1" dirty="0" smtClean="0">
                <a:latin typeface="隶书" panose="02010509060101010101" pitchFamily="49" charset="-122"/>
                <a:ea typeface="隶书" panose="02010509060101010101" pitchFamily="49" charset="-122"/>
              </a:rPr>
              <a:t>阅览室</a:t>
            </a:r>
            <a:r>
              <a:rPr lang="en-US" altLang="zh-CN" sz="2100" b="1" dirty="0">
                <a:latin typeface="隶书" panose="02010509060101010101" pitchFamily="49" charset="-122"/>
                <a:ea typeface="隶书" panose="02010509060101010101" pitchFamily="49" charset="-122"/>
              </a:rPr>
              <a:t>:</a:t>
            </a:r>
            <a:endParaRPr lang="en-US" altLang="zh-CN" sz="2100" b="1" dirty="0" smtClean="0">
              <a:latin typeface="隶书" panose="02010509060101010101" pitchFamily="49" charset="-122"/>
              <a:ea typeface="隶书" panose="02010509060101010101" pitchFamily="49" charset="-122"/>
            </a:endParaRPr>
          </a:p>
          <a:p>
            <a:r>
              <a:rPr lang="zh-CN" altLang="en-US" sz="2100" b="1" dirty="0" smtClean="0">
                <a:latin typeface="隶书" panose="02010509060101010101" pitchFamily="49" charset="-122"/>
                <a:ea typeface="隶书" panose="02010509060101010101" pitchFamily="49" charset="-122"/>
              </a:rPr>
              <a:t>是</a:t>
            </a:r>
            <a:r>
              <a:rPr lang="zh-CN" altLang="en-US" sz="2100" b="1" dirty="0">
                <a:latin typeface="隶书" panose="02010509060101010101" pitchFamily="49" charset="-122"/>
                <a:ea typeface="隶书" panose="02010509060101010101" pitchFamily="49" charset="-122"/>
              </a:rPr>
              <a:t>读者检索馆藏书目、阅读电子资源、选课、撰写报告、获取最新学术信息的重要场所。</a:t>
            </a:r>
            <a:endParaRPr lang="en-US" altLang="zh-CN" sz="2100" b="1" dirty="0">
              <a:latin typeface="隶书" panose="02010509060101010101" pitchFamily="49" charset="-122"/>
              <a:ea typeface="隶书" panose="02010509060101010101" pitchFamily="49" charset="-122"/>
            </a:endParaRPr>
          </a:p>
          <a:p>
            <a:r>
              <a:rPr lang="zh-CN" altLang="zh-CN" sz="2100" b="1" dirty="0" smtClean="0">
                <a:latin typeface="隶书" panose="02010509060101010101" pitchFamily="49" charset="-122"/>
                <a:ea typeface="隶书" panose="02010509060101010101" pitchFamily="49" charset="-122"/>
              </a:rPr>
              <a:t>信息</a:t>
            </a:r>
            <a:r>
              <a:rPr lang="zh-CN" altLang="zh-CN" sz="2100" b="1" dirty="0">
                <a:latin typeface="隶书" panose="02010509060101010101" pitchFamily="49" charset="-122"/>
                <a:ea typeface="隶书" panose="02010509060101010101" pitchFamily="49" charset="-122"/>
              </a:rPr>
              <a:t>和技术部</a:t>
            </a:r>
            <a:r>
              <a:rPr lang="zh-CN" altLang="en-US" sz="2100" b="1" dirty="0" smtClean="0">
                <a:latin typeface="隶书" panose="02010509060101010101" pitchFamily="49" charset="-122"/>
                <a:ea typeface="隶书" panose="02010509060101010101" pitchFamily="49" charset="-122"/>
              </a:rPr>
              <a:t>：</a:t>
            </a:r>
            <a:r>
              <a:rPr lang="zh-CN" altLang="zh-CN" sz="2100" b="1" dirty="0" smtClean="0">
                <a:latin typeface="隶书" panose="02010509060101010101" pitchFamily="49" charset="-122"/>
                <a:ea typeface="隶书" panose="02010509060101010101" pitchFamily="49" charset="-122"/>
              </a:rPr>
              <a:t>提供</a:t>
            </a:r>
            <a:r>
              <a:rPr lang="zh-CN" altLang="zh-CN" sz="2100" b="1" dirty="0">
                <a:latin typeface="隶书" panose="02010509060101010101" pitchFamily="49" charset="-122"/>
                <a:ea typeface="隶书" panose="02010509060101010101" pitchFamily="49" charset="-122"/>
              </a:rPr>
              <a:t>参考咨询、科技查新、文献传递、电子阅览室等服务</a:t>
            </a:r>
            <a:r>
              <a:rPr lang="zh-CN" altLang="zh-CN" sz="2100" b="1" dirty="0" smtClean="0">
                <a:latin typeface="隶书" panose="02010509060101010101" pitchFamily="49" charset="-122"/>
                <a:ea typeface="隶书" panose="02010509060101010101" pitchFamily="49" charset="-122"/>
              </a:rPr>
              <a:t>。</a:t>
            </a:r>
            <a:endParaRPr lang="en-US" altLang="zh-CN" sz="2100" b="1" dirty="0">
              <a:latin typeface="隶书" panose="02010509060101010101" pitchFamily="49" charset="-122"/>
              <a:ea typeface="隶书" panose="02010509060101010101" pitchFamily="49" charset="-122"/>
            </a:endParaRPr>
          </a:p>
        </p:txBody>
      </p:sp>
      <p:sp>
        <p:nvSpPr>
          <p:cNvPr id="8" name="矩形 7"/>
          <p:cNvSpPr/>
          <p:nvPr/>
        </p:nvSpPr>
        <p:spPr>
          <a:xfrm>
            <a:off x="6517327" y="2366560"/>
            <a:ext cx="1220954" cy="2031323"/>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办公区</a:t>
            </a:r>
            <a:r>
              <a:rPr lang="zh-CN" altLang="en-US" sz="2100" b="1" dirty="0">
                <a:latin typeface="隶书" panose="02010509060101010101" pitchFamily="49" charset="-122"/>
                <a:ea typeface="隶书" panose="02010509060101010101" pitchFamily="49" charset="-122"/>
              </a:rPr>
              <a:t>：</a:t>
            </a:r>
            <a:r>
              <a:rPr lang="zh-CN" altLang="zh-CN" sz="2100" b="1" dirty="0">
                <a:latin typeface="隶书" panose="02010509060101010101" pitchFamily="49" charset="-122"/>
                <a:ea typeface="隶书" panose="02010509060101010101" pitchFamily="49" charset="-122"/>
              </a:rPr>
              <a:t>馆长室，图书馆办公室、会议室等。</a:t>
            </a:r>
          </a:p>
        </p:txBody>
      </p:sp>
      <p:sp>
        <p:nvSpPr>
          <p:cNvPr id="9" name="矩形 8"/>
          <p:cNvSpPr/>
          <p:nvPr/>
        </p:nvSpPr>
        <p:spPr>
          <a:xfrm>
            <a:off x="7252697" y="884855"/>
            <a:ext cx="1847169" cy="1061827"/>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考研自习室：专供考研学生使用</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pic>
        <p:nvPicPr>
          <p:cNvPr id="10" name="Picture 2" descr="H:\新生入馆教育\2022\2022新生入馆教育20221027\照片\三楼电子阅览室.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3664" y="4048338"/>
            <a:ext cx="3319872" cy="22409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H:\新生入馆教育\2022\2022新生入馆教育20221027\照片\三楼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3435" y="2196431"/>
            <a:ext cx="3365455" cy="2279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新生入馆教育\2022\2022新生入馆教育20221027\照片\三楼自习室.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9865" y="510855"/>
            <a:ext cx="2104657" cy="2717624"/>
          </a:xfrm>
          <a:prstGeom prst="rect">
            <a:avLst/>
          </a:prstGeom>
          <a:noFill/>
          <a:extLst>
            <a:ext uri="{909E8E84-426E-40DD-AFC4-6F175D3DCCD1}">
              <a14:hiddenFill xmlns:a14="http://schemas.microsoft.com/office/drawing/2010/main">
                <a:solidFill>
                  <a:srgbClr val="FFFFFF"/>
                </a:solidFill>
              </a14:hiddenFill>
            </a:ext>
          </a:extLst>
        </p:spPr>
      </p:pic>
      <p:sp>
        <p:nvSpPr>
          <p:cNvPr id="13" name="右箭头标注 12"/>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4" name="单圆角矩形 13">
            <a:hlinkClick r:id="rId5"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三楼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6"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8</a:t>
            </a:fld>
            <a:endParaRPr lang="zh-CN" altLang="en-US"/>
          </a:p>
        </p:txBody>
      </p:sp>
      <p:sp>
        <p:nvSpPr>
          <p:cNvPr id="5" name="矩形 4"/>
          <p:cNvSpPr/>
          <p:nvPr/>
        </p:nvSpPr>
        <p:spPr>
          <a:xfrm>
            <a:off x="3342769" y="5408077"/>
            <a:ext cx="3024336" cy="1061827"/>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文科书库</a:t>
            </a:r>
            <a:r>
              <a:rPr lang="en-US" altLang="zh-CN" sz="2100" b="1" dirty="0">
                <a:latin typeface="隶书" panose="02010509060101010101" pitchFamily="49" charset="-122"/>
                <a:ea typeface="隶书" panose="02010509060101010101" pitchFamily="49" charset="-122"/>
              </a:rPr>
              <a:t>1</a:t>
            </a:r>
            <a:r>
              <a:rPr lang="zh-CN" altLang="zh-CN" sz="2100" b="1" dirty="0">
                <a:latin typeface="隶书" panose="02010509060101010101" pitchFamily="49" charset="-122"/>
                <a:ea typeface="隶书" panose="02010509060101010101" pitchFamily="49" charset="-122"/>
              </a:rPr>
              <a:t>：</a:t>
            </a:r>
            <a:endParaRPr lang="en-US" altLang="zh-CN" sz="2100" b="1" dirty="0">
              <a:latin typeface="隶书" panose="02010509060101010101" pitchFamily="49" charset="-122"/>
              <a:ea typeface="隶书" panose="02010509060101010101" pitchFamily="49" charset="-122"/>
            </a:endParaRPr>
          </a:p>
          <a:p>
            <a:r>
              <a:rPr lang="zh-CN" altLang="zh-CN" sz="2100" b="1" dirty="0">
                <a:latin typeface="隶书" panose="02010509060101010101" pitchFamily="49" charset="-122"/>
                <a:ea typeface="隶书" panose="02010509060101010101" pitchFamily="49" charset="-122"/>
              </a:rPr>
              <a:t>藏有中文</a:t>
            </a:r>
            <a:r>
              <a:rPr lang="zh-CN" altLang="en-US" sz="2100" b="1" dirty="0">
                <a:latin typeface="隶书" panose="02010509060101010101" pitchFamily="49" charset="-122"/>
                <a:ea typeface="隶书" panose="02010509060101010101" pitchFamily="49" charset="-122"/>
              </a:rPr>
              <a:t>文科</a:t>
            </a:r>
            <a:r>
              <a:rPr lang="zh-CN" altLang="zh-CN" sz="2100" b="1" dirty="0">
                <a:latin typeface="隶书" panose="02010509060101010101" pitchFamily="49" charset="-122"/>
                <a:ea typeface="隶书" panose="02010509060101010101" pitchFamily="49" charset="-122"/>
              </a:rPr>
              <a:t>图书（A-H2类），开架借阅。</a:t>
            </a:r>
          </a:p>
        </p:txBody>
      </p:sp>
      <p:sp>
        <p:nvSpPr>
          <p:cNvPr id="6" name="矩形 5"/>
          <p:cNvSpPr/>
          <p:nvPr/>
        </p:nvSpPr>
        <p:spPr>
          <a:xfrm>
            <a:off x="7765969" y="5916292"/>
            <a:ext cx="3208536" cy="738662"/>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考研自习室：</a:t>
            </a:r>
            <a:endParaRPr lang="en-US" altLang="zh-CN" sz="2100" b="1" dirty="0">
              <a:latin typeface="隶书" panose="02010509060101010101" pitchFamily="49" charset="-122"/>
              <a:ea typeface="隶书" panose="02010509060101010101" pitchFamily="49" charset="-122"/>
            </a:endParaRPr>
          </a:p>
          <a:p>
            <a:r>
              <a:rPr lang="zh-CN" altLang="zh-CN" sz="2100" b="1" dirty="0">
                <a:latin typeface="隶书" panose="02010509060101010101" pitchFamily="49" charset="-122"/>
                <a:ea typeface="隶书" panose="02010509060101010101" pitchFamily="49" charset="-122"/>
              </a:rPr>
              <a:t>专供考研学生使用</a:t>
            </a:r>
            <a:r>
              <a:rPr lang="zh-CN" altLang="en-US" sz="2100" b="1" dirty="0">
                <a:latin typeface="隶书" panose="02010509060101010101" pitchFamily="49" charset="-122"/>
                <a:ea typeface="隶书" panose="02010509060101010101" pitchFamily="49" charset="-122"/>
              </a:rPr>
              <a:t>。</a:t>
            </a:r>
            <a:endParaRPr lang="zh-CN" altLang="zh-CN" sz="2100" b="1" dirty="0">
              <a:latin typeface="隶书" panose="02010509060101010101" pitchFamily="49" charset="-122"/>
              <a:ea typeface="隶书" panose="02010509060101010101" pitchFamily="49" charset="-122"/>
            </a:endParaRPr>
          </a:p>
        </p:txBody>
      </p:sp>
      <p:pic>
        <p:nvPicPr>
          <p:cNvPr id="9" name="Picture 3" descr="H:\新生入馆教育\2022\2022新生入馆教育20221027\照片\四楼文科库.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5927" y="2456597"/>
            <a:ext cx="3564324" cy="2674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新生入馆教育\2022\2022新生入馆教育20221027\照片\四楼自习室.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383" y="3164029"/>
            <a:ext cx="3550123" cy="2663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新生入馆教育\2022\2022新生入馆教育20221027\照片\四楼外文库.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8365" y="566788"/>
            <a:ext cx="3094753" cy="2321972"/>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10263116" y="651243"/>
            <a:ext cx="1351129" cy="2031323"/>
          </a:xfrm>
          <a:prstGeom prst="rect">
            <a:avLst/>
          </a:prstGeom>
          <a:solidFill>
            <a:schemeClr val="bg2"/>
          </a:solidFill>
        </p:spPr>
        <p:txBody>
          <a:bodyPr wrap="square" lIns="91436" tIns="45719" rIns="91436" bIns="45719">
            <a:spAutoFit/>
          </a:bodyPr>
          <a:lstStyle/>
          <a:p>
            <a:r>
              <a:rPr lang="zh-CN" altLang="zh-CN" sz="2100" b="1" dirty="0">
                <a:latin typeface="隶书" panose="02010509060101010101" pitchFamily="49" charset="-122"/>
                <a:ea typeface="隶书" panose="02010509060101010101" pitchFamily="49" charset="-122"/>
              </a:rPr>
              <a:t>外文书库：藏有英、日、俄、法等外文书刊，开架借阅。</a:t>
            </a:r>
          </a:p>
        </p:txBody>
      </p:sp>
      <p:sp>
        <p:nvSpPr>
          <p:cNvPr id="15" name="右箭头标注 14"/>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6" name="单圆角矩形 15">
            <a:hlinkClick r:id="rId5"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四楼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2"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zh-CN" altLang="en-US" smtClean="0"/>
              <a:t>9</a:t>
            </a:fld>
            <a:endParaRPr lang="zh-CN" altLang="en-US"/>
          </a:p>
        </p:txBody>
      </p:sp>
      <p:sp>
        <p:nvSpPr>
          <p:cNvPr id="4" name="矩形 3"/>
          <p:cNvSpPr/>
          <p:nvPr/>
        </p:nvSpPr>
        <p:spPr>
          <a:xfrm>
            <a:off x="3508519" y="1528549"/>
            <a:ext cx="2988333" cy="15285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pPr>
              <a:defRPr/>
            </a:pPr>
            <a:r>
              <a:rPr lang="zh-CN" altLang="zh-CN" sz="2100" b="1" dirty="0">
                <a:solidFill>
                  <a:schemeClr val="tx1"/>
                </a:solidFill>
                <a:latin typeface="隶书" panose="02010509060101010101" pitchFamily="49" charset="-122"/>
                <a:ea typeface="隶书" panose="02010509060101010101" pitchFamily="49" charset="-122"/>
              </a:rPr>
              <a:t>文科书库</a:t>
            </a:r>
            <a:r>
              <a:rPr lang="en-US" altLang="zh-CN" sz="2100" b="1" dirty="0">
                <a:solidFill>
                  <a:schemeClr val="tx1"/>
                </a:solidFill>
                <a:latin typeface="隶书" panose="02010509060101010101" pitchFamily="49" charset="-122"/>
                <a:ea typeface="隶书" panose="02010509060101010101" pitchFamily="49" charset="-122"/>
              </a:rPr>
              <a:t>2</a:t>
            </a:r>
            <a:r>
              <a:rPr lang="zh-CN" altLang="zh-CN"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pPr>
              <a:defRPr/>
            </a:pPr>
            <a:r>
              <a:rPr lang="zh-CN" altLang="zh-CN" sz="2100" b="1" dirty="0">
                <a:solidFill>
                  <a:schemeClr val="tx1"/>
                </a:solidFill>
                <a:latin typeface="隶书" panose="02010509060101010101" pitchFamily="49" charset="-122"/>
                <a:ea typeface="隶书" panose="02010509060101010101" pitchFamily="49" charset="-122"/>
              </a:rPr>
              <a:t>藏有中文文科图书（H3-K类），索</a:t>
            </a:r>
            <a:r>
              <a:rPr lang="zh-CN" altLang="en-US" sz="2100" b="1" dirty="0">
                <a:solidFill>
                  <a:schemeClr val="tx1"/>
                </a:solidFill>
                <a:latin typeface="隶书" panose="02010509060101010101" pitchFamily="49" charset="-122"/>
                <a:ea typeface="隶书" panose="02010509060101010101" pitchFamily="49" charset="-122"/>
              </a:rPr>
              <a:t>取</a:t>
            </a:r>
            <a:r>
              <a:rPr lang="zh-CN" altLang="zh-CN" sz="2100" b="1" dirty="0">
                <a:solidFill>
                  <a:schemeClr val="tx1"/>
                </a:solidFill>
                <a:latin typeface="隶书" panose="02010509060101010101" pitchFamily="49" charset="-122"/>
                <a:ea typeface="隶书" panose="02010509060101010101" pitchFamily="49" charset="-122"/>
              </a:rPr>
              <a:t>号衔接四楼的文科图书，开架借阅。</a:t>
            </a:r>
          </a:p>
        </p:txBody>
      </p:sp>
      <p:sp>
        <p:nvSpPr>
          <p:cNvPr id="5" name="矩形 4"/>
          <p:cNvSpPr/>
          <p:nvPr/>
        </p:nvSpPr>
        <p:spPr>
          <a:xfrm>
            <a:off x="3332145" y="4067035"/>
            <a:ext cx="3164707" cy="17878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p>
            <a:r>
              <a:rPr lang="zh-CN" altLang="en-US" sz="2100" b="1" dirty="0">
                <a:solidFill>
                  <a:schemeClr val="tx1"/>
                </a:solidFill>
                <a:latin typeface="隶书" panose="02010509060101010101" pitchFamily="49" charset="-122"/>
                <a:ea typeface="隶书" panose="02010509060101010101" pitchFamily="49" charset="-122"/>
              </a:rPr>
              <a:t>基础教育书库</a:t>
            </a:r>
            <a:r>
              <a:rPr lang="zh-CN" altLang="zh-CN" sz="2100" b="1" dirty="0">
                <a:solidFill>
                  <a:schemeClr val="tx1"/>
                </a:solidFill>
                <a:latin typeface="隶书" panose="02010509060101010101" pitchFamily="49" charset="-122"/>
                <a:ea typeface="隶书" panose="02010509060101010101" pitchFamily="49" charset="-122"/>
              </a:rPr>
              <a:t>：</a:t>
            </a:r>
            <a:endParaRPr lang="en-US" altLang="zh-CN" sz="2100" b="1" dirty="0">
              <a:solidFill>
                <a:schemeClr val="tx1"/>
              </a:solidFill>
              <a:latin typeface="隶书" panose="02010509060101010101" pitchFamily="49" charset="-122"/>
              <a:ea typeface="隶书" panose="02010509060101010101" pitchFamily="49" charset="-122"/>
            </a:endParaRPr>
          </a:p>
          <a:p>
            <a:r>
              <a:rPr lang="zh-CN" altLang="en-US" sz="2100" b="1" dirty="0">
                <a:solidFill>
                  <a:schemeClr val="tx1"/>
                </a:solidFill>
                <a:latin typeface="隶书" panose="02010509060101010101" pitchFamily="49" charset="-122"/>
                <a:ea typeface="隶书" panose="02010509060101010101" pitchFamily="49" charset="-122"/>
              </a:rPr>
              <a:t>藏有教育事业、学前教育、幼儿教育、初等教育、中等教育等基础教育类图书。</a:t>
            </a:r>
            <a:endParaRPr lang="zh-CN" altLang="zh-CN" sz="2100" b="1" dirty="0">
              <a:solidFill>
                <a:schemeClr val="tx1"/>
              </a:solidFill>
              <a:latin typeface="隶书" panose="02010509060101010101" pitchFamily="49" charset="-122"/>
              <a:ea typeface="隶书" panose="02010509060101010101" pitchFamily="49" charset="-122"/>
            </a:endParaRPr>
          </a:p>
        </p:txBody>
      </p:sp>
      <p:pic>
        <p:nvPicPr>
          <p:cNvPr id="6" name="Picture 2" descr="H:\新生入馆教育\2022\2022新生入馆教育20221027\照片\五楼基础.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74257" y="3701882"/>
            <a:ext cx="3746720" cy="28111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新生入馆教育\2022\2022新生入馆教育20221027\照片\五楼文科书库.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4257" y="747452"/>
            <a:ext cx="3746720" cy="2810041"/>
          </a:xfrm>
          <a:prstGeom prst="rect">
            <a:avLst/>
          </a:prstGeom>
          <a:noFill/>
          <a:extLst>
            <a:ext uri="{909E8E84-426E-40DD-AFC4-6F175D3DCCD1}">
              <a14:hiddenFill xmlns:a14="http://schemas.microsoft.com/office/drawing/2010/main">
                <a:solidFill>
                  <a:srgbClr val="FFFFFF"/>
                </a:solidFill>
              </a14:hiddenFill>
            </a:ext>
          </a:extLst>
        </p:spPr>
      </p:pic>
      <p:sp>
        <p:nvSpPr>
          <p:cNvPr id="9" name="右箭头标注 8"/>
          <p:cNvSpPr/>
          <p:nvPr/>
        </p:nvSpPr>
        <p:spPr>
          <a:xfrm>
            <a:off x="517960" y="2196664"/>
            <a:ext cx="1037707" cy="2371504"/>
          </a:xfrm>
          <a:prstGeom prst="rightArrowCallout">
            <a:avLst/>
          </a:prstGeom>
          <a:solidFill>
            <a:schemeClr val="accent1">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07" tIns="45703" rIns="91407" bIns="45703" anchor="ctr"/>
          <a:lstStyle/>
          <a:p>
            <a:pPr algn="ctr" fontAlgn="base">
              <a:spcBef>
                <a:spcPct val="0"/>
              </a:spcBef>
              <a:spcAft>
                <a:spcPct val="0"/>
              </a:spcAft>
              <a:defRPr/>
            </a:pPr>
            <a:r>
              <a:rPr lang="zh-CN" altLang="en-US" sz="2100" b="1" dirty="0">
                <a:solidFill>
                  <a:schemeClr val="tx1"/>
                </a:solidFill>
                <a:latin typeface="+mn-ea"/>
              </a:rPr>
              <a:t>福</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慧</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图</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书</a:t>
            </a:r>
            <a:endParaRPr lang="en-US" altLang="zh-CN" sz="2100" b="1" dirty="0">
              <a:solidFill>
                <a:schemeClr val="tx1"/>
              </a:solidFill>
              <a:latin typeface="+mn-ea"/>
            </a:endParaRPr>
          </a:p>
          <a:p>
            <a:pPr algn="ctr" fontAlgn="base">
              <a:spcBef>
                <a:spcPct val="0"/>
              </a:spcBef>
              <a:spcAft>
                <a:spcPct val="0"/>
              </a:spcAft>
              <a:defRPr/>
            </a:pPr>
            <a:r>
              <a:rPr lang="zh-CN" altLang="en-US" sz="2100" b="1" dirty="0">
                <a:solidFill>
                  <a:schemeClr val="tx1"/>
                </a:solidFill>
                <a:latin typeface="+mn-ea"/>
              </a:rPr>
              <a:t>馆</a:t>
            </a:r>
          </a:p>
        </p:txBody>
      </p:sp>
      <p:sp>
        <p:nvSpPr>
          <p:cNvPr id="10" name="单圆角矩形 9">
            <a:hlinkClick r:id="rId4" action="ppaction://hlinkfile"/>
          </p:cNvPr>
          <p:cNvSpPr/>
          <p:nvPr/>
        </p:nvSpPr>
        <p:spPr>
          <a:xfrm>
            <a:off x="1600436" y="2826967"/>
            <a:ext cx="635805" cy="1110893"/>
          </a:xfrm>
          <a:prstGeom prst="snipRoundRect">
            <a:avLst/>
          </a:prstGeom>
          <a:solidFill>
            <a:schemeClr val="accent1">
              <a:lumMod val="20000"/>
              <a:lumOff val="80000"/>
            </a:schemeClr>
          </a:solidFill>
          <a:ln>
            <a:solidFill>
              <a:schemeClr val="accent1">
                <a:lumMod val="60000"/>
                <a:lumOff val="4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91407" tIns="45703" rIns="91407" bIns="45703" anchor="ctr"/>
          <a:lstStyle/>
          <a:p>
            <a:pPr fontAlgn="base">
              <a:spcBef>
                <a:spcPts val="675"/>
              </a:spcBef>
              <a:spcAft>
                <a:spcPct val="0"/>
              </a:spcAft>
              <a:defRPr/>
            </a:pPr>
            <a:r>
              <a:rPr lang="zh-CN" altLang="en-US" sz="2100" b="1" dirty="0">
                <a:solidFill>
                  <a:srgbClr val="000000"/>
                </a:solidFill>
                <a:latin typeface="宋体" panose="02010600030101010101" pitchFamily="2" charset="-122"/>
                <a:ea typeface="宋体" panose="02010600030101010101" pitchFamily="2" charset="-122"/>
                <a:cs typeface="Arial" panose="020B0604020202020204" pitchFamily="34" charset="0"/>
                <a:sym typeface="Times New Roman" panose="02020603050405020304" pitchFamily="18" charset="0"/>
              </a:rPr>
              <a:t>五楼</a:t>
            </a:r>
            <a:endParaRPr lang="zh-CN" altLang="en-US" sz="2100" b="1" dirty="0">
              <a:solidFill>
                <a:srgbClr val="000000"/>
              </a:solidFill>
              <a:latin typeface="宋体" panose="02010600030101010101" pitchFamily="2" charset="-122"/>
              <a:ea typeface="宋体" panose="02010600030101010101" pitchFamily="2" charset="-122"/>
              <a:cs typeface="Times New Roman" panose="02020603050405020304" pitchFamily="18" charset="0"/>
              <a:sym typeface="Times New Roman" panose="02020603050405020304" pitchFamily="18" charset="0"/>
            </a:endParaRPr>
          </a:p>
        </p:txBody>
      </p:sp>
      <p:sp>
        <p:nvSpPr>
          <p:cNvPr id="11" name="îŝļîde"/>
          <p:cNvSpPr/>
          <p:nvPr/>
        </p:nvSpPr>
        <p:spPr>
          <a:xfrm>
            <a:off x="338809" y="447608"/>
            <a:ext cx="3952504" cy="587975"/>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chorCtr="0">
            <a:noAutofit/>
          </a:bodyPr>
          <a:lstStyle/>
          <a:p>
            <a:r>
              <a:rPr kumimoji="1" lang="en-US" altLang="zh-CN" sz="2800" b="1" dirty="0" smtClean="0">
                <a:solidFill>
                  <a:srgbClr val="FFFFFF"/>
                </a:solidFill>
              </a:rPr>
              <a:t>1.2 </a:t>
            </a:r>
            <a:r>
              <a:rPr kumimoji="1" lang="zh-CN" altLang="en-US" sz="2800" b="1" dirty="0" smtClean="0">
                <a:solidFill>
                  <a:srgbClr val="FFFFFF"/>
                </a:solidFill>
              </a:rPr>
              <a:t>机构及库室分布</a:t>
            </a:r>
            <a:endParaRPr kumimoji="1" lang="en-US" altLang="zh-CN" sz="2800" b="1" dirty="0">
              <a:solidFill>
                <a:srgbClr val="FFFFFF"/>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ormal&quot;,&quot;Name&quot;:&quot;正常&quot;,&quot;Kind&quot;:&quot;System&quot;,&quot;OldGuidesSetting&quot;:{&quot;HeaderHeight&quot;:15.0,&quot;FooterHeight&quot;:9.0,&quot;SideMargin&quot;:5.5,&quot;TopMargin&quot;:0.0,&quot;BottomMargin&quot;:0.0,&quot;IntervalMargin&quot;:1.5}}"/>
  <p:tag name="ISLIDE.TEMPLATE" val="83281200-056c-47f9-8212-2d7ad75a5b1f"/>
  <p:tag name="KSO_WPP_MARK_KEY" val="c95ca090-707d-4b4b-b3af-b76703a24c98"/>
  <p:tag name="COMMONDATA" val="eyJoZGlkIjoiODA4NGE4MjNkNDA4NWJlNTE5NzMwNzAxZjhmZDdmMWIifQ=="/>
</p:tagLst>
</file>

<file path=ppt/tags/tag2.xml><?xml version="1.0" encoding="utf-8"?>
<p:tagLst xmlns:a="http://schemas.openxmlformats.org/drawingml/2006/main" xmlns:r="http://schemas.openxmlformats.org/officeDocument/2006/relationships" xmlns:p="http://schemas.openxmlformats.org/presentationml/2006/main">
  <p:tag name="ISLIDE.DIAGRAM" val="#839809;"/>
</p:tagLst>
</file>

<file path=ppt/tags/tag3.xml><?xml version="1.0" encoding="utf-8"?>
<p:tagLst xmlns:a="http://schemas.openxmlformats.org/drawingml/2006/main" xmlns:r="http://schemas.openxmlformats.org/officeDocument/2006/relationships" xmlns:p="http://schemas.openxmlformats.org/presentationml/2006/main">
  <p:tag name="ISLIDE.DIAGRAM" val="#83983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ISLIDE.DIAGRAM" val="#861576;"/>
</p:tagLst>
</file>

<file path=ppt/tags/tag6.xml><?xml version="1.0" encoding="utf-8"?>
<p:tagLst xmlns:a="http://schemas.openxmlformats.org/drawingml/2006/main" xmlns:r="http://schemas.openxmlformats.org/officeDocument/2006/relationships" xmlns:p="http://schemas.openxmlformats.org/presentationml/2006/main">
  <p:tag name="ISLIDE.DIAGRAM" val="#83983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ISLIDE.DIAGRAM" val="#839826;"/>
</p:tagLst>
</file>

<file path=ppt/theme/theme1.xml><?xml version="1.0" encoding="utf-8"?>
<a:theme xmlns:a="http://schemas.openxmlformats.org/drawingml/2006/main" name="Designed by iSlide">
  <a:themeElements>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ppt/theme/themeOverride2.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ppt/theme/themeOverride3.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ppt/theme/themeOverride4.xml><?xml version="1.0" encoding="utf-8"?>
<a:themeOverride xmlns:a="http://schemas.openxmlformats.org/drawingml/2006/main">
  <a:clrScheme name="iSlide VI标准">
    <a:dk1>
      <a:srgbClr val="2F2F2F"/>
    </a:dk1>
    <a:lt1>
      <a:srgbClr val="FFFFFF"/>
    </a:lt1>
    <a:dk2>
      <a:srgbClr val="778495"/>
    </a:dk2>
    <a:lt2>
      <a:srgbClr val="F0F0F0"/>
    </a:lt2>
    <a:accent1>
      <a:srgbClr val="BD2B16"/>
    </a:accent1>
    <a:accent2>
      <a:srgbClr val="C59D8A"/>
    </a:accent2>
    <a:accent3>
      <a:srgbClr val="946956"/>
    </a:accent3>
    <a:accent4>
      <a:srgbClr val="E0A99B"/>
    </a:accent4>
    <a:accent5>
      <a:srgbClr val="584246"/>
    </a:accent5>
    <a:accent6>
      <a:srgbClr val="B09999"/>
    </a:accent6>
    <a:hlink>
      <a:srgbClr val="F84D4D"/>
    </a:hlink>
    <a:folHlink>
      <a:srgbClr val="979797"/>
    </a:folHlink>
  </a:clrScheme>
</a:themeOverride>
</file>

<file path=docProps/app.xml><?xml version="1.0" encoding="utf-8"?>
<Properties xmlns="http://schemas.openxmlformats.org/officeDocument/2006/extended-properties" xmlns:vt="http://schemas.openxmlformats.org/officeDocument/2006/docPropsVTypes">
  <Template>Fu</Template>
  <TotalTime>6</TotalTime>
  <Words>4272</Words>
  <Application>Microsoft Office PowerPoint</Application>
  <PresentationFormat>自定义</PresentationFormat>
  <Paragraphs>558</Paragraphs>
  <Slides>59</Slides>
  <Notes>2</Notes>
  <HiddenSlides>0</HiddenSlides>
  <MMClips>0</MMClips>
  <ScaleCrop>false</ScaleCrop>
  <HeadingPairs>
    <vt:vector size="4" baseType="variant">
      <vt:variant>
        <vt:lpstr>主题</vt:lpstr>
      </vt:variant>
      <vt:variant>
        <vt:i4>1</vt:i4>
      </vt:variant>
      <vt:variant>
        <vt:lpstr>幻灯片标题</vt:lpstr>
      </vt:variant>
      <vt:variant>
        <vt:i4>59</vt:i4>
      </vt:variant>
    </vt:vector>
  </HeadingPairs>
  <TitlesOfParts>
    <vt:vector size="60" baseType="lpstr">
      <vt:lpstr>Designed by iSlide</vt:lpstr>
      <vt:lpstr>PowerPoint 演示文稿</vt:lpstr>
      <vt:lpstr>PowerPoint 演示文稿</vt:lpstr>
      <vt:lpstr>图书馆概况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纸质资源及利用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(3)借还图书——借还书机自助借还       </vt:lpstr>
      <vt:lpstr>(3)借还图书——借还书机人脸识别</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电子资源及利用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图书馆空间与安全管理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dc:creator>
  <cp:lastModifiedBy>Lenovo</cp:lastModifiedBy>
  <cp:revision>71</cp:revision>
  <cp:lastPrinted>2022-05-23T16:00:00Z</cp:lastPrinted>
  <dcterms:created xsi:type="dcterms:W3CDTF">2022-05-23T16:00:00Z</dcterms:created>
  <dcterms:modified xsi:type="dcterms:W3CDTF">2023-08-31T23:55:36Z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EMPLATE">
    <vt:lpwstr>83281200-056c-47f9-8212-2d7ad75a5b1f</vt:lpwstr>
  </property>
  <property fmtid="{D5CDD505-2E9C-101B-9397-08002B2CF9AE}" pid="3" name="ICV">
    <vt:lpwstr>62EC9D79028944D28A7BA50D1B3DB367_12</vt:lpwstr>
  </property>
  <property fmtid="{D5CDD505-2E9C-101B-9397-08002B2CF9AE}" pid="4" name="KSOProductBuildVer">
    <vt:lpwstr>2052-11.1.0.14309</vt:lpwstr>
  </property>
</Properties>
</file>