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3"/>
  </p:notesMasterIdLst>
  <p:sldIdLst>
    <p:sldId id="256" r:id="rId2"/>
    <p:sldId id="259" r:id="rId3"/>
    <p:sldId id="258" r:id="rId4"/>
    <p:sldId id="270" r:id="rId5"/>
    <p:sldId id="277" r:id="rId6"/>
    <p:sldId id="278" r:id="rId7"/>
    <p:sldId id="279" r:id="rId8"/>
    <p:sldId id="280" r:id="rId9"/>
    <p:sldId id="281" r:id="rId10"/>
    <p:sldId id="282" r:id="rId11"/>
    <p:sldId id="266" r:id="rId12"/>
    <p:sldId id="341" r:id="rId13"/>
    <p:sldId id="283" r:id="rId14"/>
    <p:sldId id="284" r:id="rId15"/>
    <p:sldId id="285" r:id="rId16"/>
    <p:sldId id="286" r:id="rId17"/>
    <p:sldId id="339" r:id="rId18"/>
    <p:sldId id="263" r:id="rId19"/>
    <p:sldId id="273" r:id="rId20"/>
    <p:sldId id="287" r:id="rId21"/>
    <p:sldId id="288" r:id="rId22"/>
    <p:sldId id="289" r:id="rId23"/>
    <p:sldId id="290" r:id="rId24"/>
    <p:sldId id="291" r:id="rId25"/>
    <p:sldId id="292" r:id="rId26"/>
    <p:sldId id="293" r:id="rId27"/>
    <p:sldId id="294" r:id="rId28"/>
    <p:sldId id="295" r:id="rId29"/>
    <p:sldId id="296" r:id="rId30"/>
    <p:sldId id="299" r:id="rId31"/>
    <p:sldId id="300" r:id="rId32"/>
    <p:sldId id="301" r:id="rId33"/>
    <p:sldId id="302" r:id="rId34"/>
    <p:sldId id="264" r:id="rId35"/>
    <p:sldId id="325" r:id="rId36"/>
    <p:sldId id="331" r:id="rId37"/>
    <p:sldId id="333" r:id="rId38"/>
    <p:sldId id="336" r:id="rId39"/>
    <p:sldId id="337" r:id="rId40"/>
    <p:sldId id="338" r:id="rId41"/>
    <p:sldId id="305" r:id="rId42"/>
    <p:sldId id="342" r:id="rId43"/>
    <p:sldId id="334" r:id="rId44"/>
    <p:sldId id="307" r:id="rId45"/>
    <p:sldId id="310" r:id="rId46"/>
    <p:sldId id="311" r:id="rId47"/>
    <p:sldId id="335" r:id="rId48"/>
    <p:sldId id="265" r:id="rId49"/>
    <p:sldId id="272" r:id="rId50"/>
    <p:sldId id="314" r:id="rId51"/>
    <p:sldId id="315" r:id="rId52"/>
    <p:sldId id="316" r:id="rId53"/>
    <p:sldId id="340" r:id="rId54"/>
    <p:sldId id="317" r:id="rId55"/>
    <p:sldId id="318" r:id="rId56"/>
    <p:sldId id="319" r:id="rId57"/>
    <p:sldId id="320" r:id="rId58"/>
    <p:sldId id="321" r:id="rId59"/>
    <p:sldId id="322" r:id="rId60"/>
    <p:sldId id="323" r:id="rId61"/>
    <p:sldId id="262" r:id="rId62"/>
  </p:sldIdLst>
  <p:sldSz cx="12192000" cy="6858000"/>
  <p:notesSz cx="6858000" cy="9144000"/>
  <p:custDataLst>
    <p:tags r:id="rId6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56" userDrawn="1">
          <p15:clr>
            <a:srgbClr val="A4A3A4"/>
          </p15:clr>
        </p15:guide>
        <p15:guide id="2" pos="381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1F08"/>
    <a:srgbClr val="F32111"/>
    <a:srgbClr val="BD2B16"/>
    <a:srgbClr val="DEE4EF"/>
    <a:srgbClr val="F876A5"/>
    <a:srgbClr val="E05B88"/>
    <a:srgbClr val="BABAC3"/>
    <a:srgbClr val="B1BFD9"/>
    <a:srgbClr val="9B9B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41" autoAdjust="0"/>
    <p:restoredTop sz="99844" autoAdjust="0"/>
  </p:normalViewPr>
  <p:slideViewPr>
    <p:cSldViewPr snapToGrid="0" showGuides="1">
      <p:cViewPr>
        <p:scale>
          <a:sx n="70" d="100"/>
          <a:sy n="70" d="100"/>
        </p:scale>
        <p:origin x="-542" y="19"/>
      </p:cViewPr>
      <p:guideLst>
        <p:guide orient="horz" pos="2156"/>
        <p:guide pos="381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2A3D24-6083-4546-8C6D-DEE86BAAAE49}" type="datetimeFigureOut">
              <a:rPr lang="zh-CN" altLang="en-US" smtClean="0"/>
              <a:t>2024/9/9</a:t>
            </a:fld>
            <a:endParaRPr lang="zh-CN"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ED8765-8EF3-408C-9341-152904E414ED}" type="slidenum">
              <a:rPr lang="zh-CN" altLang="en-US" smtClean="0"/>
              <a:t>‹#›</a:t>
            </a:fld>
            <a:endParaRPr lang="zh-CN" altLang="en-US"/>
          </a:p>
        </p:txBody>
      </p:sp>
    </p:spTree>
    <p:extLst>
      <p:ext uri="{BB962C8B-B14F-4D97-AF65-F5344CB8AC3E}">
        <p14:creationId xmlns:p14="http://schemas.microsoft.com/office/powerpoint/2010/main" val="2730500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dirty="0"/>
              <a:t>214cdd0d-07ed-4506-8126-2cd2badf0562.source.default.zh-Hans</a:t>
            </a:r>
            <a:endParaRPr lang="zh-CN" altLang="en-US"/>
          </a:p>
        </p:txBody>
      </p:sp>
      <p:sp>
        <p:nvSpPr>
          <p:cNvPr id="4" name="灯片编号占位符 3"/>
          <p:cNvSpPr>
            <a:spLocks noGrp="1"/>
          </p:cNvSpPr>
          <p:nvPr>
            <p:ph type="sldNum" sz="quarter" idx="10"/>
          </p:nvPr>
        </p:nvSpPr>
        <p:spPr/>
        <p:txBody>
          <a:bodyPr/>
          <a:lstStyle/>
          <a:p>
            <a:fld id="{A3ED8765-8EF3-408C-9341-152904E414ED}" type="slidenum">
              <a:rPr lang="zh-CN" altLang="en-US" smtClean="0"/>
              <a:t>11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5" name="图片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2" y="0"/>
            <a:ext cx="12186239" cy="6858000"/>
          </a:xfrm>
          <a:prstGeom prst="rect">
            <a:avLst/>
          </a:prstGeom>
        </p:spPr>
      </p:pic>
      <p:sp>
        <p:nvSpPr>
          <p:cNvPr id="2" name="标题 1"/>
          <p:cNvSpPr>
            <a:spLocks noGrp="1"/>
          </p:cNvSpPr>
          <p:nvPr>
            <p:ph type="ctrTitle" hasCustomPrompt="1"/>
          </p:nvPr>
        </p:nvSpPr>
        <p:spPr>
          <a:xfrm>
            <a:off x="660401" y="2582986"/>
            <a:ext cx="10858500" cy="1173162"/>
          </a:xfrm>
        </p:spPr>
        <p:txBody>
          <a:bodyPr vert="horz" lIns="91436" tIns="45719" rIns="91436" bIns="45719" rtlCol="0" anchor="b">
            <a:noAutofit/>
          </a:bodyPr>
          <a:lstStyle>
            <a:lvl1pPr>
              <a:defRPr lang="zh-CN" altLang="en-US" sz="4400" b="1" dirty="0">
                <a:solidFill>
                  <a:schemeClr val="bg1"/>
                </a:solidFill>
              </a:defRPr>
            </a:lvl1pPr>
          </a:lstStyle>
          <a:p>
            <a:pPr lvl="0" defTabSz="914400"/>
            <a:r>
              <a:rPr lang="en-US" altLang="zh-CN" dirty="0"/>
              <a:t>Click to edit </a:t>
            </a:r>
            <a:br>
              <a:rPr lang="en-US" altLang="zh-CN" dirty="0"/>
            </a:br>
            <a:r>
              <a:rPr lang="en-US" altLang="zh-CN" dirty="0"/>
              <a:t>Master title style</a:t>
            </a:r>
            <a:endParaRPr lang="zh-CN" altLang="en-US" dirty="0"/>
          </a:p>
        </p:txBody>
      </p:sp>
      <p:sp>
        <p:nvSpPr>
          <p:cNvPr id="3" name="副标题 2"/>
          <p:cNvSpPr>
            <a:spLocks noGrp="1"/>
          </p:cNvSpPr>
          <p:nvPr>
            <p:ph type="subTitle" idx="1"/>
          </p:nvPr>
        </p:nvSpPr>
        <p:spPr>
          <a:xfrm>
            <a:off x="937359" y="4129894"/>
            <a:ext cx="4199467" cy="535853"/>
          </a:xfrm>
        </p:spPr>
        <p:txBody>
          <a:bodyPr vert="horz" lIns="91436" tIns="45719" rIns="91436" bIns="45719" rtlCol="0" anchor="t">
            <a:normAutofit/>
          </a:bodyPr>
          <a:lstStyle>
            <a:lvl1pPr marL="0" indent="0">
              <a:spcBef>
                <a:spcPts val="0"/>
              </a:spcBef>
              <a:buNone/>
              <a:defRPr lang="zh-CN" altLang="en-US" sz="1500">
                <a:solidFill>
                  <a:schemeClr val="bg1"/>
                </a:solidFill>
              </a:defRPr>
            </a:lvl1pPr>
          </a:lstStyle>
          <a:p>
            <a:pPr marL="228600" lvl="0" indent="-228600" defTabSz="914400"/>
            <a:r>
              <a:rPr lang="en-US" altLang="zh-CN"/>
              <a:t>Click to edit Master subtitle style</a:t>
            </a:r>
            <a:endParaRPr lang="zh-CN" altLang="en-US" dirty="0"/>
          </a:p>
        </p:txBody>
      </p:sp>
      <p:sp>
        <p:nvSpPr>
          <p:cNvPr id="8" name="文本占位符 7"/>
          <p:cNvSpPr>
            <a:spLocks noGrp="1"/>
          </p:cNvSpPr>
          <p:nvPr>
            <p:ph type="body" sz="quarter" idx="13" hasCustomPrompt="1"/>
          </p:nvPr>
        </p:nvSpPr>
        <p:spPr>
          <a:xfrm>
            <a:off x="9756889" y="5856699"/>
            <a:ext cx="1762013" cy="258530"/>
          </a:xfrm>
        </p:spPr>
        <p:txBody>
          <a:bodyPr vert="horz" wrap="none" lIns="91436" tIns="45719" rIns="91436" bIns="45719" rtlCol="0" anchor="ctr">
            <a:spAutoFit/>
          </a:bodyPr>
          <a:lstStyle>
            <a:lvl1pPr marL="0" indent="0" algn="r">
              <a:buNone/>
              <a:defRPr lang="en-US" altLang="zh-CN" sz="1200" b="0" smtClean="0">
                <a:solidFill>
                  <a:schemeClr val="bg1"/>
                </a:solidFill>
              </a:defRPr>
            </a:lvl1pPr>
            <a:lvl2pPr>
              <a:defRPr lang="en-US" altLang="zh-CN" sz="1500" smtClean="0"/>
            </a:lvl2pPr>
            <a:lvl3pPr>
              <a:defRPr lang="en-US" altLang="zh-CN" sz="1400" smtClean="0"/>
            </a:lvl3pPr>
            <a:lvl4pPr>
              <a:defRPr lang="en-US" altLang="zh-CN" sz="1200" smtClean="0"/>
            </a:lvl4pPr>
            <a:lvl5pPr>
              <a:defRPr lang="zh-CN" altLang="en-US" sz="1200"/>
            </a:lvl5pPr>
          </a:lstStyle>
          <a:p>
            <a:r>
              <a:rPr lang="en-US" altLang="zh-CN" dirty="0"/>
              <a:t>Speaker name and title</a:t>
            </a:r>
          </a:p>
        </p:txBody>
      </p:sp>
      <p:sp>
        <p:nvSpPr>
          <p:cNvPr id="9" name="文本占位符 8"/>
          <p:cNvSpPr>
            <a:spLocks noGrp="1"/>
          </p:cNvSpPr>
          <p:nvPr>
            <p:ph type="body" sz="quarter" idx="14" hasCustomPrompt="1"/>
          </p:nvPr>
        </p:nvSpPr>
        <p:spPr>
          <a:xfrm>
            <a:off x="660400" y="5856699"/>
            <a:ext cx="1096318" cy="258530"/>
          </a:xfrm>
        </p:spPr>
        <p:txBody>
          <a:bodyPr vert="horz" wrap="none" lIns="91436" tIns="45719" rIns="91436" bIns="45719" rtlCol="0" anchor="ctr">
            <a:spAutoFit/>
          </a:bodyPr>
          <a:lstStyle>
            <a:lvl1pPr marL="0" indent="0">
              <a:buNone/>
              <a:defRPr lang="en-US" altLang="zh-CN" sz="1200" b="0" smtClean="0">
                <a:solidFill>
                  <a:schemeClr val="bg1"/>
                </a:solidFill>
              </a:defRPr>
            </a:lvl1pPr>
            <a:lvl2pPr>
              <a:defRPr lang="en-US" altLang="zh-CN" sz="1500" smtClean="0"/>
            </a:lvl2pPr>
            <a:lvl3pPr>
              <a:defRPr lang="en-US" altLang="zh-CN" sz="1400" smtClean="0"/>
            </a:lvl3pPr>
            <a:lvl4pPr>
              <a:defRPr lang="en-US" altLang="zh-CN" sz="1200" smtClean="0"/>
            </a:lvl4pPr>
            <a:lvl5pPr>
              <a:defRPr lang="zh-CN" altLang="en-US" sz="1200"/>
            </a:lvl5pPr>
          </a:lstStyle>
          <a:p>
            <a:r>
              <a:rPr lang="en-US" altLang="zh-CN" dirty="0"/>
              <a:t>www.islide.cc</a:t>
            </a:r>
            <a:endParaRPr lang="en-US" altLang="en-US" dirty="0"/>
          </a:p>
        </p:txBody>
      </p:sp>
      <p:sp>
        <p:nvSpPr>
          <p:cNvPr id="12" name="文本占位符 11"/>
          <p:cNvSpPr>
            <a:spLocks noGrp="1"/>
          </p:cNvSpPr>
          <p:nvPr>
            <p:ph type="body" sz="quarter" idx="15" hasCustomPrompt="1"/>
          </p:nvPr>
        </p:nvSpPr>
        <p:spPr>
          <a:xfrm>
            <a:off x="660401" y="723900"/>
            <a:ext cx="1039091" cy="296272"/>
          </a:xfrm>
        </p:spPr>
        <p:txBody>
          <a:bodyPr vert="horz" wrap="none" lIns="91436" tIns="45719" rIns="91436" bIns="45719" rtlCol="0" anchor="ctr">
            <a:normAutofit/>
          </a:bodyPr>
          <a:lstStyle>
            <a:lvl1pPr marL="0" indent="0">
              <a:buNone/>
              <a:defRPr lang="en-US" altLang="zh-CN" sz="1200" b="0" smtClean="0">
                <a:solidFill>
                  <a:schemeClr val="bg1"/>
                </a:solidFill>
              </a:defRPr>
            </a:lvl1pPr>
            <a:lvl2pPr>
              <a:defRPr lang="en-US" altLang="zh-CN" sz="1500" smtClean="0"/>
            </a:lvl2pPr>
            <a:lvl3pPr>
              <a:defRPr lang="en-US" altLang="zh-CN" sz="1400" smtClean="0"/>
            </a:lvl3pPr>
            <a:lvl4pPr>
              <a:defRPr lang="en-US" altLang="zh-CN" sz="1200" smtClean="0"/>
            </a:lvl4pPr>
            <a:lvl5pPr>
              <a:defRPr lang="zh-CN" altLang="en-US" sz="1200"/>
            </a:lvl5pPr>
          </a:lstStyle>
          <a:p>
            <a:r>
              <a:rPr lang="en-US" altLang="zh-CN" dirty="0"/>
              <a:t>LGOO HERE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Click to edit Master title style</a:t>
            </a:r>
            <a:endParaRPr lang="zh-CN" altLang="en-US" dirty="0"/>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dirty="0"/>
          </a:p>
        </p:txBody>
      </p:sp>
      <p:sp>
        <p:nvSpPr>
          <p:cNvPr id="4" name="日期占位符 3"/>
          <p:cNvSpPr>
            <a:spLocks noGrp="1"/>
          </p:cNvSpPr>
          <p:nvPr>
            <p:ph type="dt" sz="half" idx="10"/>
          </p:nvPr>
        </p:nvSpPr>
        <p:spPr/>
        <p:txBody>
          <a:bodyPr/>
          <a:lstStyle/>
          <a:p>
            <a:fld id="{3BC5AEBE-086C-4980-A4E1-E89EE17EFFB9}" type="datetime1">
              <a:rPr lang="zh-CN" altLang="en-US" smtClean="0"/>
              <a:t>2024/9/9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F65B630-C7FF-41C0-9923-C5E5E29EED81}"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Layout">
    <p:spTree>
      <p:nvGrpSpPr>
        <p:cNvPr id="1" name=""/>
        <p:cNvGrpSpPr/>
        <p:nvPr/>
      </p:nvGrpSpPr>
      <p:grpSpPr>
        <a:xfrm>
          <a:off x="0" y="0"/>
          <a:ext cx="0" cy="0"/>
          <a:chOff x="0" y="0"/>
          <a:chExt cx="0" cy="0"/>
        </a:xfrm>
      </p:grpSpPr>
      <p:sp>
        <p:nvSpPr>
          <p:cNvPr id="9" name="文本占位符 8"/>
          <p:cNvSpPr>
            <a:spLocks noGrp="1"/>
          </p:cNvSpPr>
          <p:nvPr>
            <p:ph type="body" sz="quarter" idx="14" hasCustomPrompt="1"/>
          </p:nvPr>
        </p:nvSpPr>
        <p:spPr>
          <a:xfrm>
            <a:off x="660400" y="1500189"/>
            <a:ext cx="2836563" cy="594626"/>
          </a:xfrm>
        </p:spPr>
        <p:txBody>
          <a:bodyPr>
            <a:normAutofit/>
          </a:bodyPr>
          <a:lstStyle>
            <a:lvl1pPr marL="0" indent="0" algn="r">
              <a:buFont typeface="+mj-lt"/>
              <a:buNone/>
              <a:defRPr sz="2400" b="1"/>
            </a:lvl1pPr>
            <a:lvl2pPr marL="457200" indent="0">
              <a:buFont typeface="+mj-ea"/>
              <a:buNone/>
              <a:defRPr/>
            </a:lvl2pPr>
            <a:lvl3pPr marL="1257300" indent="-342900">
              <a:buFont typeface="+mj-lt"/>
              <a:buAutoNum type="alphaLcParenR"/>
              <a:defRPr/>
            </a:lvl3pPr>
          </a:lstStyle>
          <a:p>
            <a:pPr lvl="0"/>
            <a:r>
              <a:rPr lang="en-US" altLang="zh-CN" dirty="0"/>
              <a:t>CONTENTS</a:t>
            </a:r>
            <a:endParaRPr lang="zh-CN" altLang="en-US" dirty="0"/>
          </a:p>
        </p:txBody>
      </p:sp>
      <p:sp>
        <p:nvSpPr>
          <p:cNvPr id="7" name="文本占位符 6"/>
          <p:cNvSpPr>
            <a:spLocks noGrp="1"/>
          </p:cNvSpPr>
          <p:nvPr>
            <p:ph type="body" sz="quarter" idx="13"/>
          </p:nvPr>
        </p:nvSpPr>
        <p:spPr>
          <a:xfrm>
            <a:off x="3647836" y="1500187"/>
            <a:ext cx="7871045" cy="4633913"/>
          </a:xfrm>
        </p:spPr>
        <p:txBody>
          <a:bodyPr/>
          <a:lstStyle>
            <a:lvl1pPr marL="342900" indent="-342900">
              <a:buFont typeface="+mj-lt"/>
              <a:buAutoNum type="arabicPeriod"/>
              <a:defRPr/>
            </a:lvl1pPr>
            <a:lvl2pPr marL="800100" indent="-342900">
              <a:buFont typeface="+mj-ea"/>
              <a:buAutoNum type="circleNumDbPlain"/>
              <a:defRPr/>
            </a:lvl2pPr>
            <a:lvl3pPr marL="1257300" indent="-342900">
              <a:buFont typeface="+mj-lt"/>
              <a:buAutoNum type="alphaLcParenR"/>
              <a:defRPr/>
            </a:lvl3p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
        <p:nvSpPr>
          <p:cNvPr id="3" name="页脚占位符 2"/>
          <p:cNvSpPr>
            <a:spLocks noGrp="1"/>
          </p:cNvSpPr>
          <p:nvPr>
            <p:ph type="ftr" sz="quarter" idx="10"/>
          </p:nvPr>
        </p:nvSpPr>
        <p:spPr/>
        <p:txBody>
          <a:bodyPr/>
          <a:lstStyle/>
          <a:p>
            <a:endParaRPr lang="zh-CN" altLang="en-US" dirty="0"/>
          </a:p>
        </p:txBody>
      </p:sp>
      <p:sp>
        <p:nvSpPr>
          <p:cNvPr id="4" name="日期占位符 3"/>
          <p:cNvSpPr>
            <a:spLocks noGrp="1"/>
          </p:cNvSpPr>
          <p:nvPr>
            <p:ph type="dt" sz="half" idx="11"/>
          </p:nvPr>
        </p:nvSpPr>
        <p:spPr/>
        <p:txBody>
          <a:bodyPr/>
          <a:lstStyle/>
          <a:p>
            <a:fld id="{AC4CC43B-9EB6-4465-8B1A-3F7180DAD0DF}" type="datetime1">
              <a:rPr lang="zh-CN" altLang="en-US" smtClean="0"/>
              <a:t>2024/9/9</a:t>
            </a:fld>
            <a:endParaRPr lang="en-US" altLang="zh-CN"/>
          </a:p>
        </p:txBody>
      </p:sp>
      <p:sp>
        <p:nvSpPr>
          <p:cNvPr id="5" name="灯片编号占位符 4"/>
          <p:cNvSpPr>
            <a:spLocks noGrp="1"/>
          </p:cNvSpPr>
          <p:nvPr>
            <p:ph type="sldNum" sz="quarter" idx="12"/>
          </p:nvPr>
        </p:nvSpPr>
        <p:spPr/>
        <p:txBody>
          <a:bodyPr/>
          <a:lstStyle/>
          <a:p>
            <a:fld id="{7F65B630-C7FF-41C0-9923-C5E5E29EED81}" type="slidenum">
              <a:rPr lang="en-US" altLang="zh-CN" smtClean="0"/>
              <a:t>‹#›</a:t>
            </a:fld>
            <a:endParaRPr lang="en-US" altLang="zh-CN"/>
          </a:p>
        </p:txBody>
      </p:sp>
      <p:cxnSp>
        <p:nvCxnSpPr>
          <p:cNvPr id="10" name="î$ļíďé"/>
          <p:cNvCxnSpPr/>
          <p:nvPr userDrawn="1"/>
        </p:nvCxnSpPr>
        <p:spPr>
          <a:xfrm>
            <a:off x="3621019" y="1500188"/>
            <a:ext cx="0" cy="4633913"/>
          </a:xfrm>
          <a:prstGeom prst="line">
            <a:avLst/>
          </a:prstGeom>
          <a:solidFill>
            <a:srgbClr val="FFCC00"/>
          </a:solidFill>
          <a:ln w="3175" cap="flat" cmpd="sng" algn="ctr">
            <a:solidFill>
              <a:schemeClr val="bg1">
                <a:lumMod val="75000"/>
              </a:schemeClr>
            </a:solidFill>
            <a:prstDash val="solid"/>
            <a:round/>
            <a:headEnd type="none" w="med" len="med"/>
            <a:tailEnd type="none" w="med" len="med"/>
          </a:ln>
          <a:effectLst/>
        </p:spPr>
      </p:cxnSp>
      <p:sp>
        <p:nvSpPr>
          <p:cNvPr id="11" name="îṩ1iḑe"/>
          <p:cNvSpPr>
            <a:spLocks noChangeAspect="1"/>
          </p:cNvSpPr>
          <p:nvPr userDrawn="1"/>
        </p:nvSpPr>
        <p:spPr bwMode="auto">
          <a:xfrm>
            <a:off x="2626456" y="5219208"/>
            <a:ext cx="870507" cy="915667"/>
          </a:xfrm>
          <a:custGeom>
            <a:avLst/>
            <a:gdLst>
              <a:gd name="T0" fmla="*/ 3353 w 5127"/>
              <a:gd name="T1" fmla="*/ 1728 h 5401"/>
              <a:gd name="T2" fmla="*/ 2183 w 5127"/>
              <a:gd name="T3" fmla="*/ 1608 h 5401"/>
              <a:gd name="T4" fmla="*/ 3353 w 5127"/>
              <a:gd name="T5" fmla="*/ 1488 h 5401"/>
              <a:gd name="T6" fmla="*/ 3103 w 5127"/>
              <a:gd name="T7" fmla="*/ 2231 h 5401"/>
              <a:gd name="T8" fmla="*/ 3103 w 5127"/>
              <a:gd name="T9" fmla="*/ 1991 h 5401"/>
              <a:gd name="T10" fmla="*/ 2432 w 5127"/>
              <a:gd name="T11" fmla="*/ 2111 h 5401"/>
              <a:gd name="T12" fmla="*/ 3103 w 5127"/>
              <a:gd name="T13" fmla="*/ 2231 h 5401"/>
              <a:gd name="T14" fmla="*/ 3353 w 5127"/>
              <a:gd name="T15" fmla="*/ 2648 h 5401"/>
              <a:gd name="T16" fmla="*/ 2183 w 5127"/>
              <a:gd name="T17" fmla="*/ 2768 h 5401"/>
              <a:gd name="T18" fmla="*/ 3353 w 5127"/>
              <a:gd name="T19" fmla="*/ 2888 h 5401"/>
              <a:gd name="T20" fmla="*/ 2552 w 5127"/>
              <a:gd name="T21" fmla="*/ 3151 h 5401"/>
              <a:gd name="T22" fmla="*/ 2552 w 5127"/>
              <a:gd name="T23" fmla="*/ 3391 h 5401"/>
              <a:gd name="T24" fmla="*/ 3223 w 5127"/>
              <a:gd name="T25" fmla="*/ 3271 h 5401"/>
              <a:gd name="T26" fmla="*/ 2552 w 5127"/>
              <a:gd name="T27" fmla="*/ 3151 h 5401"/>
              <a:gd name="T28" fmla="*/ 4448 w 5127"/>
              <a:gd name="T29" fmla="*/ 1442 h 5401"/>
              <a:gd name="T30" fmla="*/ 4688 w 5127"/>
              <a:gd name="T31" fmla="*/ 1442 h 5401"/>
              <a:gd name="T32" fmla="*/ 3988 w 5127"/>
              <a:gd name="T33" fmla="*/ 0 h 5401"/>
              <a:gd name="T34" fmla="*/ 0 w 5127"/>
              <a:gd name="T35" fmla="*/ 604 h 5401"/>
              <a:gd name="T36" fmla="*/ 120 w 5127"/>
              <a:gd name="T37" fmla="*/ 1792 h 5401"/>
              <a:gd name="T38" fmla="*/ 686 w 5127"/>
              <a:gd name="T39" fmla="*/ 1672 h 5401"/>
              <a:gd name="T40" fmla="*/ 240 w 5127"/>
              <a:gd name="T41" fmla="*/ 1552 h 5401"/>
              <a:gd name="T42" fmla="*/ 604 w 5127"/>
              <a:gd name="T43" fmla="*/ 240 h 5401"/>
              <a:gd name="T44" fmla="*/ 968 w 5127"/>
              <a:gd name="T45" fmla="*/ 4179 h 5401"/>
              <a:gd name="T46" fmla="*/ 3904 w 5127"/>
              <a:gd name="T47" fmla="*/ 4879 h 5401"/>
              <a:gd name="T48" fmla="*/ 3904 w 5127"/>
              <a:gd name="T49" fmla="*/ 4639 h 5401"/>
              <a:gd name="T50" fmla="*/ 1208 w 5127"/>
              <a:gd name="T51" fmla="*/ 4179 h 5401"/>
              <a:gd name="T52" fmla="*/ 1086 w 5127"/>
              <a:gd name="T53" fmla="*/ 240 h 5401"/>
              <a:gd name="T54" fmla="*/ 4448 w 5127"/>
              <a:gd name="T55" fmla="*/ 700 h 5401"/>
              <a:gd name="T56" fmla="*/ 4568 w 5127"/>
              <a:gd name="T57" fmla="*/ 2000 h 5401"/>
              <a:gd name="T58" fmla="*/ 4568 w 5127"/>
              <a:gd name="T59" fmla="*/ 2240 h 5401"/>
              <a:gd name="T60" fmla="*/ 4887 w 5127"/>
              <a:gd name="T61" fmla="*/ 2340 h 5401"/>
              <a:gd name="T62" fmla="*/ 5007 w 5127"/>
              <a:gd name="T63" fmla="*/ 3838 h 5401"/>
              <a:gd name="T64" fmla="*/ 5127 w 5127"/>
              <a:gd name="T65" fmla="*/ 2340 h 5401"/>
              <a:gd name="T66" fmla="*/ 4568 w 5127"/>
              <a:gd name="T67" fmla="*/ 5139 h 5401"/>
              <a:gd name="T68" fmla="*/ 4448 w 5127"/>
              <a:gd name="T69" fmla="*/ 5281 h 5401"/>
              <a:gd name="T70" fmla="*/ 4688 w 5127"/>
              <a:gd name="T71" fmla="*/ 5281 h 5401"/>
              <a:gd name="T72" fmla="*/ 4568 w 5127"/>
              <a:gd name="T73" fmla="*/ 5139 h 5401"/>
              <a:gd name="T74" fmla="*/ 4448 w 5127"/>
              <a:gd name="T75" fmla="*/ 2559 h 5401"/>
              <a:gd name="T76" fmla="*/ 4568 w 5127"/>
              <a:gd name="T77" fmla="*/ 4974 h 5401"/>
              <a:gd name="T78" fmla="*/ 4688 w 5127"/>
              <a:gd name="T79" fmla="*/ 2559 h 5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27" h="5401">
                <a:moveTo>
                  <a:pt x="3473" y="1608"/>
                </a:moveTo>
                <a:cubicBezTo>
                  <a:pt x="3473" y="1674"/>
                  <a:pt x="3419" y="1728"/>
                  <a:pt x="3353" y="1728"/>
                </a:cubicBezTo>
                <a:lnTo>
                  <a:pt x="2303" y="1728"/>
                </a:lnTo>
                <a:cubicBezTo>
                  <a:pt x="2236" y="1728"/>
                  <a:pt x="2183" y="1674"/>
                  <a:pt x="2183" y="1608"/>
                </a:cubicBezTo>
                <a:cubicBezTo>
                  <a:pt x="2183" y="1542"/>
                  <a:pt x="2236" y="1488"/>
                  <a:pt x="2303" y="1488"/>
                </a:cubicBezTo>
                <a:lnTo>
                  <a:pt x="3353" y="1488"/>
                </a:lnTo>
                <a:cubicBezTo>
                  <a:pt x="3419" y="1488"/>
                  <a:pt x="3473" y="1542"/>
                  <a:pt x="3473" y="1608"/>
                </a:cubicBezTo>
                <a:close/>
                <a:moveTo>
                  <a:pt x="3103" y="2231"/>
                </a:moveTo>
                <a:cubicBezTo>
                  <a:pt x="3170" y="2231"/>
                  <a:pt x="3223" y="2178"/>
                  <a:pt x="3223" y="2111"/>
                </a:cubicBezTo>
                <a:cubicBezTo>
                  <a:pt x="3223" y="2045"/>
                  <a:pt x="3170" y="1991"/>
                  <a:pt x="3103" y="1991"/>
                </a:cubicBezTo>
                <a:lnTo>
                  <a:pt x="2552" y="1991"/>
                </a:lnTo>
                <a:cubicBezTo>
                  <a:pt x="2486" y="1991"/>
                  <a:pt x="2432" y="2045"/>
                  <a:pt x="2432" y="2111"/>
                </a:cubicBezTo>
                <a:cubicBezTo>
                  <a:pt x="2432" y="2178"/>
                  <a:pt x="2486" y="2231"/>
                  <a:pt x="2552" y="2231"/>
                </a:cubicBezTo>
                <a:lnTo>
                  <a:pt x="3103" y="2231"/>
                </a:lnTo>
                <a:close/>
                <a:moveTo>
                  <a:pt x="3473" y="2768"/>
                </a:moveTo>
                <a:cubicBezTo>
                  <a:pt x="3473" y="2701"/>
                  <a:pt x="3419" y="2648"/>
                  <a:pt x="3353" y="2648"/>
                </a:cubicBezTo>
                <a:lnTo>
                  <a:pt x="2303" y="2648"/>
                </a:lnTo>
                <a:cubicBezTo>
                  <a:pt x="2236" y="2648"/>
                  <a:pt x="2183" y="2701"/>
                  <a:pt x="2183" y="2768"/>
                </a:cubicBezTo>
                <a:cubicBezTo>
                  <a:pt x="2183" y="2834"/>
                  <a:pt x="2236" y="2888"/>
                  <a:pt x="2303" y="2888"/>
                </a:cubicBezTo>
                <a:lnTo>
                  <a:pt x="3353" y="2888"/>
                </a:lnTo>
                <a:cubicBezTo>
                  <a:pt x="3419" y="2888"/>
                  <a:pt x="3473" y="2834"/>
                  <a:pt x="3473" y="2768"/>
                </a:cubicBezTo>
                <a:close/>
                <a:moveTo>
                  <a:pt x="2552" y="3151"/>
                </a:moveTo>
                <a:cubicBezTo>
                  <a:pt x="2486" y="3151"/>
                  <a:pt x="2432" y="3205"/>
                  <a:pt x="2432" y="3271"/>
                </a:cubicBezTo>
                <a:cubicBezTo>
                  <a:pt x="2432" y="3338"/>
                  <a:pt x="2486" y="3391"/>
                  <a:pt x="2552" y="3391"/>
                </a:cubicBezTo>
                <a:lnTo>
                  <a:pt x="3103" y="3391"/>
                </a:lnTo>
                <a:cubicBezTo>
                  <a:pt x="3170" y="3391"/>
                  <a:pt x="3223" y="3338"/>
                  <a:pt x="3223" y="3271"/>
                </a:cubicBezTo>
                <a:cubicBezTo>
                  <a:pt x="3223" y="3205"/>
                  <a:pt x="3170" y="3151"/>
                  <a:pt x="3103" y="3151"/>
                </a:cubicBezTo>
                <a:lnTo>
                  <a:pt x="2552" y="3151"/>
                </a:lnTo>
                <a:close/>
                <a:moveTo>
                  <a:pt x="4448" y="700"/>
                </a:moveTo>
                <a:lnTo>
                  <a:pt x="4448" y="1442"/>
                </a:lnTo>
                <a:cubicBezTo>
                  <a:pt x="4448" y="1509"/>
                  <a:pt x="4501" y="1562"/>
                  <a:pt x="4568" y="1562"/>
                </a:cubicBezTo>
                <a:cubicBezTo>
                  <a:pt x="4634" y="1562"/>
                  <a:pt x="4688" y="1509"/>
                  <a:pt x="4688" y="1442"/>
                </a:cubicBezTo>
                <a:lnTo>
                  <a:pt x="4688" y="700"/>
                </a:lnTo>
                <a:cubicBezTo>
                  <a:pt x="4688" y="314"/>
                  <a:pt x="4374" y="0"/>
                  <a:pt x="3988" y="0"/>
                </a:cubicBezTo>
                <a:lnTo>
                  <a:pt x="604" y="0"/>
                </a:lnTo>
                <a:cubicBezTo>
                  <a:pt x="271" y="0"/>
                  <a:pt x="0" y="271"/>
                  <a:pt x="0" y="604"/>
                </a:cubicBezTo>
                <a:lnTo>
                  <a:pt x="0" y="1672"/>
                </a:lnTo>
                <a:cubicBezTo>
                  <a:pt x="0" y="1738"/>
                  <a:pt x="53" y="1792"/>
                  <a:pt x="120" y="1792"/>
                </a:cubicBezTo>
                <a:lnTo>
                  <a:pt x="566" y="1792"/>
                </a:lnTo>
                <a:cubicBezTo>
                  <a:pt x="632" y="1792"/>
                  <a:pt x="686" y="1738"/>
                  <a:pt x="686" y="1672"/>
                </a:cubicBezTo>
                <a:cubicBezTo>
                  <a:pt x="686" y="1606"/>
                  <a:pt x="632" y="1552"/>
                  <a:pt x="566" y="1552"/>
                </a:cubicBezTo>
                <a:lnTo>
                  <a:pt x="240" y="1552"/>
                </a:lnTo>
                <a:lnTo>
                  <a:pt x="240" y="604"/>
                </a:lnTo>
                <a:cubicBezTo>
                  <a:pt x="240" y="403"/>
                  <a:pt x="403" y="240"/>
                  <a:pt x="604" y="240"/>
                </a:cubicBezTo>
                <a:cubicBezTo>
                  <a:pt x="805" y="240"/>
                  <a:pt x="968" y="403"/>
                  <a:pt x="968" y="604"/>
                </a:cubicBezTo>
                <a:lnTo>
                  <a:pt x="968" y="4179"/>
                </a:lnTo>
                <a:cubicBezTo>
                  <a:pt x="968" y="4565"/>
                  <a:pt x="1282" y="4879"/>
                  <a:pt x="1668" y="4879"/>
                </a:cubicBezTo>
                <a:lnTo>
                  <a:pt x="3904" y="4879"/>
                </a:lnTo>
                <a:cubicBezTo>
                  <a:pt x="3970" y="4879"/>
                  <a:pt x="4024" y="4825"/>
                  <a:pt x="4024" y="4759"/>
                </a:cubicBezTo>
                <a:cubicBezTo>
                  <a:pt x="4024" y="4693"/>
                  <a:pt x="3970" y="4639"/>
                  <a:pt x="3904" y="4639"/>
                </a:cubicBezTo>
                <a:lnTo>
                  <a:pt x="1668" y="4639"/>
                </a:lnTo>
                <a:cubicBezTo>
                  <a:pt x="1415" y="4639"/>
                  <a:pt x="1208" y="4433"/>
                  <a:pt x="1208" y="4179"/>
                </a:cubicBezTo>
                <a:lnTo>
                  <a:pt x="1208" y="604"/>
                </a:lnTo>
                <a:cubicBezTo>
                  <a:pt x="1208" y="468"/>
                  <a:pt x="1163" y="341"/>
                  <a:pt x="1086" y="240"/>
                </a:cubicBezTo>
                <a:lnTo>
                  <a:pt x="3988" y="240"/>
                </a:lnTo>
                <a:cubicBezTo>
                  <a:pt x="4241" y="240"/>
                  <a:pt x="4448" y="446"/>
                  <a:pt x="4448" y="700"/>
                </a:cubicBezTo>
                <a:close/>
                <a:moveTo>
                  <a:pt x="4787" y="2000"/>
                </a:moveTo>
                <a:lnTo>
                  <a:pt x="4568" y="2000"/>
                </a:lnTo>
                <a:cubicBezTo>
                  <a:pt x="4501" y="2000"/>
                  <a:pt x="4448" y="2054"/>
                  <a:pt x="4448" y="2120"/>
                </a:cubicBezTo>
                <a:cubicBezTo>
                  <a:pt x="4448" y="2187"/>
                  <a:pt x="4501" y="2240"/>
                  <a:pt x="4568" y="2240"/>
                </a:cubicBezTo>
                <a:lnTo>
                  <a:pt x="4787" y="2240"/>
                </a:lnTo>
                <a:cubicBezTo>
                  <a:pt x="4842" y="2240"/>
                  <a:pt x="4887" y="2285"/>
                  <a:pt x="4887" y="2340"/>
                </a:cubicBezTo>
                <a:lnTo>
                  <a:pt x="4887" y="3718"/>
                </a:lnTo>
                <a:cubicBezTo>
                  <a:pt x="4887" y="3785"/>
                  <a:pt x="4941" y="3838"/>
                  <a:pt x="5007" y="3838"/>
                </a:cubicBezTo>
                <a:cubicBezTo>
                  <a:pt x="5073" y="3838"/>
                  <a:pt x="5127" y="3785"/>
                  <a:pt x="5127" y="3718"/>
                </a:cubicBezTo>
                <a:lnTo>
                  <a:pt x="5127" y="2340"/>
                </a:lnTo>
                <a:cubicBezTo>
                  <a:pt x="5127" y="2153"/>
                  <a:pt x="4975" y="2000"/>
                  <a:pt x="4787" y="2000"/>
                </a:cubicBezTo>
                <a:close/>
                <a:moveTo>
                  <a:pt x="4568" y="5139"/>
                </a:moveTo>
                <a:cubicBezTo>
                  <a:pt x="4501" y="5139"/>
                  <a:pt x="4448" y="5193"/>
                  <a:pt x="4448" y="5259"/>
                </a:cubicBezTo>
                <a:lnTo>
                  <a:pt x="4448" y="5281"/>
                </a:lnTo>
                <a:cubicBezTo>
                  <a:pt x="4448" y="5347"/>
                  <a:pt x="4501" y="5401"/>
                  <a:pt x="4568" y="5401"/>
                </a:cubicBezTo>
                <a:cubicBezTo>
                  <a:pt x="4634" y="5401"/>
                  <a:pt x="4688" y="5347"/>
                  <a:pt x="4688" y="5281"/>
                </a:cubicBezTo>
                <a:lnTo>
                  <a:pt x="4688" y="5259"/>
                </a:lnTo>
                <a:cubicBezTo>
                  <a:pt x="4688" y="5193"/>
                  <a:pt x="4634" y="5139"/>
                  <a:pt x="4568" y="5139"/>
                </a:cubicBezTo>
                <a:close/>
                <a:moveTo>
                  <a:pt x="4568" y="2439"/>
                </a:moveTo>
                <a:cubicBezTo>
                  <a:pt x="4501" y="2439"/>
                  <a:pt x="4448" y="2492"/>
                  <a:pt x="4448" y="2559"/>
                </a:cubicBezTo>
                <a:lnTo>
                  <a:pt x="4448" y="4854"/>
                </a:lnTo>
                <a:cubicBezTo>
                  <a:pt x="4448" y="4920"/>
                  <a:pt x="4501" y="4974"/>
                  <a:pt x="4568" y="4974"/>
                </a:cubicBezTo>
                <a:cubicBezTo>
                  <a:pt x="4634" y="4974"/>
                  <a:pt x="4688" y="4920"/>
                  <a:pt x="4688" y="4854"/>
                </a:cubicBezTo>
                <a:lnTo>
                  <a:pt x="4688" y="2559"/>
                </a:lnTo>
                <a:cubicBezTo>
                  <a:pt x="4688" y="2492"/>
                  <a:pt x="4634" y="2439"/>
                  <a:pt x="4568" y="2439"/>
                </a:cubicBezTo>
                <a:close/>
              </a:path>
            </a:pathLst>
          </a:custGeom>
          <a:solidFill>
            <a:schemeClr val="bg1">
              <a:lumMod val="85000"/>
            </a:schemeClr>
          </a:solidFill>
          <a:ln>
            <a:noFill/>
          </a:ln>
        </p:spPr>
        <p:txBody>
          <a:bodyPr lIns="91436" tIns="45719" rIns="91436" bIns="45719"/>
          <a:lstStyle/>
          <a:p>
            <a:endParaRPr lang="zh-CN" altLang="en-US">
              <a:cs typeface="+mn-ea"/>
              <a:sym typeface="+mn-l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2882" y="0"/>
            <a:ext cx="12186239" cy="6858000"/>
          </a:xfrm>
          <a:prstGeom prst="rect">
            <a:avLst/>
          </a:prstGeom>
        </p:spPr>
      </p:pic>
      <p:sp>
        <p:nvSpPr>
          <p:cNvPr id="2" name="标题 1"/>
          <p:cNvSpPr>
            <a:spLocks noGrp="1"/>
          </p:cNvSpPr>
          <p:nvPr>
            <p:ph type="title"/>
          </p:nvPr>
        </p:nvSpPr>
        <p:spPr>
          <a:xfrm>
            <a:off x="3224069" y="3374136"/>
            <a:ext cx="5731164" cy="951058"/>
          </a:xfrm>
        </p:spPr>
        <p:txBody>
          <a:bodyPr vert="horz" lIns="91436" tIns="45719" rIns="91436" bIns="45719" rtlCol="0" anchor="b">
            <a:normAutofit/>
          </a:bodyPr>
          <a:lstStyle>
            <a:lvl1pPr algn="ctr">
              <a:defRPr lang="zh-CN" altLang="en-US" sz="2800">
                <a:solidFill>
                  <a:schemeClr val="bg1"/>
                </a:solidFill>
              </a:defRPr>
            </a:lvl1pPr>
          </a:lstStyle>
          <a:p>
            <a:pPr lvl="0" defTabSz="914400"/>
            <a:r>
              <a:rPr lang="en-US" altLang="zh-CN" dirty="0"/>
              <a:t>Click to edit Master title style</a:t>
            </a:r>
            <a:endParaRPr lang="zh-CN" altLang="en-US" dirty="0"/>
          </a:p>
        </p:txBody>
      </p:sp>
      <p:sp>
        <p:nvSpPr>
          <p:cNvPr id="3" name="文本占位符 2"/>
          <p:cNvSpPr>
            <a:spLocks noGrp="1"/>
          </p:cNvSpPr>
          <p:nvPr>
            <p:ph type="body" idx="1"/>
          </p:nvPr>
        </p:nvSpPr>
        <p:spPr>
          <a:xfrm>
            <a:off x="3224069" y="4380058"/>
            <a:ext cx="5731164" cy="2383991"/>
          </a:xfrm>
        </p:spPr>
        <p:txBody>
          <a:bodyPr>
            <a:normAutofit/>
          </a:bodyPr>
          <a:lstStyle>
            <a:lvl1pPr marL="0" indent="0" algn="ctr">
              <a:buNone/>
              <a:defRPr lang="en-US" altLang="zh-CN" sz="1400" kern="1200">
                <a:solidFill>
                  <a:schemeClr val="bg1"/>
                </a:solidFill>
                <a:latin typeface="+mn-lt"/>
                <a:ea typeface="+mn-ea"/>
                <a:cs typeface="+mn-cs"/>
              </a:defRPr>
            </a:lvl1pPr>
            <a:lvl2pPr marL="457200" indent="0">
              <a:buNone/>
              <a:defRPr sz="2100">
                <a:solidFill>
                  <a:schemeClr val="tx1">
                    <a:tint val="75000"/>
                  </a:schemeClr>
                </a:solidFill>
              </a:defRPr>
            </a:lvl2pPr>
            <a:lvl3pPr marL="914400" indent="0">
              <a:buNone/>
              <a:defRPr sz="1800">
                <a:solidFill>
                  <a:schemeClr val="tx1">
                    <a:tint val="75000"/>
                  </a:schemeClr>
                </a:solidFill>
              </a:defRPr>
            </a:lvl3pPr>
            <a:lvl4pPr marL="1371600" indent="0">
              <a:buNone/>
              <a:defRPr sz="1500">
                <a:solidFill>
                  <a:schemeClr val="tx1">
                    <a:tint val="75000"/>
                  </a:schemeClr>
                </a:solidFill>
              </a:defRPr>
            </a:lvl4pPr>
            <a:lvl5pPr marL="1828800" indent="0">
              <a:buNone/>
              <a:defRPr sz="1500">
                <a:solidFill>
                  <a:schemeClr val="tx1">
                    <a:tint val="75000"/>
                  </a:schemeClr>
                </a:solidFill>
              </a:defRPr>
            </a:lvl5pPr>
            <a:lvl6pPr marL="2286000" indent="0">
              <a:buNone/>
              <a:defRPr sz="1500">
                <a:solidFill>
                  <a:schemeClr val="tx1">
                    <a:tint val="75000"/>
                  </a:schemeClr>
                </a:solidFill>
              </a:defRPr>
            </a:lvl6pPr>
            <a:lvl7pPr marL="2743200" indent="0">
              <a:buNone/>
              <a:defRPr sz="1500">
                <a:solidFill>
                  <a:schemeClr val="tx1">
                    <a:tint val="75000"/>
                  </a:schemeClr>
                </a:solidFill>
              </a:defRPr>
            </a:lvl7pPr>
            <a:lvl8pPr marL="3200400" indent="0">
              <a:buNone/>
              <a:defRPr sz="1500">
                <a:solidFill>
                  <a:schemeClr val="tx1">
                    <a:tint val="75000"/>
                  </a:schemeClr>
                </a:solidFill>
              </a:defRPr>
            </a:lvl8pPr>
            <a:lvl9pPr marL="3657600" indent="0">
              <a:buNone/>
              <a:defRPr sz="1500">
                <a:solidFill>
                  <a:schemeClr val="tx1">
                    <a:tint val="75000"/>
                  </a:schemeClr>
                </a:solidFill>
              </a:defRPr>
            </a:lvl9pPr>
          </a:lstStyle>
          <a:p>
            <a:pPr lvl="0"/>
            <a:r>
              <a:rPr lang="en-US" altLang="zh-CN" dirty="0"/>
              <a:t>Click to edit Master text styles</a:t>
            </a:r>
          </a:p>
        </p:txBody>
      </p:sp>
      <p:sp>
        <p:nvSpPr>
          <p:cNvPr id="4" name="日期占位符 3"/>
          <p:cNvSpPr>
            <a:spLocks noGrp="1"/>
          </p:cNvSpPr>
          <p:nvPr>
            <p:ph type="dt" sz="half" idx="10"/>
          </p:nvPr>
        </p:nvSpPr>
        <p:spPr/>
        <p:txBody>
          <a:bodyPr/>
          <a:lstStyle/>
          <a:p>
            <a:fld id="{6834F10D-3A58-4285-A9DB-D9098A7BEDDD}" type="datetime1">
              <a:rPr lang="zh-CN" altLang="en-US" smtClean="0"/>
              <a:t>2024/9/9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F65B630-C7FF-41C0-9923-C5E5E29EED81}"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748B5987-9647-4253-899C-3B9819D6D8A0}" type="datetime1">
              <a:rPr lang="zh-CN" altLang="en-US" smtClean="0"/>
              <a:t>2024/9/9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F65B630-C7FF-41C0-9923-C5E5E29EED81}"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50ECBEB-8597-4EA4-9D29-E1D7025CFAA0}" type="datetime1">
              <a:rPr lang="zh-CN" altLang="en-US" smtClean="0"/>
              <a:t>2024/9/9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F65B630-C7FF-41C0-9923-C5E5E29EED81}"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2" y="0"/>
            <a:ext cx="12186239" cy="6858000"/>
          </a:xfrm>
          <a:prstGeom prst="rect">
            <a:avLst/>
          </a:prstGeom>
        </p:spPr>
      </p:pic>
      <p:sp>
        <p:nvSpPr>
          <p:cNvPr id="7" name="文本占位符 6"/>
          <p:cNvSpPr>
            <a:spLocks noGrp="1"/>
          </p:cNvSpPr>
          <p:nvPr>
            <p:ph type="body" sz="quarter" idx="13"/>
          </p:nvPr>
        </p:nvSpPr>
        <p:spPr>
          <a:xfrm>
            <a:off x="660401" y="2607469"/>
            <a:ext cx="10858500" cy="1643062"/>
          </a:xfrm>
        </p:spPr>
        <p:txBody>
          <a:bodyPr vert="horz" lIns="91436" tIns="45719" rIns="91436" bIns="45719" rtlCol="0" anchor="b">
            <a:normAutofit/>
          </a:bodyPr>
          <a:lstStyle>
            <a:lvl1pPr marL="0" indent="0" algn="ctr">
              <a:buNone/>
              <a:defRPr lang="en-US" altLang="zh-CN" sz="4700" b="1" smtClean="0">
                <a:solidFill>
                  <a:schemeClr val="bg1"/>
                </a:solidFill>
                <a:latin typeface="+mj-lt"/>
                <a:ea typeface="+mj-ea"/>
                <a:cs typeface="+mj-cs"/>
              </a:defRPr>
            </a:lvl1pPr>
            <a:lvl2pPr marL="457200" indent="0">
              <a:buNone/>
              <a:defRPr lang="en-US" altLang="zh-CN" smtClean="0"/>
            </a:lvl2pPr>
            <a:lvl3pPr>
              <a:defRPr lang="en-US" altLang="zh-CN" smtClean="0"/>
            </a:lvl3pPr>
            <a:lvl4pPr>
              <a:defRPr lang="en-US" altLang="zh-CN" smtClean="0"/>
            </a:lvl4pPr>
            <a:lvl5pPr>
              <a:defRPr lang="zh-CN" altLang="en-US"/>
            </a:lvl5pPr>
          </a:lstStyle>
          <a:p>
            <a:pPr marL="228600" lvl="0" indent="-228600" defTabSz="914400">
              <a:spcBef>
                <a:spcPct val="0"/>
              </a:spcBef>
            </a:pPr>
            <a:r>
              <a:rPr lang="en-US" altLang="zh-CN" dirty="0"/>
              <a:t>Click to edit Master text styles</a:t>
            </a:r>
          </a:p>
        </p:txBody>
      </p:sp>
      <p:sp>
        <p:nvSpPr>
          <p:cNvPr id="8" name="文本占位符 7"/>
          <p:cNvSpPr>
            <a:spLocks noGrp="1"/>
          </p:cNvSpPr>
          <p:nvPr>
            <p:ph type="body" sz="quarter" idx="14" hasCustomPrompt="1"/>
          </p:nvPr>
        </p:nvSpPr>
        <p:spPr>
          <a:xfrm>
            <a:off x="9756881" y="5875569"/>
            <a:ext cx="1762013" cy="258530"/>
          </a:xfrm>
        </p:spPr>
        <p:txBody>
          <a:bodyPr vert="horz" wrap="none" lIns="91436" tIns="45719" rIns="91436" bIns="45719" rtlCol="0" anchor="ctr">
            <a:spAutoFit/>
          </a:bodyPr>
          <a:lstStyle>
            <a:lvl1pPr marL="0" indent="0">
              <a:buNone/>
              <a:defRPr lang="en-US" altLang="zh-CN" sz="1200" b="0" smtClean="0">
                <a:solidFill>
                  <a:schemeClr val="bg1"/>
                </a:solidFill>
              </a:defRPr>
            </a:lvl1pPr>
            <a:lvl2pPr>
              <a:defRPr lang="en-US" altLang="zh-CN" sz="1500" smtClean="0"/>
            </a:lvl2pPr>
            <a:lvl3pPr>
              <a:defRPr lang="en-US" altLang="zh-CN" sz="1400" smtClean="0"/>
            </a:lvl3pPr>
            <a:lvl4pPr>
              <a:defRPr lang="en-US" altLang="zh-CN" sz="1200" smtClean="0"/>
            </a:lvl4pPr>
            <a:lvl5pPr>
              <a:defRPr lang="zh-CN" altLang="en-US" sz="1200"/>
            </a:lvl5pPr>
          </a:lstStyle>
          <a:p>
            <a:r>
              <a:rPr lang="en-US" altLang="zh-CN" dirty="0"/>
              <a:t>Speaker name and title</a:t>
            </a:r>
          </a:p>
        </p:txBody>
      </p:sp>
      <p:sp>
        <p:nvSpPr>
          <p:cNvPr id="9" name="文本占位符 8"/>
          <p:cNvSpPr>
            <a:spLocks noGrp="1"/>
          </p:cNvSpPr>
          <p:nvPr>
            <p:ph type="body" sz="quarter" idx="15" hasCustomPrompt="1"/>
          </p:nvPr>
        </p:nvSpPr>
        <p:spPr>
          <a:xfrm>
            <a:off x="660400" y="5875569"/>
            <a:ext cx="1096318" cy="258530"/>
          </a:xfrm>
        </p:spPr>
        <p:txBody>
          <a:bodyPr vert="horz" wrap="none" lIns="91436" tIns="45719" rIns="91436" bIns="45719" rtlCol="0" anchor="ctr">
            <a:spAutoFit/>
          </a:bodyPr>
          <a:lstStyle>
            <a:lvl1pPr marL="0" indent="0">
              <a:buNone/>
              <a:defRPr lang="en-US" altLang="zh-CN" sz="1200" b="0" smtClean="0">
                <a:solidFill>
                  <a:schemeClr val="bg1"/>
                </a:solidFill>
              </a:defRPr>
            </a:lvl1pPr>
            <a:lvl2pPr>
              <a:defRPr lang="en-US" altLang="zh-CN" sz="1500" smtClean="0"/>
            </a:lvl2pPr>
            <a:lvl3pPr>
              <a:defRPr lang="en-US" altLang="zh-CN" sz="1400" smtClean="0"/>
            </a:lvl3pPr>
            <a:lvl4pPr>
              <a:defRPr lang="en-US" altLang="zh-CN" sz="1200" smtClean="0"/>
            </a:lvl4pPr>
            <a:lvl5pPr>
              <a:defRPr lang="zh-CN" altLang="en-US" sz="1200"/>
            </a:lvl5pPr>
          </a:lstStyle>
          <a:p>
            <a:r>
              <a:rPr lang="en-US" altLang="zh-CN" dirty="0"/>
              <a:t>www.islide.cc</a:t>
            </a:r>
            <a:endParaRPr lang="en-US"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60401" y="0"/>
            <a:ext cx="10858500" cy="1028700"/>
          </a:xfrm>
          <a:prstGeom prst="rect">
            <a:avLst/>
          </a:prstGeom>
        </p:spPr>
        <p:txBody>
          <a:bodyPr vert="horz" lIns="91436" tIns="45719" rIns="91436" bIns="45719" rtlCol="0" anchor="b">
            <a:normAutofit/>
          </a:bodyPr>
          <a:lstStyle/>
          <a:p>
            <a:pPr lvl="0" defTabSz="914400"/>
            <a:r>
              <a:rPr lang="en-US" altLang="zh-CN"/>
              <a:t>Click to edit Master title style</a:t>
            </a:r>
            <a:endParaRPr lang="zh-CN" altLang="en-US" dirty="0"/>
          </a:p>
        </p:txBody>
      </p:sp>
      <p:sp>
        <p:nvSpPr>
          <p:cNvPr id="3" name="文本占位符 2"/>
          <p:cNvSpPr>
            <a:spLocks noGrp="1"/>
          </p:cNvSpPr>
          <p:nvPr>
            <p:ph type="body" idx="1"/>
          </p:nvPr>
        </p:nvSpPr>
        <p:spPr>
          <a:xfrm>
            <a:off x="660401" y="1130301"/>
            <a:ext cx="10858500" cy="5003800"/>
          </a:xfrm>
          <a:prstGeom prst="rect">
            <a:avLst/>
          </a:prstGeom>
        </p:spPr>
        <p:txBody>
          <a:bodyPr vert="horz" lIns="91436" tIns="45719" rIns="91436" bIns="45719" rtlCol="0">
            <a:normAutofit/>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dirty="0"/>
          </a:p>
        </p:txBody>
      </p:sp>
      <p:sp>
        <p:nvSpPr>
          <p:cNvPr id="5" name="页脚占位符 4"/>
          <p:cNvSpPr>
            <a:spLocks noGrp="1"/>
          </p:cNvSpPr>
          <p:nvPr>
            <p:ph type="ftr" sz="quarter" idx="3"/>
          </p:nvPr>
        </p:nvSpPr>
        <p:spPr>
          <a:xfrm>
            <a:off x="660401" y="6438901"/>
            <a:ext cx="3992171" cy="215900"/>
          </a:xfrm>
          <a:prstGeom prst="rect">
            <a:avLst/>
          </a:prstGeom>
        </p:spPr>
        <p:txBody>
          <a:bodyPr vert="horz" lIns="91436" tIns="45719" rIns="91436" bIns="45719" rtlCol="0" anchor="ctr"/>
          <a:lstStyle>
            <a:lvl1pPr>
              <a:defRPr lang="zh-CN" altLang="en-US" sz="1000">
                <a:solidFill>
                  <a:schemeClr val="tx1">
                    <a:lumMod val="50000"/>
                    <a:lumOff val="50000"/>
                  </a:schemeClr>
                </a:solidFill>
              </a:defRPr>
            </a:lvl1pPr>
          </a:lstStyle>
          <a:p>
            <a:endParaRPr lang="zh-CN" altLang="en-US" dirty="0"/>
          </a:p>
        </p:txBody>
      </p:sp>
      <p:sp>
        <p:nvSpPr>
          <p:cNvPr id="4" name="日期占位符 3"/>
          <p:cNvSpPr>
            <a:spLocks noGrp="1"/>
          </p:cNvSpPr>
          <p:nvPr>
            <p:ph type="dt" sz="half" idx="2"/>
          </p:nvPr>
        </p:nvSpPr>
        <p:spPr>
          <a:xfrm>
            <a:off x="5504657" y="6438901"/>
            <a:ext cx="1802924" cy="215900"/>
          </a:xfrm>
          <a:prstGeom prst="rect">
            <a:avLst/>
          </a:prstGeom>
        </p:spPr>
        <p:txBody>
          <a:bodyPr vert="horz" lIns="91436" tIns="45719" rIns="91436" bIns="45719" rtlCol="0" anchor="ctr"/>
          <a:lstStyle>
            <a:lvl1pPr algn="ctr">
              <a:defRPr lang="zh-CN" altLang="en-US" sz="1000" smtClean="0">
                <a:solidFill>
                  <a:schemeClr val="tx1">
                    <a:lumMod val="50000"/>
                    <a:lumOff val="50000"/>
                  </a:schemeClr>
                </a:solidFill>
              </a:defRPr>
            </a:lvl1pPr>
          </a:lstStyle>
          <a:p>
            <a:fld id="{3EBAC152-C384-4126-A41C-02F34DED3069}" type="datetime1">
              <a:rPr lang="zh-CN" altLang="en-US" smtClean="0"/>
              <a:t>2024/9/9</a:t>
            </a:fld>
            <a:endParaRPr lang="en-US" altLang="zh-CN"/>
          </a:p>
        </p:txBody>
      </p:sp>
      <p:sp>
        <p:nvSpPr>
          <p:cNvPr id="6" name="灯片编号占位符 5"/>
          <p:cNvSpPr>
            <a:spLocks noGrp="1"/>
          </p:cNvSpPr>
          <p:nvPr>
            <p:ph type="sldNum" sz="quarter" idx="4"/>
          </p:nvPr>
        </p:nvSpPr>
        <p:spPr>
          <a:xfrm>
            <a:off x="8857452" y="6438901"/>
            <a:ext cx="2661448" cy="215900"/>
          </a:xfrm>
          <a:prstGeom prst="rect">
            <a:avLst/>
          </a:prstGeom>
        </p:spPr>
        <p:txBody>
          <a:bodyPr vert="horz" lIns="91436" tIns="45719" rIns="91436" bIns="45719" rtlCol="0" anchor="ctr"/>
          <a:lstStyle>
            <a:lvl1pPr algn="r">
              <a:defRPr lang="zh-CN" altLang="en-US" sz="1000" smtClean="0">
                <a:solidFill>
                  <a:schemeClr val="tx1">
                    <a:lumMod val="50000"/>
                    <a:lumOff val="50000"/>
                  </a:schemeClr>
                </a:solidFill>
              </a:defRPr>
            </a:lvl1pPr>
          </a:lstStyle>
          <a:p>
            <a:fld id="{7F65B630-C7FF-41C0-9923-C5E5E29EED81}" type="slidenum">
              <a:rPr lang="en-US" altLang="zh-CN" smtClean="0"/>
              <a:t>‹#›</a:t>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lvl1pPr algn="l" defTabSz="914400" rtl="0" eaLnBrk="1" latinLnBrk="0" hangingPunct="1">
        <a:lnSpc>
          <a:spcPct val="90000"/>
        </a:lnSpc>
        <a:spcBef>
          <a:spcPct val="0"/>
        </a:spcBef>
        <a:buNone/>
        <a:defRPr lang="zh-CN" altLang="en-US"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 Id="rId4" Type="http://schemas.openxmlformats.org/officeDocument/2006/relationships/hyperlink" Target="&#29031;&#29255;/&#19968;&#27004;1.jpg"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4.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5.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5.xml"/><Relationship Id="rId5" Type="http://schemas.openxmlformats.org/officeDocument/2006/relationships/image" Target="../media/image30.jpe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hyperlink" Target="&#26032;&#29983;&#20837;&#39302;&#25945;&#32946;&#35270;&#39057;/&#21152;&#20851;&#27880;&#22270;&#20070;&#39302;&#20844;&#20247;&#24494;&#20449;&#21495;.ppt" TargetMode="External"/><Relationship Id="rId1" Type="http://schemas.openxmlformats.org/officeDocument/2006/relationships/slideLayout" Target="../slideLayouts/slideLayout5.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hyperlink" Target="&#26032;&#29983;&#20837;&#39302;&#25945;&#32946;&#35270;&#39057;/&#33258;&#21161;&#20511;&#36824;&#20070;&#26426;%20(&#37197;&#38899;).mp4" TargetMode="External"/><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5.xml"/><Relationship Id="rId1" Type="http://schemas.openxmlformats.org/officeDocument/2006/relationships/tags" Target="../tags/tag7.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8.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5.xml"/><Relationship Id="rId1" Type="http://schemas.openxmlformats.org/officeDocument/2006/relationships/tags" Target="../tags/tag9.xml"/><Relationship Id="rId5" Type="http://schemas.openxmlformats.org/officeDocument/2006/relationships/image" Target="../media/image48.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0.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5.xml"/><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5.xml"/><Relationship Id="rId1" Type="http://schemas.openxmlformats.org/officeDocument/2006/relationships/tags" Target="../tags/tag11.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5.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43.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61.jpeg"/><Relationship Id="rId10" Type="http://schemas.openxmlformats.org/officeDocument/2006/relationships/image" Target="../media/image66.jpeg"/><Relationship Id="rId4" Type="http://schemas.openxmlformats.org/officeDocument/2006/relationships/image" Target="../media/image60.png"/><Relationship Id="rId9" Type="http://schemas.openxmlformats.org/officeDocument/2006/relationships/image" Target="../media/image65.jpeg"/></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image" Target="../media/image71.jpeg"/><Relationship Id="rId1" Type="http://schemas.openxmlformats.org/officeDocument/2006/relationships/slideLayout" Target="../slideLayouts/slideLayout5.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5.xml"/><Relationship Id="rId1" Type="http://schemas.openxmlformats.org/officeDocument/2006/relationships/tags" Target="../tags/tag1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hyperlink" Target="&#29031;&#29255;/&#19968;&#27004;1.jpg" TargetMode="External"/><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78.png"/><Relationship Id="rId1" Type="http://schemas.openxmlformats.org/officeDocument/2006/relationships/slideLayout" Target="../slideLayouts/slideLayout5.xml"/><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5.xml"/><Relationship Id="rId5" Type="http://schemas.openxmlformats.org/officeDocument/2006/relationships/image" Target="../media/image81.png"/><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5.xml"/><Relationship Id="rId5" Type="http://schemas.openxmlformats.org/officeDocument/2006/relationships/image" Target="../media/image85.png"/><Relationship Id="rId4" Type="http://schemas.openxmlformats.org/officeDocument/2006/relationships/image" Target="../media/image8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29031;&#29255;/&#19968;&#27004;1.jpg" TargetMode="External"/><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 Id="rId5" Type="http://schemas.openxmlformats.org/officeDocument/2006/relationships/hyperlink" Target="&#29031;&#29255;/&#19968;&#27004;1.jpg" TargetMode="Externa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5.xml"/><Relationship Id="rId5" Type="http://schemas.openxmlformats.org/officeDocument/2006/relationships/hyperlink" Target="&#29031;&#29255;/&#19968;&#27004;1.jpg" TargetMode="Externa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xml"/><Relationship Id="rId4" Type="http://schemas.openxmlformats.org/officeDocument/2006/relationships/hyperlink" Target="&#29031;&#29255;/&#19968;&#27004;1.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iṧ1íḓé"/>
        <p:cNvGrpSpPr/>
        <p:nvPr/>
      </p:nvGrpSpPr>
      <p:grpSpPr>
        <a:xfrm>
          <a:off x="0" y="0"/>
          <a:ext cx="0" cy="0"/>
          <a:chOff x="0" y="0"/>
          <a:chExt cx="0" cy="0"/>
        </a:xfrm>
      </p:grpSpPr>
      <p:sp>
        <p:nvSpPr>
          <p:cNvPr id="25" name="iṥļïḍè"/>
          <p:cNvSpPr/>
          <p:nvPr/>
        </p:nvSpPr>
        <p:spPr>
          <a:xfrm>
            <a:off x="469530" y="4027298"/>
            <a:ext cx="3473821" cy="612514"/>
          </a:xfrm>
          <a:prstGeom prst="rect">
            <a:avLst/>
          </a:prstGeom>
          <a:solidFill>
            <a:srgbClr val="BD2B1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endParaRPr lang="zh-CN" altLang="en-US"/>
          </a:p>
        </p:txBody>
      </p:sp>
      <p:sp>
        <p:nvSpPr>
          <p:cNvPr id="10" name="îš1ïḋé"/>
          <p:cNvSpPr>
            <a:spLocks noGrp="1"/>
          </p:cNvSpPr>
          <p:nvPr>
            <p:ph type="subTitle" idx="1"/>
          </p:nvPr>
        </p:nvSpPr>
        <p:spPr/>
        <p:txBody>
          <a:bodyPr>
            <a:normAutofit/>
          </a:bodyPr>
          <a:lstStyle/>
          <a:p>
            <a:r>
              <a:rPr lang="zh-CN" altLang="en-US" sz="2400" dirty="0"/>
              <a:t>肇庆学院图书馆</a:t>
            </a:r>
            <a:endParaRPr lang="en-GB" altLang="zh-CN" sz="2400" dirty="0"/>
          </a:p>
        </p:txBody>
      </p:sp>
      <p:sp>
        <p:nvSpPr>
          <p:cNvPr id="19" name="ïṩļîḓe"/>
          <p:cNvSpPr txBox="1"/>
          <p:nvPr/>
        </p:nvSpPr>
        <p:spPr>
          <a:xfrm>
            <a:off x="317659" y="2254335"/>
            <a:ext cx="7888875" cy="1421926"/>
          </a:xfrm>
          <a:prstGeom prst="rect">
            <a:avLst/>
          </a:prstGeom>
        </p:spPr>
        <p:txBody>
          <a:bodyPr vert="horz" wrap="square" lIns="91436" tIns="45719" rIns="91436" bIns="45719" rtlCol="0" anchor="b">
            <a:spAutoFit/>
          </a:bodyPr>
          <a:lstStyle>
            <a:lvl1pPr algn="l" defTabSz="914400" rtl="0" eaLnBrk="1" latinLnBrk="0" hangingPunct="1">
              <a:lnSpc>
                <a:spcPct val="90000"/>
              </a:lnSpc>
              <a:spcBef>
                <a:spcPct val="0"/>
              </a:spcBef>
              <a:buNone/>
              <a:defRPr lang="zh-CN" altLang="en-US" sz="4000" b="1" kern="1200" dirty="0">
                <a:solidFill>
                  <a:schemeClr val="bg1"/>
                </a:solidFill>
                <a:latin typeface="+mj-lt"/>
                <a:ea typeface="+mj-ea"/>
                <a:cs typeface="+mj-cs"/>
              </a:defRPr>
            </a:lvl1pPr>
          </a:lstStyle>
          <a:p>
            <a:r>
              <a:rPr lang="zh-CN" altLang="en-US" sz="9600" dirty="0">
                <a:gradFill>
                  <a:gsLst>
                    <a:gs pos="31000">
                      <a:srgbClr val="BD2B16"/>
                    </a:gs>
                    <a:gs pos="100000">
                      <a:schemeClr val="bg1"/>
                    </a:gs>
                  </a:gsLst>
                  <a:lin ang="0" scaled="0"/>
                </a:gradFill>
              </a:rPr>
              <a:t>信息素养教育</a:t>
            </a:r>
            <a:endParaRPr lang="en-GB" sz="9600" dirty="0">
              <a:gradFill>
                <a:gsLst>
                  <a:gs pos="31000">
                    <a:srgbClr val="BD2B16"/>
                  </a:gs>
                  <a:gs pos="100000">
                    <a:schemeClr val="bg1"/>
                  </a:gs>
                </a:gsLst>
                <a:lin ang="0" scaled="0"/>
              </a:gradFill>
            </a:endParaRPr>
          </a:p>
        </p:txBody>
      </p:sp>
      <p:cxnSp>
        <p:nvCxnSpPr>
          <p:cNvPr id="27" name="íṡlíḍé"/>
          <p:cNvCxnSpPr/>
          <p:nvPr/>
        </p:nvCxnSpPr>
        <p:spPr>
          <a:xfrm>
            <a:off x="3943351" y="4297463"/>
            <a:ext cx="4191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iśļíḑè"/>
          <p:cNvSpPr/>
          <p:nvPr/>
        </p:nvSpPr>
        <p:spPr>
          <a:xfrm>
            <a:off x="8134351" y="4261372"/>
            <a:ext cx="72184" cy="72184"/>
          </a:xfrm>
          <a:prstGeom prst="ellipse">
            <a:avLst/>
          </a:prstGeom>
          <a:solidFill>
            <a:srgbClr val="BD2B1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endParaRPr lang="zh-CN" alt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10</a:t>
            </a:fld>
            <a:endParaRPr lang="zh-CN" altLang="en-US"/>
          </a:p>
        </p:txBody>
      </p:sp>
      <p:sp>
        <p:nvSpPr>
          <p:cNvPr id="4" name="矩形 3"/>
          <p:cNvSpPr/>
          <p:nvPr/>
        </p:nvSpPr>
        <p:spPr>
          <a:xfrm>
            <a:off x="3484995" y="3945166"/>
            <a:ext cx="3456384" cy="22309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r>
              <a:rPr lang="zh-CN" altLang="zh-CN" sz="2100" b="1" dirty="0">
                <a:solidFill>
                  <a:schemeClr val="tx1"/>
                </a:solidFill>
                <a:latin typeface="隶书" panose="02010509060101010101" pitchFamily="49" charset="-122"/>
                <a:ea typeface="隶书" panose="02010509060101010101" pitchFamily="49" charset="-122"/>
              </a:rPr>
              <a:t>理科书库</a:t>
            </a:r>
            <a:r>
              <a:rPr lang="en-US" altLang="zh-CN" sz="2100" b="1" dirty="0">
                <a:solidFill>
                  <a:schemeClr val="tx1"/>
                </a:solidFill>
                <a:latin typeface="隶书" panose="02010509060101010101" pitchFamily="49" charset="-122"/>
                <a:ea typeface="隶书" panose="02010509060101010101" pitchFamily="49" charset="-122"/>
              </a:rPr>
              <a:t>2</a:t>
            </a:r>
            <a:r>
              <a:rPr lang="zh-CN" altLang="zh-CN" sz="2100" b="1" dirty="0">
                <a:solidFill>
                  <a:schemeClr val="tx1"/>
                </a:solidFill>
                <a:latin typeface="隶书" panose="02010509060101010101" pitchFamily="49" charset="-122"/>
                <a:ea typeface="隶书" panose="02010509060101010101" pitchFamily="49" charset="-122"/>
              </a:rPr>
              <a:t>：</a:t>
            </a:r>
            <a:endParaRPr lang="en-US" altLang="zh-CN" sz="2100" b="1" dirty="0">
              <a:solidFill>
                <a:schemeClr val="tx1"/>
              </a:solidFill>
              <a:latin typeface="隶书" panose="02010509060101010101" pitchFamily="49" charset="-122"/>
              <a:ea typeface="隶书" panose="02010509060101010101" pitchFamily="49" charset="-122"/>
            </a:endParaRPr>
          </a:p>
          <a:p>
            <a:r>
              <a:rPr lang="zh-CN" altLang="zh-CN" sz="2100" b="1" dirty="0">
                <a:solidFill>
                  <a:schemeClr val="tx1"/>
                </a:solidFill>
                <a:latin typeface="隶书" panose="02010509060101010101" pitchFamily="49" charset="-122"/>
                <a:ea typeface="隶书" panose="02010509060101010101" pitchFamily="49" charset="-122"/>
              </a:rPr>
              <a:t>藏有</a:t>
            </a:r>
            <a:r>
              <a:rPr lang="zh-CN" altLang="en-US" sz="2100" b="1" dirty="0">
                <a:solidFill>
                  <a:schemeClr val="tx1"/>
                </a:solidFill>
                <a:latin typeface="隶书" panose="02010509060101010101" pitchFamily="49" charset="-122"/>
                <a:ea typeface="隶书" panose="02010509060101010101" pitchFamily="49" charset="-122"/>
              </a:rPr>
              <a:t>中文</a:t>
            </a:r>
            <a:r>
              <a:rPr lang="zh-CN" altLang="zh-CN" sz="2100" b="1" dirty="0">
                <a:solidFill>
                  <a:schemeClr val="tx1"/>
                </a:solidFill>
                <a:latin typeface="隶书" panose="02010509060101010101" pitchFamily="49" charset="-122"/>
                <a:ea typeface="隶书" panose="02010509060101010101" pitchFamily="49" charset="-122"/>
              </a:rPr>
              <a:t>理工科图书（</a:t>
            </a:r>
            <a:r>
              <a:rPr lang="en-US" altLang="zh-CN" sz="2100" b="1" dirty="0">
                <a:solidFill>
                  <a:schemeClr val="tx1"/>
                </a:solidFill>
                <a:latin typeface="隶书" panose="02010509060101010101" pitchFamily="49" charset="-122"/>
                <a:ea typeface="隶书" panose="02010509060101010101" pitchFamily="49" charset="-122"/>
              </a:rPr>
              <a:t> TP391.41</a:t>
            </a:r>
            <a:r>
              <a:rPr lang="zh-CN" altLang="zh-CN" sz="2100" b="1" dirty="0">
                <a:solidFill>
                  <a:schemeClr val="tx1"/>
                </a:solidFill>
                <a:latin typeface="隶书" panose="02010509060101010101" pitchFamily="49" charset="-122"/>
                <a:ea typeface="隶书" panose="02010509060101010101" pitchFamily="49" charset="-122"/>
              </a:rPr>
              <a:t>-Z类），索</a:t>
            </a:r>
            <a:r>
              <a:rPr lang="zh-CN" altLang="en-US" sz="2100" b="1" dirty="0">
                <a:solidFill>
                  <a:schemeClr val="tx1"/>
                </a:solidFill>
                <a:latin typeface="隶书" panose="02010509060101010101" pitchFamily="49" charset="-122"/>
                <a:ea typeface="隶书" panose="02010509060101010101" pitchFamily="49" charset="-122"/>
              </a:rPr>
              <a:t>取</a:t>
            </a:r>
            <a:r>
              <a:rPr lang="zh-CN" altLang="zh-CN" sz="2100" b="1" dirty="0">
                <a:solidFill>
                  <a:schemeClr val="tx1"/>
                </a:solidFill>
                <a:latin typeface="隶书" panose="02010509060101010101" pitchFamily="49" charset="-122"/>
                <a:ea typeface="隶书" panose="02010509060101010101" pitchFamily="49" charset="-122"/>
              </a:rPr>
              <a:t>号衔接理科书库</a:t>
            </a:r>
            <a:r>
              <a:rPr lang="en-US" altLang="zh-CN" sz="2100" b="1" dirty="0">
                <a:solidFill>
                  <a:schemeClr val="tx1"/>
                </a:solidFill>
                <a:latin typeface="隶书" panose="02010509060101010101" pitchFamily="49" charset="-122"/>
                <a:ea typeface="隶书" panose="02010509060101010101" pitchFamily="49" charset="-122"/>
              </a:rPr>
              <a:t>1,</a:t>
            </a:r>
            <a:r>
              <a:rPr lang="zh-CN" altLang="en-US" sz="2100" b="1" dirty="0">
                <a:solidFill>
                  <a:schemeClr val="tx1"/>
                </a:solidFill>
                <a:latin typeface="隶书" panose="02010509060101010101" pitchFamily="49" charset="-122"/>
                <a:ea typeface="隶书" panose="02010509060101010101" pitchFamily="49" charset="-122"/>
              </a:rPr>
              <a:t>主要包括机械工程、化学工业、轻工业、手工业及部分计算机类图书，</a:t>
            </a:r>
            <a:r>
              <a:rPr lang="zh-CN" altLang="zh-CN" sz="2100" b="1" dirty="0">
                <a:solidFill>
                  <a:schemeClr val="tx1"/>
                </a:solidFill>
                <a:latin typeface="隶书" panose="02010509060101010101" pitchFamily="49" charset="-122"/>
                <a:ea typeface="隶书" panose="02010509060101010101" pitchFamily="49" charset="-122"/>
              </a:rPr>
              <a:t>开架借阅。</a:t>
            </a:r>
          </a:p>
        </p:txBody>
      </p:sp>
      <p:sp>
        <p:nvSpPr>
          <p:cNvPr id="6" name="矩形 5"/>
          <p:cNvSpPr/>
          <p:nvPr/>
        </p:nvSpPr>
        <p:spPr>
          <a:xfrm>
            <a:off x="3412987" y="1406229"/>
            <a:ext cx="3528392" cy="19761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defRPr/>
            </a:pPr>
            <a:r>
              <a:rPr lang="zh-CN" altLang="zh-CN" sz="2100" b="1" dirty="0">
                <a:solidFill>
                  <a:schemeClr val="tx1"/>
                </a:solidFill>
                <a:latin typeface="隶书" panose="02010509060101010101" pitchFamily="49" charset="-122"/>
                <a:ea typeface="隶书" panose="02010509060101010101" pitchFamily="49" charset="-122"/>
              </a:rPr>
              <a:t>理科书库</a:t>
            </a:r>
            <a:r>
              <a:rPr lang="en-US" altLang="zh-CN" sz="2100" b="1" dirty="0">
                <a:solidFill>
                  <a:schemeClr val="tx1"/>
                </a:solidFill>
                <a:latin typeface="隶书" panose="02010509060101010101" pitchFamily="49" charset="-122"/>
                <a:ea typeface="隶书" panose="02010509060101010101" pitchFamily="49" charset="-122"/>
              </a:rPr>
              <a:t>1</a:t>
            </a:r>
            <a:r>
              <a:rPr lang="zh-CN" altLang="en-US" sz="2100" b="1" dirty="0">
                <a:solidFill>
                  <a:schemeClr val="tx1"/>
                </a:solidFill>
                <a:latin typeface="隶书" panose="02010509060101010101" pitchFamily="49" charset="-122"/>
                <a:ea typeface="隶书" panose="02010509060101010101" pitchFamily="49" charset="-122"/>
              </a:rPr>
              <a:t>：</a:t>
            </a:r>
            <a:endParaRPr lang="en-US" altLang="zh-CN" sz="2100" b="1" dirty="0">
              <a:solidFill>
                <a:schemeClr val="tx1"/>
              </a:solidFill>
              <a:latin typeface="隶书" panose="02010509060101010101" pitchFamily="49" charset="-122"/>
              <a:ea typeface="隶书" panose="02010509060101010101" pitchFamily="49" charset="-122"/>
            </a:endParaRPr>
          </a:p>
          <a:p>
            <a:pPr>
              <a:defRPr/>
            </a:pPr>
            <a:r>
              <a:rPr lang="zh-CN" altLang="zh-CN" sz="2100" b="1" dirty="0">
                <a:solidFill>
                  <a:schemeClr val="tx1"/>
                </a:solidFill>
                <a:latin typeface="隶书" panose="02010509060101010101" pitchFamily="49" charset="-122"/>
                <a:ea typeface="隶书" panose="02010509060101010101" pitchFamily="49" charset="-122"/>
              </a:rPr>
              <a:t>藏有</a:t>
            </a:r>
            <a:r>
              <a:rPr lang="zh-CN" altLang="en-US" sz="2100" b="1" dirty="0">
                <a:solidFill>
                  <a:schemeClr val="tx1"/>
                </a:solidFill>
                <a:latin typeface="隶书" panose="02010509060101010101" pitchFamily="49" charset="-122"/>
                <a:ea typeface="隶书" panose="02010509060101010101" pitchFamily="49" charset="-122"/>
              </a:rPr>
              <a:t>中文</a:t>
            </a:r>
            <a:r>
              <a:rPr lang="zh-CN" altLang="zh-CN" sz="2100" b="1" dirty="0">
                <a:solidFill>
                  <a:schemeClr val="tx1"/>
                </a:solidFill>
                <a:latin typeface="隶书" panose="02010509060101010101" pitchFamily="49" charset="-122"/>
                <a:ea typeface="隶书" panose="02010509060101010101" pitchFamily="49" charset="-122"/>
              </a:rPr>
              <a:t>理工科图书（N-</a:t>
            </a:r>
            <a:r>
              <a:rPr lang="en-US" altLang="zh-CN" sz="2100" b="1" dirty="0">
                <a:solidFill>
                  <a:schemeClr val="tx1"/>
                </a:solidFill>
                <a:latin typeface="隶书" panose="02010509060101010101" pitchFamily="49" charset="-122"/>
                <a:ea typeface="隶书" panose="02010509060101010101" pitchFamily="49" charset="-122"/>
              </a:rPr>
              <a:t>TP391.41</a:t>
            </a:r>
            <a:r>
              <a:rPr lang="zh-CN" altLang="zh-CN" sz="2100" b="1" dirty="0">
                <a:solidFill>
                  <a:schemeClr val="tx1"/>
                </a:solidFill>
                <a:latin typeface="隶书" panose="02010509060101010101" pitchFamily="49" charset="-122"/>
                <a:ea typeface="隶书" panose="02010509060101010101" pitchFamily="49" charset="-122"/>
              </a:rPr>
              <a:t>类），</a:t>
            </a:r>
            <a:r>
              <a:rPr lang="zh-CN" altLang="en-US" sz="2100" b="1" dirty="0">
                <a:solidFill>
                  <a:schemeClr val="tx1"/>
                </a:solidFill>
                <a:latin typeface="隶书" panose="02010509060101010101" pitchFamily="49" charset="-122"/>
                <a:ea typeface="隶书" panose="02010509060101010101" pitchFamily="49" charset="-122"/>
              </a:rPr>
              <a:t>主要包括数学、物理、化学、农业科学、生物学、医药卫生和材料科学等学科图书，</a:t>
            </a:r>
            <a:r>
              <a:rPr lang="zh-CN" altLang="zh-CN" sz="2100" b="1" dirty="0">
                <a:solidFill>
                  <a:schemeClr val="tx1"/>
                </a:solidFill>
                <a:latin typeface="隶书" panose="02010509060101010101" pitchFamily="49" charset="-122"/>
                <a:ea typeface="隶书" panose="02010509060101010101" pitchFamily="49" charset="-122"/>
              </a:rPr>
              <a:t>开架借阅。</a:t>
            </a:r>
          </a:p>
        </p:txBody>
      </p:sp>
      <p:pic>
        <p:nvPicPr>
          <p:cNvPr id="7" name="Picture 2" descr="H:\新生入馆教育\2022\2022新生入馆教育20221027\照片\六楼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8928" y="589244"/>
            <a:ext cx="3722161" cy="27916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H:\新生入馆教育\2022\2022新生入馆教育20221027\照片\六楼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8928" y="3656967"/>
            <a:ext cx="3722161" cy="2792714"/>
          </a:xfrm>
          <a:prstGeom prst="rect">
            <a:avLst/>
          </a:prstGeom>
          <a:noFill/>
          <a:extLst>
            <a:ext uri="{909E8E84-426E-40DD-AFC4-6F175D3DCCD1}">
              <a14:hiddenFill xmlns:a14="http://schemas.microsoft.com/office/drawing/2010/main">
                <a:solidFill>
                  <a:srgbClr val="FFFFFF"/>
                </a:solidFill>
              </a14:hiddenFill>
            </a:ext>
          </a:extLst>
        </p:spPr>
      </p:pic>
      <p:sp>
        <p:nvSpPr>
          <p:cNvPr id="10" name="右箭头标注 9"/>
          <p:cNvSpPr/>
          <p:nvPr/>
        </p:nvSpPr>
        <p:spPr>
          <a:xfrm>
            <a:off x="517960" y="2196664"/>
            <a:ext cx="1037707" cy="2371504"/>
          </a:xfrm>
          <a:prstGeom prst="rightArrowCallou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lIns="91407" tIns="45703" rIns="91407" bIns="45703" anchor="ctr"/>
          <a:lstStyle/>
          <a:p>
            <a:pPr algn="ctr" fontAlgn="base">
              <a:spcBef>
                <a:spcPct val="0"/>
              </a:spcBef>
              <a:spcAft>
                <a:spcPct val="0"/>
              </a:spcAft>
              <a:defRPr/>
            </a:pPr>
            <a:r>
              <a:rPr lang="zh-CN" altLang="en-US" sz="2100" b="1" dirty="0">
                <a:solidFill>
                  <a:schemeClr val="tx1"/>
                </a:solidFill>
                <a:latin typeface="+mn-ea"/>
              </a:rPr>
              <a:t>福</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慧</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图</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书</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馆</a:t>
            </a:r>
          </a:p>
        </p:txBody>
      </p:sp>
      <p:sp>
        <p:nvSpPr>
          <p:cNvPr id="11" name="单圆角矩形 10">
            <a:hlinkClick r:id="rId4" action="ppaction://hlinkfile"/>
          </p:cNvPr>
          <p:cNvSpPr/>
          <p:nvPr/>
        </p:nvSpPr>
        <p:spPr>
          <a:xfrm>
            <a:off x="1600436" y="2826967"/>
            <a:ext cx="635805" cy="1110893"/>
          </a:xfrm>
          <a:prstGeom prst="snipRoundRect">
            <a:avLst/>
          </a:prstGeom>
          <a:solidFill>
            <a:schemeClr val="accent1">
              <a:lumMod val="20000"/>
              <a:lumOff val="80000"/>
            </a:schemeClr>
          </a:solidFill>
          <a:ln>
            <a:solidFill>
              <a:schemeClr val="accent1">
                <a:lumMod val="60000"/>
                <a:lumOff val="40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07" tIns="45703" rIns="91407" bIns="45703" anchor="ctr"/>
          <a:lstStyle/>
          <a:p>
            <a:pPr fontAlgn="base">
              <a:spcBef>
                <a:spcPts val="675"/>
              </a:spcBef>
              <a:spcAft>
                <a:spcPct val="0"/>
              </a:spcAft>
              <a:defRPr/>
            </a:pPr>
            <a:r>
              <a:rPr lang="zh-CN" altLang="en-US" sz="2100" b="1" dirty="0">
                <a:solidFill>
                  <a:srgbClr val="000000"/>
                </a:solidFill>
                <a:latin typeface="宋体" panose="02010600030101010101" pitchFamily="2" charset="-122"/>
                <a:ea typeface="宋体" panose="02010600030101010101" pitchFamily="2" charset="-122"/>
                <a:cs typeface="Arial" panose="020B0604020202020204" pitchFamily="34" charset="0"/>
                <a:sym typeface="Times New Roman" panose="02020603050405020304" pitchFamily="18" charset="0"/>
              </a:rPr>
              <a:t>六楼</a:t>
            </a:r>
            <a:endParaRPr lang="zh-CN" altLang="en-US" sz="2100" b="1"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Times New Roman" panose="02020603050405020304" pitchFamily="18" charset="0"/>
            </a:endParaRPr>
          </a:p>
        </p:txBody>
      </p:sp>
      <p:sp>
        <p:nvSpPr>
          <p:cNvPr id="12" name="îŝļîde"/>
          <p:cNvSpPr/>
          <p:nvPr/>
        </p:nvSpPr>
        <p:spPr>
          <a:xfrm>
            <a:off x="338809" y="447608"/>
            <a:ext cx="3952504"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1.2 </a:t>
            </a:r>
            <a:r>
              <a:rPr kumimoji="1" lang="zh-CN" altLang="en-US" sz="2800" b="1" dirty="0" smtClean="0">
                <a:solidFill>
                  <a:srgbClr val="FFFFFF"/>
                </a:solidFill>
              </a:rPr>
              <a:t>机构及库室分布</a:t>
            </a:r>
            <a:endParaRPr kumimoji="1" lang="en-US" altLang="zh-CN" sz="2800" b="1" dirty="0">
              <a:solidFill>
                <a:srgbClr val="FFFFFF"/>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îṥliḍe"/>
        <p:cNvGrpSpPr/>
        <p:nvPr/>
      </p:nvGrpSpPr>
      <p:grpSpPr>
        <a:xfrm>
          <a:off x="0" y="0"/>
          <a:ext cx="0" cy="0"/>
          <a:chOff x="0" y="0"/>
          <a:chExt cx="0" cy="0"/>
        </a:xfrm>
      </p:grpSpPr>
      <p:sp>
        <p:nvSpPr>
          <p:cNvPr id="23" name="矩形 2"/>
          <p:cNvSpPr/>
          <p:nvPr/>
        </p:nvSpPr>
        <p:spPr>
          <a:xfrm>
            <a:off x="363793" y="398669"/>
            <a:ext cx="6876763" cy="646296"/>
          </a:xfrm>
          <a:prstGeom prst="rect">
            <a:avLst/>
          </a:prstGeom>
          <a:noFill/>
          <a:ln w="9525">
            <a:noFill/>
          </a:ln>
        </p:spPr>
        <p:txBody>
          <a:bodyPr wrap="square" lIns="91407" tIns="45703" rIns="91407" bIns="45703">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indent="0" defTabSz="914400">
              <a:lnSpc>
                <a:spcPct val="100000"/>
              </a:lnSpc>
              <a:spcBef>
                <a:spcPct val="0"/>
              </a:spcBef>
              <a:buNone/>
            </a:pPr>
            <a:r>
              <a:rPr lang="en-US" altLang="zh-CN" sz="3600" b="1" dirty="0">
                <a:solidFill>
                  <a:schemeClr val="bg1"/>
                </a:solidFill>
                <a:latin typeface="华文中宋" panose="02010600040101010101" pitchFamily="2" charset="-122"/>
                <a:ea typeface="华文中宋" panose="02010600040101010101" pitchFamily="2" charset="-122"/>
                <a:cs typeface="华文中宋" panose="02010600040101010101" pitchFamily="2" charset="-122"/>
              </a:rPr>
              <a:t>2</a:t>
            </a:r>
            <a:r>
              <a:rPr lang="zh-CN" altLang="zh-CN" sz="3600" b="1" dirty="0">
                <a:solidFill>
                  <a:schemeClr val="bg1"/>
                </a:solidFill>
                <a:latin typeface="华文中宋" panose="02010600040101010101" pitchFamily="2" charset="-122"/>
                <a:ea typeface="华文中宋" panose="02010600040101010101" pitchFamily="2" charset="-122"/>
                <a:cs typeface="华文中宋" panose="02010600040101010101" pitchFamily="2" charset="-122"/>
              </a:rPr>
              <a:t>、机构</a:t>
            </a:r>
            <a:r>
              <a:rPr lang="zh-CN" altLang="en-US" sz="3600" b="1" dirty="0">
                <a:solidFill>
                  <a:schemeClr val="bg1"/>
                </a:solidFill>
                <a:latin typeface="华文中宋" panose="02010600040101010101" pitchFamily="2" charset="-122"/>
                <a:ea typeface="华文中宋" panose="02010600040101010101" pitchFamily="2" charset="-122"/>
                <a:cs typeface="华文中宋" panose="02010600040101010101" pitchFamily="2" charset="-122"/>
              </a:rPr>
              <a:t>及</a:t>
            </a:r>
            <a:r>
              <a:rPr lang="zh-CN" altLang="zh-CN" sz="3600" b="1" dirty="0">
                <a:solidFill>
                  <a:schemeClr val="bg1"/>
                </a:solidFill>
                <a:latin typeface="华文中宋" panose="02010600040101010101" pitchFamily="2" charset="-122"/>
                <a:ea typeface="华文中宋" panose="02010600040101010101" pitchFamily="2" charset="-122"/>
                <a:cs typeface="华文中宋" panose="02010600040101010101" pitchFamily="2" charset="-122"/>
              </a:rPr>
              <a:t>库室分布</a:t>
            </a:r>
            <a:r>
              <a:rPr lang="zh-CN" altLang="en-US" sz="3600" b="1" dirty="0">
                <a:solidFill>
                  <a:schemeClr val="bg1"/>
                </a:solidFill>
                <a:latin typeface="Times New Roman" panose="02020603050405020304" pitchFamily="18" charset="0"/>
                <a:ea typeface="宋体" panose="02010600030101010101" pitchFamily="2" charset="-122"/>
              </a:rPr>
              <a:t>  </a:t>
            </a:r>
            <a:endParaRPr lang="en-US" altLang="zh-CN" sz="3600" b="1" dirty="0">
              <a:solidFill>
                <a:schemeClr val="bg1"/>
              </a:solidFill>
              <a:latin typeface="Times New Roman" panose="02020603050405020304" pitchFamily="18" charset="0"/>
              <a:ea typeface="宋体" panose="02010600030101010101" pitchFamily="2" charset="-122"/>
            </a:endParaRPr>
          </a:p>
        </p:txBody>
      </p:sp>
      <p:sp>
        <p:nvSpPr>
          <p:cNvPr id="43" name="右箭头标注 42"/>
          <p:cNvSpPr/>
          <p:nvPr/>
        </p:nvSpPr>
        <p:spPr>
          <a:xfrm>
            <a:off x="587083" y="1925178"/>
            <a:ext cx="1008112" cy="2347913"/>
          </a:xfrm>
          <a:prstGeom prst="rightArrowCallou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lIns="91407" tIns="45703" rIns="91407" bIns="45703" anchor="ctr"/>
          <a:lstStyle/>
          <a:p>
            <a:pPr algn="ctr" fontAlgn="base">
              <a:spcBef>
                <a:spcPct val="0"/>
              </a:spcBef>
              <a:spcAft>
                <a:spcPct val="0"/>
              </a:spcAft>
              <a:defRPr/>
            </a:pPr>
            <a:r>
              <a:rPr lang="zh-CN" altLang="en-US" sz="2100" b="1" dirty="0">
                <a:solidFill>
                  <a:schemeClr val="tx1"/>
                </a:solidFill>
                <a:latin typeface="+mn-ea"/>
              </a:rPr>
              <a:t>严宽祜图</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书</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馆</a:t>
            </a:r>
          </a:p>
        </p:txBody>
      </p:sp>
      <p:sp>
        <p:nvSpPr>
          <p:cNvPr id="44" name="矩形 43"/>
          <p:cNvSpPr/>
          <p:nvPr/>
        </p:nvSpPr>
        <p:spPr>
          <a:xfrm>
            <a:off x="1916192" y="1355282"/>
            <a:ext cx="2063403" cy="383180"/>
          </a:xfrm>
          <a:prstGeom prst="rect">
            <a:avLst/>
          </a:prstGeom>
          <a:solidFill>
            <a:schemeClr val="bg2"/>
          </a:solidFill>
        </p:spPr>
        <p:txBody>
          <a:bodyPr wrap="square" lIns="91436" tIns="45719" rIns="91436" bIns="45719">
            <a:spAutoFit/>
          </a:bodyPr>
          <a:lstStyle/>
          <a:p>
            <a:pPr defTabSz="685800">
              <a:lnSpc>
                <a:spcPct val="90000"/>
              </a:lnSpc>
              <a:spcBef>
                <a:spcPts val="750"/>
              </a:spcBef>
              <a:defRPr/>
            </a:pPr>
            <a:r>
              <a:rPr lang="zh-CN" altLang="en-US" sz="2100" b="1" dirty="0">
                <a:latin typeface="隶书" panose="02010509060101010101" pitchFamily="49" charset="-122"/>
                <a:ea typeface="隶书" panose="02010509060101010101" pitchFamily="49" charset="-122"/>
              </a:rPr>
              <a:t>一</a:t>
            </a:r>
            <a:r>
              <a:rPr lang="zh-CN" altLang="en-US" sz="2100" b="1" dirty="0" smtClean="0">
                <a:latin typeface="隶书" panose="02010509060101010101" pitchFamily="49" charset="-122"/>
                <a:ea typeface="隶书" panose="02010509060101010101" pitchFamily="49" charset="-122"/>
              </a:rPr>
              <a:t>楼</a:t>
            </a:r>
            <a:endParaRPr lang="zh-CN" altLang="zh-CN" sz="2100" b="1" dirty="0">
              <a:latin typeface="隶书" panose="02010509060101010101" pitchFamily="49" charset="-122"/>
              <a:ea typeface="隶书" panose="02010509060101010101" pitchFamily="49" charset="-122"/>
            </a:endParaRPr>
          </a:p>
        </p:txBody>
      </p:sp>
      <p:sp>
        <p:nvSpPr>
          <p:cNvPr id="47" name="灯片编号占位符 2"/>
          <p:cNvSpPr>
            <a:spLocks noGrp="1"/>
          </p:cNvSpPr>
          <p:nvPr>
            <p:ph type="sldNum" sz="quarter" idx="12"/>
          </p:nvPr>
        </p:nvSpPr>
        <p:spPr>
          <a:xfrm>
            <a:off x="8857452" y="6438901"/>
            <a:ext cx="2661448" cy="215900"/>
          </a:xfrm>
        </p:spPr>
        <p:txBody>
          <a:bodyPr/>
          <a:lstStyle/>
          <a:p>
            <a:fld id="{7F65B630-C7FF-41C0-9923-C5E5E29EED81}" type="slidenum">
              <a:rPr lang="zh-CN" altLang="en-US" smtClean="0"/>
              <a:t>11</a:t>
            </a:fld>
            <a:endParaRPr lang="zh-CN" altLang="en-US" dirty="0"/>
          </a:p>
        </p:txBody>
      </p:sp>
      <p:sp>
        <p:nvSpPr>
          <p:cNvPr id="9" name="îŝļîde"/>
          <p:cNvSpPr/>
          <p:nvPr/>
        </p:nvSpPr>
        <p:spPr>
          <a:xfrm>
            <a:off x="338809" y="447608"/>
            <a:ext cx="3952504"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1.2 </a:t>
            </a:r>
            <a:r>
              <a:rPr kumimoji="1" lang="zh-CN" altLang="en-US" sz="2800" b="1" dirty="0" smtClean="0">
                <a:solidFill>
                  <a:srgbClr val="FFFFFF"/>
                </a:solidFill>
              </a:rPr>
              <a:t>机构及库室分布</a:t>
            </a:r>
            <a:endParaRPr kumimoji="1" lang="en-US" altLang="zh-CN" sz="2800" b="1" dirty="0">
              <a:solidFill>
                <a:srgbClr val="FFFFFF"/>
              </a:solidFill>
            </a:endParaRPr>
          </a:p>
        </p:txBody>
      </p:sp>
      <p:sp>
        <p:nvSpPr>
          <p:cNvPr id="2" name="矩形 1"/>
          <p:cNvSpPr/>
          <p:nvPr/>
        </p:nvSpPr>
        <p:spPr>
          <a:xfrm>
            <a:off x="2122714" y="1738462"/>
            <a:ext cx="9067799" cy="1255728"/>
          </a:xfrm>
          <a:prstGeom prst="rect">
            <a:avLst/>
          </a:prstGeom>
        </p:spPr>
        <p:txBody>
          <a:bodyPr wrap="square">
            <a:spAutoFit/>
          </a:bodyPr>
          <a:lstStyle/>
          <a:p>
            <a:pPr defTabSz="685800">
              <a:lnSpc>
                <a:spcPct val="90000"/>
              </a:lnSpc>
              <a:spcBef>
                <a:spcPts val="750"/>
              </a:spcBef>
              <a:buClr>
                <a:srgbClr val="F26E61"/>
              </a:buClr>
              <a:defRPr/>
            </a:pPr>
            <a:r>
              <a:rPr lang="en-US" altLang="zh-CN" sz="2100" b="1" dirty="0" smtClean="0">
                <a:latin typeface="隶书" panose="02010509060101010101" pitchFamily="49" charset="-122"/>
                <a:ea typeface="隶书" panose="02010509060101010101" pitchFamily="49" charset="-122"/>
              </a:rPr>
              <a:t>    </a:t>
            </a:r>
            <a:r>
              <a:rPr lang="zh-CN" altLang="zh-CN" sz="2100" b="1" dirty="0" smtClean="0">
                <a:latin typeface="隶书" panose="02010509060101010101" pitchFamily="49" charset="-122"/>
                <a:ea typeface="隶书" panose="02010509060101010101" pitchFamily="49" charset="-122"/>
              </a:rPr>
              <a:t>博物馆</a:t>
            </a:r>
            <a:r>
              <a:rPr lang="en-US" altLang="zh-CN" sz="2100" b="1" dirty="0" smtClean="0">
                <a:latin typeface="隶书" panose="02010509060101010101" pitchFamily="49" charset="-122"/>
                <a:ea typeface="隶书" panose="02010509060101010101" pitchFamily="49" charset="-122"/>
              </a:rPr>
              <a:t>:</a:t>
            </a:r>
            <a:r>
              <a:rPr lang="zh-CN" altLang="en-US" sz="2100" dirty="0" smtClean="0">
                <a:latin typeface="隶书" panose="02010509060101010101" pitchFamily="49" charset="-122"/>
                <a:ea typeface="隶书" panose="02010509060101010101" pitchFamily="49" charset="-122"/>
              </a:rPr>
              <a:t>肇</a:t>
            </a:r>
            <a:r>
              <a:rPr lang="zh-CN" altLang="en-US" sz="2100" dirty="0">
                <a:latin typeface="隶书" panose="02010509060101010101" pitchFamily="49" charset="-122"/>
                <a:ea typeface="隶书" panose="02010509060101010101" pitchFamily="49" charset="-122"/>
              </a:rPr>
              <a:t>庆学院博物馆成立于</a:t>
            </a:r>
            <a:r>
              <a:rPr lang="en-US" altLang="zh-CN" sz="2100" dirty="0">
                <a:latin typeface="隶书" panose="02010509060101010101" pitchFamily="49" charset="-122"/>
                <a:ea typeface="隶书" panose="02010509060101010101" pitchFamily="49" charset="-122"/>
              </a:rPr>
              <a:t>2018</a:t>
            </a:r>
            <a:r>
              <a:rPr lang="zh-CN" altLang="en-US" sz="2100" dirty="0">
                <a:latin typeface="隶书" panose="02010509060101010101" pitchFamily="49" charset="-122"/>
                <a:ea typeface="隶书" panose="02010509060101010101" pitchFamily="49" charset="-122"/>
              </a:rPr>
              <a:t>年初，总面积</a:t>
            </a:r>
            <a:r>
              <a:rPr lang="en-US" altLang="zh-CN" sz="2100" dirty="0">
                <a:latin typeface="隶书" panose="02010509060101010101" pitchFamily="49" charset="-122"/>
                <a:ea typeface="隶书" panose="02010509060101010101" pitchFamily="49" charset="-122"/>
              </a:rPr>
              <a:t>2340</a:t>
            </a:r>
            <a:r>
              <a:rPr lang="zh-CN" altLang="en-US" sz="2100" dirty="0">
                <a:latin typeface="隶书" panose="02010509060101010101" pitchFamily="49" charset="-122"/>
                <a:ea typeface="隶书" panose="02010509060101010101" pitchFamily="49" charset="-122"/>
              </a:rPr>
              <a:t>平方米，内设西江历史文化陈列厅、砚文化陈列厅和临展厅。免费对全校师生及社会公众开放，为广东省科普教育基地。现陈列展出</a:t>
            </a:r>
            <a:r>
              <a:rPr lang="en-US" altLang="zh-CN" sz="2100" dirty="0">
                <a:latin typeface="隶书" panose="02010509060101010101" pitchFamily="49" charset="-122"/>
                <a:ea typeface="隶书" panose="02010509060101010101" pitchFamily="49" charset="-122"/>
              </a:rPr>
              <a:t>《</a:t>
            </a:r>
            <a:r>
              <a:rPr lang="zh-CN" altLang="en-US" sz="2100" dirty="0">
                <a:latin typeface="隶书" panose="02010509060101010101" pitchFamily="49" charset="-122"/>
                <a:ea typeface="隶书" panose="02010509060101010101" pitchFamily="49" charset="-122"/>
              </a:rPr>
              <a:t>千年传承：国家非遗之端砚制作技艺</a:t>
            </a:r>
            <a:r>
              <a:rPr lang="en-US" altLang="zh-CN" sz="2100" dirty="0">
                <a:latin typeface="隶书" panose="02010509060101010101" pitchFamily="49" charset="-122"/>
                <a:ea typeface="隶书" panose="02010509060101010101" pitchFamily="49" charset="-122"/>
              </a:rPr>
              <a:t>》</a:t>
            </a:r>
            <a:r>
              <a:rPr lang="zh-CN" altLang="en-US" sz="2100" dirty="0">
                <a:latin typeface="隶书" panose="02010509060101010101" pitchFamily="49" charset="-122"/>
                <a:ea typeface="隶书" panose="02010509060101010101" pitchFamily="49" charset="-122"/>
              </a:rPr>
              <a:t>展览。</a:t>
            </a:r>
          </a:p>
        </p:txBody>
      </p:sp>
      <p:pic>
        <p:nvPicPr>
          <p:cNvPr id="1026" name="Picture 2" descr="H:\新生入馆教育\2024\图片\博物馆.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2060" y="2994190"/>
            <a:ext cx="7205153" cy="349369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12</a:t>
            </a:fld>
            <a:endParaRPr lang="zh-CN" altLang="en-US"/>
          </a:p>
        </p:txBody>
      </p:sp>
      <p:sp>
        <p:nvSpPr>
          <p:cNvPr id="5" name="矩形 4"/>
          <p:cNvSpPr/>
          <p:nvPr/>
        </p:nvSpPr>
        <p:spPr>
          <a:xfrm>
            <a:off x="2079479" y="1570360"/>
            <a:ext cx="8927663" cy="2701925"/>
          </a:xfrm>
          <a:prstGeom prst="rect">
            <a:avLst/>
          </a:prstGeom>
          <a:solidFill>
            <a:schemeClr val="bg2"/>
          </a:solidFill>
        </p:spPr>
        <p:txBody>
          <a:bodyPr wrap="square" lIns="91436" tIns="45719" rIns="91436" bIns="45719">
            <a:spAutoFit/>
          </a:bodyPr>
          <a:lstStyle/>
          <a:p>
            <a:pPr defTabSz="685800">
              <a:lnSpc>
                <a:spcPct val="90000"/>
              </a:lnSpc>
              <a:spcBef>
                <a:spcPts val="750"/>
              </a:spcBef>
              <a:buClr>
                <a:srgbClr val="F26E61"/>
              </a:buClr>
              <a:defRPr/>
            </a:pPr>
            <a:r>
              <a:rPr lang="zh-CN" altLang="en-US" sz="2100" b="1" dirty="0">
                <a:latin typeface="隶书" panose="02010509060101010101" pitchFamily="49" charset="-122"/>
                <a:ea typeface="隶书" panose="02010509060101010101" pitchFamily="49" charset="-122"/>
              </a:rPr>
              <a:t>二楼  </a:t>
            </a:r>
            <a:endParaRPr lang="en-US" altLang="zh-CN" sz="2100" b="1" dirty="0">
              <a:latin typeface="隶书" panose="02010509060101010101" pitchFamily="49" charset="-122"/>
              <a:ea typeface="隶书" panose="02010509060101010101" pitchFamily="49" charset="-122"/>
            </a:endParaRPr>
          </a:p>
          <a:p>
            <a:pPr defTabSz="685800">
              <a:lnSpc>
                <a:spcPct val="90000"/>
              </a:lnSpc>
              <a:spcBef>
                <a:spcPts val="750"/>
              </a:spcBef>
              <a:buClr>
                <a:srgbClr val="F26E61"/>
              </a:buClr>
              <a:defRPr/>
            </a:pPr>
            <a:r>
              <a:rPr lang="en-US" altLang="zh-CN" sz="2100" b="1" dirty="0">
                <a:latin typeface="隶书" panose="02010509060101010101" pitchFamily="49" charset="-122"/>
                <a:ea typeface="隶书" panose="02010509060101010101" pitchFamily="49" charset="-122"/>
              </a:rPr>
              <a:t>    </a:t>
            </a:r>
            <a:r>
              <a:rPr lang="zh-CN" altLang="en-US" sz="2100" b="1" dirty="0">
                <a:latin typeface="隶书" panose="02010509060101010101" pitchFamily="49" charset="-122"/>
                <a:ea typeface="隶书" panose="02010509060101010101" pitchFamily="49" charset="-122"/>
              </a:rPr>
              <a:t>美术书库：</a:t>
            </a:r>
            <a:r>
              <a:rPr lang="zh-CN" altLang="en-US" sz="2100" dirty="0">
                <a:latin typeface="隶书" panose="02010509060101010101" pitchFamily="49" charset="-122"/>
                <a:ea typeface="隶书" panose="02010509060101010101" pitchFamily="49" charset="-122"/>
              </a:rPr>
              <a:t>藏有名贵画册等美术资料。</a:t>
            </a:r>
            <a:endParaRPr lang="en-US" altLang="zh-CN" sz="2100" dirty="0">
              <a:latin typeface="隶书" panose="02010509060101010101" pitchFamily="49" charset="-122"/>
              <a:ea typeface="隶书" panose="02010509060101010101" pitchFamily="49" charset="-122"/>
            </a:endParaRPr>
          </a:p>
          <a:p>
            <a:pPr defTabSz="685800">
              <a:lnSpc>
                <a:spcPct val="90000"/>
              </a:lnSpc>
              <a:spcBef>
                <a:spcPts val="750"/>
              </a:spcBef>
              <a:defRPr/>
            </a:pPr>
            <a:r>
              <a:rPr lang="zh-CN" altLang="en-US" sz="2100" b="1" dirty="0">
                <a:latin typeface="隶书" panose="02010509060101010101" pitchFamily="49" charset="-122"/>
                <a:ea typeface="隶书" panose="02010509060101010101" pitchFamily="49" charset="-122"/>
              </a:rPr>
              <a:t>    外文保存本书库：</a:t>
            </a:r>
            <a:r>
              <a:rPr lang="zh-CN" altLang="en-US" sz="2100" dirty="0">
                <a:latin typeface="隶书" panose="02010509060101010101" pitchFamily="49" charset="-122"/>
                <a:ea typeface="隶书" panose="02010509060101010101" pitchFamily="49" charset="-122"/>
              </a:rPr>
              <a:t>主要藏有英、日、俄、法等原版外文书籍，内容涵盖哲学、社会科学、文化教育、自然科学、工程技术、医学等各个领域。</a:t>
            </a:r>
            <a:endParaRPr lang="en-US" altLang="zh-CN" sz="2100" b="1" dirty="0">
              <a:latin typeface="隶书" panose="02010509060101010101" pitchFamily="49" charset="-122"/>
              <a:ea typeface="隶书" panose="02010509060101010101" pitchFamily="49" charset="-122"/>
            </a:endParaRPr>
          </a:p>
          <a:p>
            <a:pPr defTabSz="685800">
              <a:lnSpc>
                <a:spcPct val="90000"/>
              </a:lnSpc>
              <a:spcBef>
                <a:spcPts val="750"/>
              </a:spcBef>
              <a:defRPr/>
            </a:pPr>
            <a:r>
              <a:rPr lang="zh-CN" altLang="en-US" sz="2100" b="1" dirty="0">
                <a:latin typeface="隶书" panose="02010509060101010101" pitchFamily="49" charset="-122"/>
                <a:ea typeface="隶书" panose="02010509060101010101" pitchFamily="49" charset="-122"/>
              </a:rPr>
              <a:t>    参考工具书书库：</a:t>
            </a:r>
            <a:r>
              <a:rPr lang="zh-CN" altLang="en-US" sz="2100" dirty="0">
                <a:latin typeface="隶书" panose="02010509060101010101" pitchFamily="49" charset="-122"/>
                <a:ea typeface="隶书" panose="02010509060101010101" pitchFamily="49" charset="-122"/>
              </a:rPr>
              <a:t>藏有中外文工具书、古籍、解放前部分报刊影印本等各类工具书，按内容分有综合性和专科性；按文种分有中文和外文；按编辑体例与功用分有辞书、类书、百科全书、年鉴、手册、书目、索引、文摘、表谱、图录、地图、名录等</a:t>
            </a:r>
            <a:r>
              <a:rPr lang="zh-CN" altLang="en-US" sz="2100" dirty="0" smtClean="0">
                <a:latin typeface="隶书" panose="02010509060101010101" pitchFamily="49" charset="-122"/>
                <a:ea typeface="隶书" panose="02010509060101010101" pitchFamily="49" charset="-122"/>
              </a:rPr>
              <a:t>。</a:t>
            </a:r>
            <a:endParaRPr lang="en-US" sz="2100" dirty="0">
              <a:latin typeface="隶书" panose="02010509060101010101" pitchFamily="49" charset="-122"/>
              <a:ea typeface="隶书" panose="02010509060101010101" pitchFamily="49" charset="-122"/>
            </a:endParaRPr>
          </a:p>
        </p:txBody>
      </p:sp>
      <p:sp>
        <p:nvSpPr>
          <p:cNvPr id="6" name="îŝļîde"/>
          <p:cNvSpPr/>
          <p:nvPr/>
        </p:nvSpPr>
        <p:spPr>
          <a:xfrm>
            <a:off x="338809" y="447608"/>
            <a:ext cx="3952504"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1.2 </a:t>
            </a:r>
            <a:r>
              <a:rPr kumimoji="1" lang="zh-CN" altLang="en-US" sz="2800" b="1" dirty="0" smtClean="0">
                <a:solidFill>
                  <a:srgbClr val="FFFFFF"/>
                </a:solidFill>
              </a:rPr>
              <a:t>机构及库室分布</a:t>
            </a:r>
            <a:endParaRPr kumimoji="1" lang="en-US" altLang="zh-CN" sz="2800" b="1" dirty="0">
              <a:solidFill>
                <a:srgbClr val="FFFFFF"/>
              </a:solidFill>
            </a:endParaRPr>
          </a:p>
        </p:txBody>
      </p:sp>
      <p:sp>
        <p:nvSpPr>
          <p:cNvPr id="7" name="右箭头标注 6"/>
          <p:cNvSpPr/>
          <p:nvPr/>
        </p:nvSpPr>
        <p:spPr>
          <a:xfrm>
            <a:off x="587083" y="1925178"/>
            <a:ext cx="1008112" cy="2347913"/>
          </a:xfrm>
          <a:prstGeom prst="rightArrowCallou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lIns="91407" tIns="45703" rIns="91407" bIns="45703" anchor="ctr"/>
          <a:lstStyle/>
          <a:p>
            <a:pPr algn="ctr" fontAlgn="base">
              <a:spcBef>
                <a:spcPct val="0"/>
              </a:spcBef>
              <a:spcAft>
                <a:spcPct val="0"/>
              </a:spcAft>
              <a:defRPr/>
            </a:pPr>
            <a:r>
              <a:rPr lang="zh-CN" altLang="en-US" sz="2100" b="1" dirty="0">
                <a:solidFill>
                  <a:schemeClr val="tx1"/>
                </a:solidFill>
                <a:latin typeface="+mn-ea"/>
              </a:rPr>
              <a:t>严宽祜图</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书</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馆</a:t>
            </a:r>
          </a:p>
        </p:txBody>
      </p:sp>
      <p:sp>
        <p:nvSpPr>
          <p:cNvPr id="8" name="矩形 7"/>
          <p:cNvSpPr/>
          <p:nvPr/>
        </p:nvSpPr>
        <p:spPr>
          <a:xfrm>
            <a:off x="2079479" y="4424180"/>
            <a:ext cx="8927663" cy="1546577"/>
          </a:xfrm>
          <a:prstGeom prst="rect">
            <a:avLst/>
          </a:prstGeom>
        </p:spPr>
        <p:txBody>
          <a:bodyPr wrap="square">
            <a:spAutoFit/>
          </a:bodyPr>
          <a:lstStyle/>
          <a:p>
            <a:pPr defTabSz="685800">
              <a:lnSpc>
                <a:spcPct val="90000"/>
              </a:lnSpc>
              <a:spcBef>
                <a:spcPts val="750"/>
              </a:spcBef>
              <a:defRPr/>
            </a:pPr>
            <a:r>
              <a:rPr lang="zh-CN" altLang="en-US" sz="2100" b="1" dirty="0" smtClean="0">
                <a:latin typeface="隶书" panose="02010509060101010101" pitchFamily="49" charset="-122"/>
                <a:ea typeface="隶书" panose="02010509060101010101" pitchFamily="49" charset="-122"/>
              </a:rPr>
              <a:t>    </a:t>
            </a:r>
            <a:r>
              <a:rPr lang="zh-CN" altLang="en-US" sz="2100" b="1" dirty="0">
                <a:latin typeface="隶书" panose="02010509060101010101" pitchFamily="49" charset="-122"/>
                <a:ea typeface="隶书" panose="02010509060101010101" pitchFamily="49" charset="-122"/>
              </a:rPr>
              <a:t>档案馆：</a:t>
            </a:r>
            <a:r>
              <a:rPr lang="zh-CN" altLang="en-US" sz="2100" dirty="0">
                <a:latin typeface="隶书" panose="02010509060101010101" pitchFamily="49" charset="-122"/>
                <a:ea typeface="隶书" panose="02010509060101010101" pitchFamily="49" charset="-122"/>
              </a:rPr>
              <a:t>档案馆既是全校档案工作的管理部门，又是永久保存和提供利用档案的服务机构。肇庆学院档案馆是广东省一级档案综合管理单位。长期以来，档案馆（室）为学校决策、管理、教学评估、科学研究、编写校史、校庆展览、基础建设和毕业生学历查询认证等提供了大量的依据性、凭证性文字材料，产生了良好的社会效益。</a:t>
            </a:r>
          </a:p>
        </p:txBody>
      </p:sp>
    </p:spTree>
    <p:extLst>
      <p:ext uri="{BB962C8B-B14F-4D97-AF65-F5344CB8AC3E}">
        <p14:creationId xmlns:p14="http://schemas.microsoft.com/office/powerpoint/2010/main" val="3357935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13</a:t>
            </a:fld>
            <a:endParaRPr lang="zh-CN" altLang="en-US"/>
          </a:p>
        </p:txBody>
      </p:sp>
      <p:pic>
        <p:nvPicPr>
          <p:cNvPr id="5" name="图片 66564" descr="OK＿过刊"/>
          <p:cNvPicPr>
            <a:picLocks noChangeAspect="1"/>
          </p:cNvPicPr>
          <p:nvPr/>
        </p:nvPicPr>
        <p:blipFill>
          <a:blip r:embed="rId2"/>
          <a:stretch>
            <a:fillRect/>
          </a:stretch>
        </p:blipFill>
        <p:spPr>
          <a:xfrm>
            <a:off x="6362527" y="3898547"/>
            <a:ext cx="4849799" cy="2338480"/>
          </a:xfrm>
          <a:prstGeom prst="rect">
            <a:avLst/>
          </a:prstGeom>
          <a:noFill/>
          <a:ln w="9525">
            <a:noFill/>
          </a:ln>
        </p:spPr>
      </p:pic>
      <p:sp>
        <p:nvSpPr>
          <p:cNvPr id="6" name="矩形 5"/>
          <p:cNvSpPr/>
          <p:nvPr/>
        </p:nvSpPr>
        <p:spPr>
          <a:xfrm>
            <a:off x="2874678" y="1751890"/>
            <a:ext cx="2700300" cy="1067470"/>
          </a:xfrm>
          <a:prstGeom prst="rect">
            <a:avLst/>
          </a:prstGeom>
          <a:solidFill>
            <a:schemeClr val="bg2"/>
          </a:solidFill>
        </p:spPr>
        <p:txBody>
          <a:bodyPr wrap="square" lIns="91436" tIns="45719" rIns="91436" bIns="45719">
            <a:spAutoFit/>
          </a:bodyPr>
          <a:lstStyle/>
          <a:p>
            <a:pPr defTabSz="685800">
              <a:lnSpc>
                <a:spcPct val="90000"/>
              </a:lnSpc>
              <a:spcBef>
                <a:spcPts val="750"/>
              </a:spcBef>
              <a:defRPr/>
            </a:pPr>
            <a:r>
              <a:rPr lang="zh-CN" altLang="en-US" sz="2100" b="1" dirty="0">
                <a:latin typeface="隶书" panose="02010509060101010101" pitchFamily="49" charset="-122"/>
                <a:ea typeface="隶书" panose="02010509060101010101" pitchFamily="49" charset="-122"/>
              </a:rPr>
              <a:t>三楼   保存本书库：</a:t>
            </a:r>
            <a:endParaRPr lang="en-US" altLang="zh-CN" sz="2100" b="1" dirty="0">
              <a:latin typeface="隶书" panose="02010509060101010101" pitchFamily="49" charset="-122"/>
              <a:ea typeface="隶书" panose="02010509060101010101" pitchFamily="49" charset="-122"/>
            </a:endParaRPr>
          </a:p>
          <a:p>
            <a:pPr defTabSz="685800">
              <a:lnSpc>
                <a:spcPct val="90000"/>
              </a:lnSpc>
              <a:spcBef>
                <a:spcPts val="750"/>
              </a:spcBef>
              <a:defRPr/>
            </a:pPr>
            <a:r>
              <a:rPr lang="zh-CN" altLang="en-US" sz="2100" b="1" dirty="0">
                <a:solidFill>
                  <a:schemeClr val="tx2"/>
                </a:solidFill>
                <a:latin typeface="隶书" panose="02010509060101010101" pitchFamily="49" charset="-122"/>
                <a:ea typeface="隶书" panose="02010509060101010101" pitchFamily="49" charset="-122"/>
              </a:rPr>
              <a:t>    </a:t>
            </a:r>
            <a:r>
              <a:rPr lang="zh-CN" altLang="en-US" sz="2100" b="1" dirty="0">
                <a:latin typeface="隶书" panose="02010509060101010101" pitchFamily="49" charset="-122"/>
                <a:ea typeface="隶书" panose="02010509060101010101" pitchFamily="49" charset="-122"/>
              </a:rPr>
              <a:t>主要藏有中文图书保存本。</a:t>
            </a:r>
          </a:p>
        </p:txBody>
      </p:sp>
      <p:sp>
        <p:nvSpPr>
          <p:cNvPr id="7" name="矩形 6"/>
          <p:cNvSpPr/>
          <p:nvPr/>
        </p:nvSpPr>
        <p:spPr>
          <a:xfrm>
            <a:off x="2784668" y="4492964"/>
            <a:ext cx="2880321" cy="1358319"/>
          </a:xfrm>
          <a:prstGeom prst="rect">
            <a:avLst/>
          </a:prstGeom>
          <a:solidFill>
            <a:schemeClr val="bg2"/>
          </a:solidFill>
        </p:spPr>
        <p:txBody>
          <a:bodyPr wrap="square" lIns="91436" tIns="45719" rIns="91436" bIns="45719">
            <a:spAutoFit/>
          </a:bodyPr>
          <a:lstStyle/>
          <a:p>
            <a:pPr defTabSz="685800">
              <a:lnSpc>
                <a:spcPct val="90000"/>
              </a:lnSpc>
              <a:spcBef>
                <a:spcPts val="750"/>
              </a:spcBef>
              <a:defRPr/>
            </a:pPr>
            <a:r>
              <a:rPr lang="zh-CN" altLang="en-US" sz="2100" b="1" dirty="0">
                <a:latin typeface="隶书" panose="02010509060101010101" pitchFamily="49" charset="-122"/>
                <a:ea typeface="隶书" panose="02010509060101010101" pitchFamily="49" charset="-122"/>
              </a:rPr>
              <a:t>四楼   辅助书库：</a:t>
            </a:r>
            <a:endParaRPr lang="en-US" altLang="zh-CN" sz="2100" b="1" dirty="0">
              <a:latin typeface="隶书" panose="02010509060101010101" pitchFamily="49" charset="-122"/>
              <a:ea typeface="隶书" panose="02010509060101010101" pitchFamily="49" charset="-122"/>
            </a:endParaRPr>
          </a:p>
          <a:p>
            <a:pPr defTabSz="685800">
              <a:lnSpc>
                <a:spcPct val="90000"/>
              </a:lnSpc>
              <a:spcBef>
                <a:spcPts val="750"/>
              </a:spcBef>
              <a:defRPr/>
            </a:pPr>
            <a:r>
              <a:rPr lang="zh-CN" altLang="en-US" sz="2100" b="1" dirty="0">
                <a:solidFill>
                  <a:schemeClr val="tx2"/>
                </a:solidFill>
                <a:latin typeface="隶书" panose="02010509060101010101" pitchFamily="49" charset="-122"/>
                <a:ea typeface="隶书" panose="02010509060101010101" pitchFamily="49" charset="-122"/>
              </a:rPr>
              <a:t>    </a:t>
            </a:r>
            <a:r>
              <a:rPr lang="zh-CN" altLang="en-US" sz="2100" b="1" dirty="0">
                <a:latin typeface="隶书" panose="02010509060101010101" pitchFamily="49" charset="-122"/>
                <a:ea typeface="隶书" panose="02010509060101010101" pitchFamily="49" charset="-122"/>
              </a:rPr>
              <a:t>主要藏有</a:t>
            </a:r>
            <a:r>
              <a:rPr lang="en-US" sz="2100" b="1" dirty="0">
                <a:latin typeface="隶书" panose="02010509060101010101" pitchFamily="49" charset="-122"/>
                <a:ea typeface="隶书" panose="02010509060101010101" pitchFamily="49" charset="-122"/>
              </a:rPr>
              <a:t>2004</a:t>
            </a:r>
            <a:r>
              <a:rPr lang="zh-CN" altLang="en-US" sz="2100" b="1" dirty="0">
                <a:latin typeface="隶书" panose="02010509060101010101" pitchFamily="49" charset="-122"/>
                <a:ea typeface="隶书" panose="02010509060101010101" pitchFamily="49" charset="-122"/>
              </a:rPr>
              <a:t>年之前的报刊合订本及辅助图书。 </a:t>
            </a:r>
          </a:p>
        </p:txBody>
      </p:sp>
      <p:pic>
        <p:nvPicPr>
          <p:cNvPr id="8" name="图片 65541" descr="OK＿保存本_"/>
          <p:cNvPicPr>
            <a:picLocks noChangeAspect="1"/>
          </p:cNvPicPr>
          <p:nvPr/>
        </p:nvPicPr>
        <p:blipFill>
          <a:blip r:embed="rId3"/>
          <a:stretch>
            <a:fillRect/>
          </a:stretch>
        </p:blipFill>
        <p:spPr>
          <a:xfrm>
            <a:off x="6469040" y="1077855"/>
            <a:ext cx="4745741" cy="2209006"/>
          </a:xfrm>
          <a:prstGeom prst="rect">
            <a:avLst/>
          </a:prstGeom>
          <a:noFill/>
          <a:ln w="9525">
            <a:noFill/>
          </a:ln>
        </p:spPr>
      </p:pic>
      <p:sp>
        <p:nvSpPr>
          <p:cNvPr id="9" name="右箭头标注 8"/>
          <p:cNvSpPr/>
          <p:nvPr/>
        </p:nvSpPr>
        <p:spPr>
          <a:xfrm>
            <a:off x="723560" y="2195348"/>
            <a:ext cx="1008112" cy="2347913"/>
          </a:xfrm>
          <a:prstGeom prst="rightArrowCallou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lIns="91407" tIns="45703" rIns="91407" bIns="45703" anchor="ctr"/>
          <a:lstStyle/>
          <a:p>
            <a:pPr algn="ctr" fontAlgn="base">
              <a:spcBef>
                <a:spcPct val="0"/>
              </a:spcBef>
              <a:spcAft>
                <a:spcPct val="0"/>
              </a:spcAft>
              <a:defRPr/>
            </a:pPr>
            <a:r>
              <a:rPr lang="zh-CN" altLang="en-US" sz="2100" b="1" dirty="0">
                <a:solidFill>
                  <a:schemeClr val="tx1"/>
                </a:solidFill>
                <a:latin typeface="+mn-ea"/>
              </a:rPr>
              <a:t>严宽祜图</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书</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馆</a:t>
            </a:r>
          </a:p>
        </p:txBody>
      </p:sp>
      <p:sp>
        <p:nvSpPr>
          <p:cNvPr id="10" name="îŝļîde"/>
          <p:cNvSpPr/>
          <p:nvPr/>
        </p:nvSpPr>
        <p:spPr>
          <a:xfrm>
            <a:off x="338809" y="447608"/>
            <a:ext cx="3952504"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1.2 </a:t>
            </a:r>
            <a:r>
              <a:rPr kumimoji="1" lang="zh-CN" altLang="en-US" sz="2800" b="1" dirty="0" smtClean="0">
                <a:solidFill>
                  <a:srgbClr val="FFFFFF"/>
                </a:solidFill>
              </a:rPr>
              <a:t>机构及库室分布</a:t>
            </a:r>
            <a:endParaRPr kumimoji="1" lang="en-US" altLang="zh-CN" sz="2800" b="1" dirty="0">
              <a:solidFill>
                <a:srgbClr val="FFFFFF"/>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68610"/>
          <p:cNvSpPr txBox="1">
            <a:spLocks noChangeArrowheads="1"/>
          </p:cNvSpPr>
          <p:nvPr/>
        </p:nvSpPr>
        <p:spPr>
          <a:xfrm>
            <a:off x="2700443" y="2475862"/>
            <a:ext cx="3181741" cy="2072252"/>
          </a:xfrm>
          <a:prstGeom prst="rect">
            <a:avLst/>
          </a:prstGeom>
          <a:solidFill>
            <a:schemeClr val="bg2"/>
          </a:solidFill>
        </p:spPr>
        <p:txBody>
          <a:bodyPr vert="horz" wrap="square" lIns="68558" tIns="34289" rIns="68558" bIns="34289" numCol="1" rtlCol="0" anchor="t" anchorCtr="0" compatLnSpc="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Font typeface="Arial" panose="020B0604020202020204" pitchFamily="34" charset="0"/>
              <a:buNone/>
              <a:defRPr/>
            </a:pPr>
            <a:r>
              <a:rPr lang="zh-CN" altLang="en-US" sz="2000" b="1" dirty="0" smtClean="0">
                <a:latin typeface="隶书" panose="02010509060101010101" pitchFamily="49" charset="-122"/>
                <a:ea typeface="隶书" panose="02010509060101010101" pitchFamily="49" charset="-122"/>
              </a:rPr>
              <a:t>一楼：自修室　</a:t>
            </a:r>
            <a:endParaRPr lang="en-US" altLang="zh-CN" sz="2000" b="1" dirty="0" smtClean="0">
              <a:latin typeface="隶书" panose="02010509060101010101" pitchFamily="49" charset="-122"/>
              <a:ea typeface="隶书" panose="02010509060101010101" pitchFamily="49" charset="-122"/>
            </a:endParaRPr>
          </a:p>
          <a:p>
            <a:pPr marL="0" indent="0" defTabSz="685800">
              <a:spcBef>
                <a:spcPts val="750"/>
              </a:spcBef>
              <a:buFont typeface="Arial" panose="020B0604020202020204" pitchFamily="34" charset="0"/>
              <a:buNone/>
              <a:defRPr/>
            </a:pPr>
            <a:r>
              <a:rPr lang="zh-CN" altLang="en-US" sz="2000" b="1" dirty="0" smtClean="0">
                <a:latin typeface="隶书" panose="02010509060101010101" pitchFamily="49" charset="-122"/>
                <a:ea typeface="隶书" panose="02010509060101010101" pitchFamily="49" charset="-122"/>
              </a:rPr>
              <a:t>     提供近300个座位。</a:t>
            </a:r>
          </a:p>
          <a:p>
            <a:pPr marL="0" indent="0" defTabSz="685800">
              <a:spcBef>
                <a:spcPts val="750"/>
              </a:spcBef>
              <a:buFont typeface="Arial" panose="020B0604020202020204" pitchFamily="34" charset="0"/>
              <a:buNone/>
              <a:defRPr/>
            </a:pPr>
            <a:r>
              <a:rPr lang="zh-CN" altLang="en-US" sz="2000" b="1" dirty="0" smtClean="0">
                <a:latin typeface="隶书" panose="02010509060101010101" pitchFamily="49" charset="-122"/>
                <a:ea typeface="隶书" panose="02010509060101010101" pitchFamily="49" charset="-122"/>
              </a:rPr>
              <a:t>二楼：阅览室</a:t>
            </a:r>
            <a:endParaRPr lang="en-US" altLang="zh-CN" sz="2000" b="1" dirty="0" smtClean="0">
              <a:latin typeface="隶书" panose="02010509060101010101" pitchFamily="49" charset="-122"/>
              <a:ea typeface="隶书" panose="02010509060101010101" pitchFamily="49" charset="-122"/>
            </a:endParaRPr>
          </a:p>
          <a:p>
            <a:pPr marL="0" indent="0" defTabSz="685800">
              <a:spcBef>
                <a:spcPts val="750"/>
              </a:spcBef>
              <a:buFont typeface="Arial" panose="020B0604020202020204" pitchFamily="34" charset="0"/>
              <a:buNone/>
              <a:defRPr/>
            </a:pPr>
            <a:r>
              <a:rPr lang="zh-CN" altLang="en-US" sz="2000" b="1" dirty="0" smtClean="0">
                <a:latin typeface="隶书" panose="02010509060101010101" pitchFamily="49" charset="-122"/>
                <a:ea typeface="隶书" panose="02010509060101010101" pitchFamily="49" charset="-122"/>
              </a:rPr>
              <a:t>      室内报刊仅供阅览，  </a:t>
            </a:r>
            <a:r>
              <a:rPr lang="zh-CN" altLang="en-US" sz="2000" b="1" dirty="0" smtClean="0">
                <a:latin typeface="隶书" panose="02010509060101010101" pitchFamily="49" charset="-122"/>
                <a:ea typeface="隶书" panose="02010509060101010101" pitchFamily="49" charset="-122"/>
                <a:sym typeface="+mn-ea"/>
              </a:rPr>
              <a:t>不外借；室内图书可以出借。</a:t>
            </a:r>
            <a:r>
              <a:rPr lang="zh-CN" altLang="en-US" sz="2000" b="1" dirty="0" smtClean="0">
                <a:latin typeface="隶书" panose="02010509060101010101" pitchFamily="49" charset="-122"/>
                <a:ea typeface="隶书" panose="02010509060101010101" pitchFamily="49" charset="-122"/>
              </a:rPr>
              <a:t>     </a:t>
            </a:r>
            <a:r>
              <a:rPr lang="en-US" altLang="zh-CN" sz="2000" b="1" dirty="0" smtClean="0">
                <a:latin typeface="隶书" panose="02010509060101010101" pitchFamily="49" charset="-122"/>
                <a:ea typeface="隶书" panose="02010509060101010101" pitchFamily="49" charset="-122"/>
              </a:rPr>
              <a:t>         </a:t>
            </a:r>
          </a:p>
          <a:p>
            <a:pPr marL="0" indent="0" defTabSz="685800">
              <a:spcBef>
                <a:spcPts val="750"/>
              </a:spcBef>
              <a:buFont typeface="Arial" panose="020B0604020202020204" pitchFamily="34" charset="0"/>
              <a:buNone/>
              <a:defRPr/>
            </a:pPr>
            <a:r>
              <a:rPr lang="en-US" altLang="zh-CN" sz="1500" dirty="0" smtClean="0">
                <a:latin typeface="+mn-ea"/>
              </a:rPr>
              <a:t>            </a:t>
            </a:r>
          </a:p>
          <a:p>
            <a:pPr marL="0" indent="0" defTabSz="685800">
              <a:spcBef>
                <a:spcPts val="750"/>
              </a:spcBef>
              <a:buFont typeface="Arial" panose="020B0604020202020204" pitchFamily="34" charset="0"/>
              <a:buNone/>
              <a:defRPr/>
            </a:pPr>
            <a:endParaRPr lang="en-US" altLang="zh-CN" sz="700" dirty="0">
              <a:latin typeface="+mn-ea"/>
            </a:endParaRPr>
          </a:p>
        </p:txBody>
      </p:sp>
      <p:pic>
        <p:nvPicPr>
          <p:cNvPr id="5" name="图片 69637" descr="星湖期刊"/>
          <p:cNvPicPr>
            <a:picLocks noChangeAspect="1"/>
          </p:cNvPicPr>
          <p:nvPr/>
        </p:nvPicPr>
        <p:blipFill>
          <a:blip r:embed="rId2"/>
          <a:stretch>
            <a:fillRect/>
          </a:stretch>
        </p:blipFill>
        <p:spPr>
          <a:xfrm>
            <a:off x="6240012" y="1829752"/>
            <a:ext cx="4923856" cy="3349887"/>
          </a:xfrm>
          <a:prstGeom prst="rect">
            <a:avLst/>
          </a:prstGeom>
          <a:noFill/>
          <a:ln w="9525">
            <a:noFill/>
          </a:ln>
        </p:spPr>
      </p:pic>
      <p:sp>
        <p:nvSpPr>
          <p:cNvPr id="7" name="右箭头标注 6"/>
          <p:cNvSpPr/>
          <p:nvPr/>
        </p:nvSpPr>
        <p:spPr>
          <a:xfrm>
            <a:off x="695787" y="2069498"/>
            <a:ext cx="1008112" cy="2478615"/>
          </a:xfrm>
          <a:prstGeom prst="rightArrowCallou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lIns="91410" tIns="45705" rIns="91410" bIns="45705"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0" dirty="0" smtClean="0">
                <a:ln>
                  <a:noFill/>
                </a:ln>
                <a:solidFill>
                  <a:schemeClr val="tx1"/>
                </a:solidFill>
                <a:effectLst/>
                <a:uLnTx/>
                <a:uFillTx/>
                <a:latin typeface="+mn-ea"/>
              </a:rPr>
              <a:t>星湖校区图</a:t>
            </a:r>
            <a:endParaRPr kumimoji="0" lang="en-US" altLang="zh-CN" sz="2000" b="1" i="0" u="none" strike="noStrike" kern="1200" cap="none" spc="0" normalizeH="0" baseline="0" noProof="0" dirty="0">
              <a:ln>
                <a:noFill/>
              </a:ln>
              <a:solidFill>
                <a:schemeClr val="tx1"/>
              </a:solidFill>
              <a:effectLst/>
              <a:uLnTx/>
              <a:uFillTx/>
              <a:latin typeface="+mn-ea"/>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0" dirty="0">
                <a:ln>
                  <a:noFill/>
                </a:ln>
                <a:solidFill>
                  <a:schemeClr val="tx1"/>
                </a:solidFill>
                <a:effectLst/>
                <a:uLnTx/>
                <a:uFillTx/>
                <a:latin typeface="+mn-ea"/>
              </a:rPr>
              <a:t>书</a:t>
            </a:r>
            <a:endParaRPr kumimoji="0" lang="en-US" altLang="zh-CN" sz="2000" b="1" i="0" u="none" strike="noStrike" kern="1200" cap="none" spc="0" normalizeH="0" baseline="0" noProof="0" dirty="0">
              <a:ln>
                <a:noFill/>
              </a:ln>
              <a:solidFill>
                <a:schemeClr val="tx1"/>
              </a:solidFill>
              <a:effectLst/>
              <a:uLnTx/>
              <a:uFillTx/>
              <a:latin typeface="+mn-ea"/>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0" dirty="0">
                <a:ln>
                  <a:noFill/>
                </a:ln>
                <a:solidFill>
                  <a:schemeClr val="tx1"/>
                </a:solidFill>
                <a:effectLst/>
                <a:uLnTx/>
                <a:uFillTx/>
                <a:latin typeface="+mn-ea"/>
              </a:rPr>
              <a:t>馆</a:t>
            </a:r>
          </a:p>
        </p:txBody>
      </p:sp>
      <p:sp>
        <p:nvSpPr>
          <p:cNvPr id="9" name="灯片编号占位符 2"/>
          <p:cNvSpPr>
            <a:spLocks noGrp="1"/>
          </p:cNvSpPr>
          <p:nvPr>
            <p:ph type="sldNum" sz="quarter" idx="12"/>
          </p:nvPr>
        </p:nvSpPr>
        <p:spPr>
          <a:xfrm>
            <a:off x="8857452" y="6438901"/>
            <a:ext cx="2661448" cy="215900"/>
          </a:xfrm>
        </p:spPr>
        <p:txBody>
          <a:bodyPr/>
          <a:lstStyle/>
          <a:p>
            <a:fld id="{7F65B630-C7FF-41C0-9923-C5E5E29EED81}" type="slidenum">
              <a:rPr lang="zh-CN" altLang="en-US" smtClean="0"/>
              <a:t>14</a:t>
            </a:fld>
            <a:endParaRPr lang="zh-CN" altLang="en-US"/>
          </a:p>
        </p:txBody>
      </p:sp>
      <p:sp>
        <p:nvSpPr>
          <p:cNvPr id="10" name="îŝļîde"/>
          <p:cNvSpPr/>
          <p:nvPr/>
        </p:nvSpPr>
        <p:spPr>
          <a:xfrm>
            <a:off x="338809" y="447608"/>
            <a:ext cx="3952504"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1.2 </a:t>
            </a:r>
            <a:r>
              <a:rPr kumimoji="1" lang="zh-CN" altLang="en-US" sz="2800" b="1" dirty="0" smtClean="0">
                <a:solidFill>
                  <a:srgbClr val="FFFFFF"/>
                </a:solidFill>
              </a:rPr>
              <a:t>机构及库室分布</a:t>
            </a:r>
            <a:endParaRPr kumimoji="1" lang="en-US" altLang="zh-CN" sz="2800" b="1" dirty="0">
              <a:solidFill>
                <a:srgbClr val="FFFFFF"/>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9"/>
          <p:cNvSpPr txBox="1"/>
          <p:nvPr/>
        </p:nvSpPr>
        <p:spPr>
          <a:xfrm>
            <a:off x="936625" y="2484438"/>
            <a:ext cx="2343150" cy="715962"/>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algn="ctr" defTabSz="914400" eaLnBrk="1" hangingPunct="1">
              <a:lnSpc>
                <a:spcPct val="100000"/>
              </a:lnSpc>
              <a:spcBef>
                <a:spcPct val="0"/>
              </a:spcBef>
              <a:buNone/>
            </a:pPr>
            <a:r>
              <a:rPr lang="zh-CN" altLang="zh-CN" sz="2000" b="1" dirty="0">
                <a:latin typeface="华文中宋" panose="02010600040101010101" pitchFamily="2" charset="-122"/>
                <a:ea typeface="华文中宋" panose="02010600040101010101" pitchFamily="2" charset="-122"/>
              </a:rPr>
              <a:t>福慧图书馆</a:t>
            </a:r>
            <a:endParaRPr lang="en-US" altLang="zh-CN" sz="2000" b="1" dirty="0">
              <a:latin typeface="华文中宋" panose="02010600040101010101" pitchFamily="2" charset="-122"/>
              <a:ea typeface="华文中宋" panose="02010600040101010101" pitchFamily="2" charset="-122"/>
            </a:endParaRPr>
          </a:p>
          <a:p>
            <a:pPr marL="0" lvl="0" indent="0" algn="ctr" defTabSz="914400" eaLnBrk="1" hangingPunct="1">
              <a:lnSpc>
                <a:spcPct val="100000"/>
              </a:lnSpc>
              <a:spcBef>
                <a:spcPct val="0"/>
              </a:spcBef>
              <a:buNone/>
            </a:pPr>
            <a:r>
              <a:rPr lang="zh-CN" altLang="zh-CN" sz="2000" b="1" dirty="0">
                <a:latin typeface="华文中宋" panose="02010600040101010101" pitchFamily="2" charset="-122"/>
                <a:ea typeface="华文中宋" panose="02010600040101010101" pitchFamily="2" charset="-122"/>
              </a:rPr>
              <a:t>（</a:t>
            </a:r>
            <a:r>
              <a:rPr lang="en-US" altLang="zh-CN" sz="2000" b="1" dirty="0">
                <a:latin typeface="华文中宋" panose="02010600040101010101" pitchFamily="2" charset="-122"/>
                <a:ea typeface="华文中宋" panose="02010600040101010101" pitchFamily="2" charset="-122"/>
              </a:rPr>
              <a:t>7:45-22:30</a:t>
            </a:r>
            <a:r>
              <a:rPr lang="zh-CN" altLang="en-US" sz="2000" b="1" dirty="0">
                <a:latin typeface="华文中宋" panose="02010600040101010101" pitchFamily="2" charset="-122"/>
                <a:ea typeface="华文中宋" panose="02010600040101010101" pitchFamily="2" charset="-122"/>
              </a:rPr>
              <a:t>）</a:t>
            </a:r>
          </a:p>
        </p:txBody>
      </p:sp>
      <p:sp>
        <p:nvSpPr>
          <p:cNvPr id="7" name="文本框 11"/>
          <p:cNvSpPr txBox="1"/>
          <p:nvPr/>
        </p:nvSpPr>
        <p:spPr>
          <a:xfrm>
            <a:off x="706770" y="4232275"/>
            <a:ext cx="2571750" cy="1076325"/>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zh-CN" altLang="zh-CN" sz="1600" b="1" dirty="0">
                <a:latin typeface="华文楷体" panose="02010600040101010101" pitchFamily="2" charset="-122"/>
                <a:ea typeface="华文楷体" panose="02010600040101010101" pitchFamily="2" charset="-122"/>
              </a:rPr>
              <a:t>温馨提示：</a:t>
            </a:r>
          </a:p>
          <a:p>
            <a:pPr marL="0" lvl="0" indent="0" defTabSz="914400" eaLnBrk="1" hangingPunct="1">
              <a:lnSpc>
                <a:spcPct val="100000"/>
              </a:lnSpc>
              <a:spcBef>
                <a:spcPct val="0"/>
              </a:spcBef>
              <a:buNone/>
            </a:pPr>
            <a:r>
              <a:rPr lang="en-US" altLang="zh-CN" sz="1600" b="1" dirty="0">
                <a:solidFill>
                  <a:schemeClr val="accent2"/>
                </a:solidFill>
                <a:latin typeface="华文楷体" panose="02010600040101010101" pitchFamily="2" charset="-122"/>
                <a:ea typeface="华文楷体" panose="02010600040101010101" pitchFamily="2" charset="-122"/>
              </a:rPr>
              <a:t>*</a:t>
            </a:r>
            <a:r>
              <a:rPr lang="zh-CN" altLang="zh-CN" sz="1600" dirty="0">
                <a:latin typeface="华文楷体" panose="02010600040101010101" pitchFamily="2" charset="-122"/>
                <a:ea typeface="华文楷体" panose="02010600040101010101" pitchFamily="2" charset="-122"/>
              </a:rPr>
              <a:t>电子资源24小时服务；</a:t>
            </a:r>
          </a:p>
          <a:p>
            <a:pPr marL="0" lvl="0" indent="0" defTabSz="914400" eaLnBrk="1" hangingPunct="1">
              <a:lnSpc>
                <a:spcPct val="100000"/>
              </a:lnSpc>
              <a:spcBef>
                <a:spcPct val="0"/>
              </a:spcBef>
              <a:buNone/>
            </a:pPr>
            <a:r>
              <a:rPr lang="en-US" altLang="zh-CN" sz="1600" b="1" dirty="0">
                <a:solidFill>
                  <a:schemeClr val="accent2"/>
                </a:solidFill>
                <a:latin typeface="华文楷体" panose="02010600040101010101" pitchFamily="2" charset="-122"/>
                <a:ea typeface="华文楷体" panose="02010600040101010101" pitchFamily="2" charset="-122"/>
              </a:rPr>
              <a:t>*</a:t>
            </a:r>
            <a:r>
              <a:rPr lang="zh-CN" altLang="zh-CN" sz="1600" dirty="0">
                <a:latin typeface="华文楷体" panose="02010600040101010101" pitchFamily="2" charset="-122"/>
                <a:ea typeface="华文楷体" panose="02010600040101010101" pitchFamily="2" charset="-122"/>
              </a:rPr>
              <a:t>星期四上午因政治、业务学习等原因，库室9:40开放。</a:t>
            </a:r>
            <a:endParaRPr lang="zh-CN" altLang="en-US" sz="1600" dirty="0">
              <a:latin typeface="华文楷体" panose="02010600040101010101" pitchFamily="2" charset="-122"/>
              <a:ea typeface="华文楷体" panose="02010600040101010101" pitchFamily="2" charset="-122"/>
            </a:endParaRPr>
          </a:p>
        </p:txBody>
      </p:sp>
      <p:sp>
        <p:nvSpPr>
          <p:cNvPr id="8" name="灯片编号占位符 2"/>
          <p:cNvSpPr>
            <a:spLocks noGrp="1"/>
          </p:cNvSpPr>
          <p:nvPr>
            <p:ph type="sldNum" sz="quarter" idx="12"/>
          </p:nvPr>
        </p:nvSpPr>
        <p:spPr>
          <a:xfrm>
            <a:off x="8857452" y="6438901"/>
            <a:ext cx="2661448" cy="215900"/>
          </a:xfrm>
        </p:spPr>
        <p:txBody>
          <a:bodyPr/>
          <a:lstStyle/>
          <a:p>
            <a:fld id="{7F65B630-C7FF-41C0-9923-C5E5E29EED81}" type="slidenum">
              <a:rPr lang="zh-CN" altLang="en-US" smtClean="0"/>
              <a:t>15</a:t>
            </a:fld>
            <a:endParaRPr lang="zh-CN" altLang="en-US"/>
          </a:p>
        </p:txBody>
      </p:sp>
      <p:sp>
        <p:nvSpPr>
          <p:cNvPr id="9" name="îŝļîde"/>
          <p:cNvSpPr/>
          <p:nvPr/>
        </p:nvSpPr>
        <p:spPr>
          <a:xfrm>
            <a:off x="338810" y="447608"/>
            <a:ext cx="3086778"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1.3 </a:t>
            </a:r>
            <a:r>
              <a:rPr kumimoji="1" lang="zh-CN" altLang="en-US" sz="2800" b="1" dirty="0" smtClean="0">
                <a:solidFill>
                  <a:srgbClr val="FFFFFF"/>
                </a:solidFill>
              </a:rPr>
              <a:t>开放时间</a:t>
            </a:r>
            <a:endParaRPr kumimoji="1" lang="en-US" altLang="zh-CN" sz="2800" b="1" dirty="0">
              <a:solidFill>
                <a:srgbClr val="FFFFFF"/>
              </a:solidFill>
            </a:endParaRPr>
          </a:p>
        </p:txBody>
      </p:sp>
      <p:graphicFrame>
        <p:nvGraphicFramePr>
          <p:cNvPr id="2" name="表格 1"/>
          <p:cNvGraphicFramePr>
            <a:graphicFrameLocks noGrp="1"/>
          </p:cNvGraphicFramePr>
          <p:nvPr>
            <p:extLst>
              <p:ext uri="{D42A27DB-BD31-4B8C-83A1-F6EECF244321}">
                <p14:modId xmlns:p14="http://schemas.microsoft.com/office/powerpoint/2010/main" val="1960001862"/>
              </p:ext>
            </p:extLst>
          </p:nvPr>
        </p:nvGraphicFramePr>
        <p:xfrm>
          <a:off x="3592283" y="1035580"/>
          <a:ext cx="7957461" cy="5332353"/>
        </p:xfrm>
        <a:graphic>
          <a:graphicData uri="http://schemas.openxmlformats.org/drawingml/2006/table">
            <a:tbl>
              <a:tblPr>
                <a:tableStyleId>{5C22544A-7EE6-4342-B048-85BDC9FD1C3A}</a:tableStyleId>
              </a:tblPr>
              <a:tblGrid>
                <a:gridCol w="2441347"/>
                <a:gridCol w="2167613"/>
                <a:gridCol w="2167613"/>
                <a:gridCol w="1180888"/>
              </a:tblGrid>
              <a:tr h="357791">
                <a:tc rowSpan="2">
                  <a:txBody>
                    <a:bodyPr/>
                    <a:lstStyle/>
                    <a:p>
                      <a:pPr algn="ctr" fontAlgn="base">
                        <a:lnSpc>
                          <a:spcPts val="1440"/>
                        </a:lnSpc>
                        <a:spcAft>
                          <a:spcPts val="0"/>
                        </a:spcAft>
                      </a:pPr>
                      <a:r>
                        <a:rPr lang="zh-CN" sz="1100" kern="1200" dirty="0">
                          <a:effectLst/>
                        </a:rPr>
                        <a:t>部门</a:t>
                      </a:r>
                      <a:endParaRPr lang="zh-CN" sz="900" kern="100" dirty="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fontAlgn="base">
                        <a:lnSpc>
                          <a:spcPts val="1440"/>
                        </a:lnSpc>
                        <a:spcAft>
                          <a:spcPts val="0"/>
                        </a:spcAft>
                      </a:pPr>
                      <a:r>
                        <a:rPr lang="zh-CN" sz="1400" kern="1200" dirty="0">
                          <a:effectLst/>
                        </a:rPr>
                        <a:t>开放时间</a:t>
                      </a:r>
                      <a:endParaRPr lang="zh-CN" sz="1400" kern="100" dirty="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r>
              <a:tr h="385894">
                <a:tc vMerge="1">
                  <a:txBody>
                    <a:bodyPr/>
                    <a:lstStyle/>
                    <a:p>
                      <a:endParaRPr lang="zh-CN" altLang="en-US"/>
                    </a:p>
                  </a:txBody>
                  <a:tcPr/>
                </a:tc>
                <a:tc>
                  <a:txBody>
                    <a:bodyPr/>
                    <a:lstStyle/>
                    <a:p>
                      <a:pPr algn="ctr" fontAlgn="base">
                        <a:lnSpc>
                          <a:spcPts val="1440"/>
                        </a:lnSpc>
                        <a:spcAft>
                          <a:spcPts val="0"/>
                        </a:spcAft>
                      </a:pPr>
                      <a:r>
                        <a:rPr lang="zh-CN" sz="1100" kern="1200">
                          <a:effectLst/>
                        </a:rPr>
                        <a:t>星期一至星期五</a:t>
                      </a:r>
                      <a:endParaRPr lang="zh-CN" sz="900" kern="10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ts val="1440"/>
                        </a:lnSpc>
                        <a:spcAft>
                          <a:spcPts val="0"/>
                        </a:spcAft>
                      </a:pPr>
                      <a:r>
                        <a:rPr lang="zh-CN" sz="1100" kern="1200" dirty="0">
                          <a:effectLst/>
                        </a:rPr>
                        <a:t>星期六</a:t>
                      </a:r>
                      <a:endParaRPr lang="zh-CN" sz="900" kern="100" dirty="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ts val="1440"/>
                        </a:lnSpc>
                        <a:spcAft>
                          <a:spcPts val="0"/>
                        </a:spcAft>
                      </a:pPr>
                      <a:r>
                        <a:rPr lang="zh-CN" sz="1100" kern="1200" dirty="0">
                          <a:effectLst/>
                        </a:rPr>
                        <a:t>星期日</a:t>
                      </a:r>
                      <a:endParaRPr lang="zh-CN" sz="900" kern="100" dirty="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4926">
                <a:tc rowSpan="2">
                  <a:txBody>
                    <a:bodyPr/>
                    <a:lstStyle/>
                    <a:p>
                      <a:pPr algn="ctr" fontAlgn="base">
                        <a:lnSpc>
                          <a:spcPts val="1440"/>
                        </a:lnSpc>
                        <a:spcAft>
                          <a:spcPts val="0"/>
                        </a:spcAft>
                      </a:pPr>
                      <a:r>
                        <a:rPr lang="zh-CN" sz="1100" kern="1200">
                          <a:effectLst/>
                        </a:rPr>
                        <a:t>借还书处</a:t>
                      </a:r>
                      <a:endParaRPr lang="zh-CN" sz="900" kern="10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ts val="1440"/>
                        </a:lnSpc>
                        <a:spcAft>
                          <a:spcPts val="0"/>
                        </a:spcAft>
                      </a:pPr>
                      <a:r>
                        <a:rPr lang="en-US" sz="1100" kern="1200" dirty="0">
                          <a:effectLst/>
                        </a:rPr>
                        <a:t>8:00-11:40</a:t>
                      </a:r>
                      <a:endParaRPr lang="zh-CN" sz="900" kern="100" dirty="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ts val="1440"/>
                        </a:lnSpc>
                        <a:spcAft>
                          <a:spcPts val="0"/>
                        </a:spcAft>
                      </a:pPr>
                      <a:r>
                        <a:rPr lang="en-US" sz="1100" kern="1200" dirty="0">
                          <a:effectLst/>
                        </a:rPr>
                        <a:t>8:00-11:40</a:t>
                      </a:r>
                      <a:endParaRPr lang="zh-CN" sz="900" kern="100" dirty="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ts val="1440"/>
                        </a:lnSpc>
                        <a:spcAft>
                          <a:spcPts val="0"/>
                        </a:spcAft>
                      </a:pPr>
                      <a:r>
                        <a:rPr lang="en-US" sz="1100" kern="1200" dirty="0">
                          <a:effectLst/>
                        </a:rPr>
                        <a:t>8:00-11:40</a:t>
                      </a:r>
                      <a:endParaRPr lang="zh-CN" sz="900" kern="100" dirty="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4926">
                <a:tc vMerge="1">
                  <a:txBody>
                    <a:bodyPr/>
                    <a:lstStyle/>
                    <a:p>
                      <a:endParaRPr lang="zh-CN" altLang="en-US"/>
                    </a:p>
                  </a:txBody>
                  <a:tcPr/>
                </a:tc>
                <a:tc>
                  <a:txBody>
                    <a:bodyPr/>
                    <a:lstStyle/>
                    <a:p>
                      <a:pPr algn="ctr" fontAlgn="base">
                        <a:lnSpc>
                          <a:spcPts val="1440"/>
                        </a:lnSpc>
                        <a:spcAft>
                          <a:spcPts val="0"/>
                        </a:spcAft>
                      </a:pPr>
                      <a:r>
                        <a:rPr lang="en-US" sz="1100" kern="1200">
                          <a:effectLst/>
                        </a:rPr>
                        <a:t>14:30-21:30</a:t>
                      </a:r>
                      <a:endParaRPr lang="zh-CN" sz="900" kern="10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ts val="1440"/>
                        </a:lnSpc>
                        <a:spcAft>
                          <a:spcPts val="0"/>
                        </a:spcAft>
                      </a:pPr>
                      <a:r>
                        <a:rPr lang="en-US" sz="1100" kern="1200" dirty="0">
                          <a:effectLst/>
                        </a:rPr>
                        <a:t>14:30-21:30</a:t>
                      </a:r>
                      <a:endParaRPr lang="zh-CN" sz="900" kern="100" dirty="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ts val="1440"/>
                        </a:lnSpc>
                        <a:spcAft>
                          <a:spcPts val="0"/>
                        </a:spcAft>
                      </a:pPr>
                      <a:r>
                        <a:rPr lang="en-US" sz="1100" kern="1200" dirty="0">
                          <a:effectLst/>
                        </a:rPr>
                        <a:t>14:30-21:30</a:t>
                      </a:r>
                      <a:endParaRPr lang="zh-CN" sz="900" kern="100" dirty="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4926">
                <a:tc>
                  <a:txBody>
                    <a:bodyPr/>
                    <a:lstStyle/>
                    <a:p>
                      <a:pPr algn="ctr" fontAlgn="base">
                        <a:lnSpc>
                          <a:spcPts val="1440"/>
                        </a:lnSpc>
                        <a:spcAft>
                          <a:spcPts val="0"/>
                        </a:spcAft>
                      </a:pPr>
                      <a:r>
                        <a:rPr lang="zh-CN" sz="1100" kern="1200">
                          <a:effectLst/>
                        </a:rPr>
                        <a:t>借还书处（自助借还）</a:t>
                      </a:r>
                      <a:endParaRPr lang="zh-CN" sz="900" kern="10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ts val="1440"/>
                        </a:lnSpc>
                        <a:spcAft>
                          <a:spcPts val="0"/>
                        </a:spcAft>
                      </a:pPr>
                      <a:r>
                        <a:rPr lang="en-US" sz="1100" kern="1200">
                          <a:effectLst/>
                        </a:rPr>
                        <a:t>8:00-22:30</a:t>
                      </a:r>
                      <a:endParaRPr lang="zh-CN" sz="900" kern="10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ts val="1440"/>
                        </a:lnSpc>
                        <a:spcAft>
                          <a:spcPts val="0"/>
                        </a:spcAft>
                      </a:pPr>
                      <a:r>
                        <a:rPr lang="en-US" sz="1100" kern="1200" dirty="0">
                          <a:effectLst/>
                        </a:rPr>
                        <a:t>8:00-22:30</a:t>
                      </a:r>
                      <a:endParaRPr lang="zh-CN" sz="900" kern="100" dirty="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ts val="1440"/>
                        </a:lnSpc>
                        <a:spcAft>
                          <a:spcPts val="0"/>
                        </a:spcAft>
                      </a:pPr>
                      <a:r>
                        <a:rPr lang="en-US" sz="1100" kern="1200" dirty="0">
                          <a:effectLst/>
                        </a:rPr>
                        <a:t>8:00-22:30</a:t>
                      </a:r>
                      <a:endParaRPr lang="zh-CN" sz="900" kern="100" dirty="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4926">
                <a:tc rowSpan="2">
                  <a:txBody>
                    <a:bodyPr/>
                    <a:lstStyle/>
                    <a:p>
                      <a:pPr algn="ctr" fontAlgn="base">
                        <a:lnSpc>
                          <a:spcPts val="1440"/>
                        </a:lnSpc>
                        <a:spcAft>
                          <a:spcPts val="0"/>
                        </a:spcAft>
                      </a:pPr>
                      <a:r>
                        <a:rPr lang="zh-CN" sz="1100" kern="1200" dirty="0">
                          <a:effectLst/>
                        </a:rPr>
                        <a:t>现刊阅览室</a:t>
                      </a:r>
                      <a:endParaRPr lang="zh-CN" sz="900" kern="100" dirty="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ts val="1440"/>
                        </a:lnSpc>
                        <a:spcAft>
                          <a:spcPts val="0"/>
                        </a:spcAft>
                      </a:pPr>
                      <a:r>
                        <a:rPr lang="en-US" sz="1100" kern="1200">
                          <a:effectLst/>
                        </a:rPr>
                        <a:t>8:00-11:40</a:t>
                      </a:r>
                      <a:endParaRPr lang="zh-CN" sz="900" kern="10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ts val="1440"/>
                        </a:lnSpc>
                        <a:spcAft>
                          <a:spcPts val="0"/>
                        </a:spcAft>
                      </a:pPr>
                      <a:r>
                        <a:rPr lang="en-US" sz="1100" kern="1200">
                          <a:effectLst/>
                        </a:rPr>
                        <a:t>8:00-11:40</a:t>
                      </a:r>
                      <a:endParaRPr lang="zh-CN" sz="900" kern="10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ts val="1440"/>
                        </a:lnSpc>
                        <a:spcAft>
                          <a:spcPts val="0"/>
                        </a:spcAft>
                      </a:pPr>
                      <a:r>
                        <a:rPr lang="en-US" sz="1100" kern="1200" dirty="0">
                          <a:effectLst/>
                        </a:rPr>
                        <a:t>8:00-11:40</a:t>
                      </a:r>
                      <a:endParaRPr lang="zh-CN" sz="900" kern="100" dirty="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4926">
                <a:tc vMerge="1">
                  <a:txBody>
                    <a:bodyPr/>
                    <a:lstStyle/>
                    <a:p>
                      <a:endParaRPr lang="zh-CN" altLang="en-US"/>
                    </a:p>
                  </a:txBody>
                  <a:tcPr/>
                </a:tc>
                <a:tc>
                  <a:txBody>
                    <a:bodyPr/>
                    <a:lstStyle/>
                    <a:p>
                      <a:pPr algn="ctr" fontAlgn="base">
                        <a:lnSpc>
                          <a:spcPts val="1440"/>
                        </a:lnSpc>
                        <a:spcAft>
                          <a:spcPts val="0"/>
                        </a:spcAft>
                      </a:pPr>
                      <a:r>
                        <a:rPr lang="en-US" sz="1100" kern="1200">
                          <a:effectLst/>
                        </a:rPr>
                        <a:t>14:30-22:00</a:t>
                      </a:r>
                      <a:endParaRPr lang="zh-CN" sz="900" kern="10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ts val="1440"/>
                        </a:lnSpc>
                        <a:spcAft>
                          <a:spcPts val="0"/>
                        </a:spcAft>
                      </a:pPr>
                      <a:r>
                        <a:rPr lang="en-US" sz="1100" kern="1200">
                          <a:effectLst/>
                        </a:rPr>
                        <a:t>14:30-22:00</a:t>
                      </a:r>
                      <a:endParaRPr lang="zh-CN" sz="900" kern="10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ts val="1440"/>
                        </a:lnSpc>
                        <a:spcAft>
                          <a:spcPts val="0"/>
                        </a:spcAft>
                      </a:pPr>
                      <a:r>
                        <a:rPr lang="en-US" sz="1100" kern="1200" dirty="0">
                          <a:effectLst/>
                        </a:rPr>
                        <a:t>14:30-22:00</a:t>
                      </a:r>
                      <a:endParaRPr lang="zh-CN" sz="900" kern="100" dirty="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4926">
                <a:tc rowSpan="2">
                  <a:txBody>
                    <a:bodyPr/>
                    <a:lstStyle/>
                    <a:p>
                      <a:pPr algn="ctr" fontAlgn="base">
                        <a:lnSpc>
                          <a:spcPts val="1440"/>
                        </a:lnSpc>
                        <a:spcAft>
                          <a:spcPts val="0"/>
                        </a:spcAft>
                      </a:pPr>
                      <a:r>
                        <a:rPr lang="zh-CN" sz="1100" kern="1200">
                          <a:effectLst/>
                        </a:rPr>
                        <a:t>期刊阅览室</a:t>
                      </a:r>
                      <a:endParaRPr lang="zh-CN" sz="900" kern="100">
                        <a:effectLst/>
                        <a:latin typeface="Calibri"/>
                        <a:ea typeface="宋体"/>
                        <a:cs typeface="Times New Roman"/>
                      </a:endParaRPr>
                    </a:p>
                  </a:txBody>
                  <a:tcPr marL="47121" marR="47121"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ts val="1440"/>
                        </a:lnSpc>
                        <a:spcAft>
                          <a:spcPts val="0"/>
                        </a:spcAft>
                      </a:pPr>
                      <a:r>
                        <a:rPr lang="en-US" sz="1100" kern="1200">
                          <a:effectLst/>
                        </a:rPr>
                        <a:t>8:00-11:40</a:t>
                      </a:r>
                      <a:endParaRPr lang="zh-CN" sz="900" kern="100">
                        <a:effectLst/>
                        <a:latin typeface="Calibri"/>
                        <a:ea typeface="宋体"/>
                        <a:cs typeface="Times New Roman"/>
                      </a:endParaRPr>
                    </a:p>
                  </a:txBody>
                  <a:tcPr marL="47121" marR="47121"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ts val="1440"/>
                        </a:lnSpc>
                        <a:spcAft>
                          <a:spcPts val="0"/>
                        </a:spcAft>
                      </a:pPr>
                      <a:r>
                        <a:rPr lang="en-US" sz="1100" kern="1200">
                          <a:effectLst/>
                        </a:rPr>
                        <a:t>8:00-11:40</a:t>
                      </a:r>
                      <a:endParaRPr lang="zh-CN" sz="900" kern="100">
                        <a:effectLst/>
                        <a:latin typeface="Calibri"/>
                        <a:ea typeface="宋体"/>
                        <a:cs typeface="Times New Roman"/>
                      </a:endParaRPr>
                    </a:p>
                  </a:txBody>
                  <a:tcPr marL="47121" marR="47121"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base">
                        <a:lnSpc>
                          <a:spcPts val="1440"/>
                        </a:lnSpc>
                        <a:spcAft>
                          <a:spcPts val="0"/>
                        </a:spcAft>
                      </a:pPr>
                      <a:r>
                        <a:rPr lang="zh-CN" sz="1100" kern="1200" dirty="0">
                          <a:effectLst/>
                        </a:rPr>
                        <a:t>不开放</a:t>
                      </a:r>
                      <a:endParaRPr lang="zh-CN" sz="900" kern="100" dirty="0">
                        <a:effectLst/>
                        <a:latin typeface="Calibri"/>
                        <a:ea typeface="宋体"/>
                        <a:cs typeface="Times New Roman"/>
                      </a:endParaRPr>
                    </a:p>
                  </a:txBody>
                  <a:tcPr marL="47121" marR="47121"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4926">
                <a:tc vMerge="1">
                  <a:txBody>
                    <a:bodyPr/>
                    <a:lstStyle/>
                    <a:p>
                      <a:endParaRPr lang="zh-CN" altLang="en-US"/>
                    </a:p>
                  </a:txBody>
                  <a:tcPr/>
                </a:tc>
                <a:tc>
                  <a:txBody>
                    <a:bodyPr/>
                    <a:lstStyle/>
                    <a:p>
                      <a:pPr algn="ctr" fontAlgn="base">
                        <a:lnSpc>
                          <a:spcPts val="1440"/>
                        </a:lnSpc>
                        <a:spcAft>
                          <a:spcPts val="0"/>
                        </a:spcAft>
                      </a:pPr>
                      <a:r>
                        <a:rPr lang="en-US" sz="1100" kern="1200">
                          <a:effectLst/>
                        </a:rPr>
                        <a:t>14:30-21:30</a:t>
                      </a:r>
                      <a:endParaRPr lang="zh-CN" sz="900" kern="100">
                        <a:effectLst/>
                        <a:latin typeface="Calibri"/>
                        <a:ea typeface="宋体"/>
                        <a:cs typeface="Times New Roman"/>
                      </a:endParaRPr>
                    </a:p>
                  </a:txBody>
                  <a:tcPr marL="47121" marR="47121"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ts val="1440"/>
                        </a:lnSpc>
                        <a:spcAft>
                          <a:spcPts val="0"/>
                        </a:spcAft>
                      </a:pPr>
                      <a:r>
                        <a:rPr lang="en-US" sz="1100" kern="1200" dirty="0">
                          <a:effectLst/>
                        </a:rPr>
                        <a:t>14:30-17:30</a:t>
                      </a:r>
                      <a:endParaRPr lang="zh-CN" sz="900" kern="100" dirty="0">
                        <a:effectLst/>
                        <a:latin typeface="Calibri"/>
                        <a:ea typeface="宋体"/>
                        <a:cs typeface="Times New Roman"/>
                      </a:endParaRPr>
                    </a:p>
                  </a:txBody>
                  <a:tcPr marL="47121" marR="47121"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CN" altLang="en-US"/>
                    </a:p>
                  </a:txBody>
                  <a:tcPr/>
                </a:tc>
              </a:tr>
              <a:tr h="254926">
                <a:tc rowSpan="2">
                  <a:txBody>
                    <a:bodyPr/>
                    <a:lstStyle/>
                    <a:p>
                      <a:pPr algn="ctr" fontAlgn="base">
                        <a:lnSpc>
                          <a:spcPts val="1440"/>
                        </a:lnSpc>
                        <a:spcAft>
                          <a:spcPts val="0"/>
                        </a:spcAft>
                      </a:pPr>
                      <a:r>
                        <a:rPr lang="zh-CN" sz="1100" kern="1200">
                          <a:effectLst/>
                        </a:rPr>
                        <a:t>期刊办公室</a:t>
                      </a:r>
                      <a:endParaRPr lang="zh-CN" sz="900" kern="10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ts val="1440"/>
                        </a:lnSpc>
                        <a:spcAft>
                          <a:spcPts val="0"/>
                        </a:spcAft>
                      </a:pPr>
                      <a:r>
                        <a:rPr lang="en-US" sz="1100" kern="1200" dirty="0">
                          <a:effectLst/>
                        </a:rPr>
                        <a:t>8:00-11:40</a:t>
                      </a:r>
                      <a:endParaRPr lang="zh-CN" sz="900" kern="100" dirty="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base">
                        <a:lnSpc>
                          <a:spcPts val="1440"/>
                        </a:lnSpc>
                        <a:spcAft>
                          <a:spcPts val="0"/>
                        </a:spcAft>
                      </a:pPr>
                      <a:r>
                        <a:rPr lang="zh-CN" sz="1100" kern="1200" dirty="0" smtClean="0">
                          <a:effectLst/>
                        </a:rPr>
                        <a:t>不开放</a:t>
                      </a:r>
                      <a:endParaRPr lang="zh-CN" sz="900" kern="100" dirty="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base">
                        <a:lnSpc>
                          <a:spcPts val="1440"/>
                        </a:lnSpc>
                        <a:spcAft>
                          <a:spcPts val="0"/>
                        </a:spcAft>
                      </a:pPr>
                      <a:r>
                        <a:rPr lang="zh-CN" sz="1100" kern="1200" dirty="0" smtClean="0">
                          <a:effectLst/>
                        </a:rPr>
                        <a:t>不开放</a:t>
                      </a:r>
                      <a:endParaRPr lang="zh-CN" sz="900" kern="100" dirty="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4926">
                <a:tc vMerge="1">
                  <a:txBody>
                    <a:bodyPr/>
                    <a:lstStyle/>
                    <a:p>
                      <a:endParaRPr lang="zh-CN" altLang="en-US"/>
                    </a:p>
                  </a:txBody>
                  <a:tcPr/>
                </a:tc>
                <a:tc>
                  <a:txBody>
                    <a:bodyPr/>
                    <a:lstStyle/>
                    <a:p>
                      <a:pPr algn="ctr" fontAlgn="base">
                        <a:lnSpc>
                          <a:spcPts val="1440"/>
                        </a:lnSpc>
                        <a:spcAft>
                          <a:spcPts val="0"/>
                        </a:spcAft>
                      </a:pPr>
                      <a:r>
                        <a:rPr lang="en-US" sz="1100" kern="1200" dirty="0">
                          <a:effectLst/>
                        </a:rPr>
                        <a:t>14:30-17:30</a:t>
                      </a:r>
                      <a:endParaRPr lang="zh-CN" sz="900" kern="100" dirty="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CN" altLang="en-US"/>
                    </a:p>
                  </a:txBody>
                  <a:tcPr/>
                </a:tc>
                <a:tc vMerge="1">
                  <a:txBody>
                    <a:bodyPr/>
                    <a:lstStyle/>
                    <a:p>
                      <a:endParaRPr lang="zh-CN" altLang="en-US"/>
                    </a:p>
                  </a:txBody>
                  <a:tcPr/>
                </a:tc>
              </a:tr>
              <a:tr h="254926">
                <a:tc rowSpan="2">
                  <a:txBody>
                    <a:bodyPr/>
                    <a:lstStyle/>
                    <a:p>
                      <a:pPr algn="ctr" fontAlgn="base">
                        <a:lnSpc>
                          <a:spcPts val="1440"/>
                        </a:lnSpc>
                        <a:spcAft>
                          <a:spcPts val="0"/>
                        </a:spcAft>
                      </a:pPr>
                      <a:r>
                        <a:rPr lang="zh-CN" sz="1100" kern="1200">
                          <a:effectLst/>
                        </a:rPr>
                        <a:t>采编部</a:t>
                      </a:r>
                      <a:endParaRPr lang="zh-CN" sz="900" kern="10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ts val="1440"/>
                        </a:lnSpc>
                        <a:spcAft>
                          <a:spcPts val="0"/>
                        </a:spcAft>
                      </a:pPr>
                      <a:r>
                        <a:rPr lang="en-US" sz="1100" kern="1200">
                          <a:effectLst/>
                        </a:rPr>
                        <a:t>8:00-11:40</a:t>
                      </a:r>
                      <a:endParaRPr lang="zh-CN" sz="900" kern="10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base">
                        <a:lnSpc>
                          <a:spcPts val="1440"/>
                        </a:lnSpc>
                        <a:spcAft>
                          <a:spcPts val="0"/>
                        </a:spcAft>
                      </a:pPr>
                      <a:r>
                        <a:rPr lang="zh-CN" sz="1100" kern="1200" dirty="0" smtClean="0">
                          <a:effectLst/>
                        </a:rPr>
                        <a:t>不开放</a:t>
                      </a:r>
                      <a:endParaRPr lang="zh-CN" sz="900" kern="100" dirty="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base">
                        <a:lnSpc>
                          <a:spcPts val="1440"/>
                        </a:lnSpc>
                        <a:spcAft>
                          <a:spcPts val="0"/>
                        </a:spcAft>
                      </a:pPr>
                      <a:r>
                        <a:rPr lang="zh-CN" sz="1100" kern="1200" dirty="0" smtClean="0">
                          <a:effectLst/>
                        </a:rPr>
                        <a:t>不开放</a:t>
                      </a:r>
                      <a:endParaRPr lang="zh-CN" sz="900" kern="100" dirty="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4926">
                <a:tc vMerge="1">
                  <a:txBody>
                    <a:bodyPr/>
                    <a:lstStyle/>
                    <a:p>
                      <a:endParaRPr lang="zh-CN" altLang="en-US"/>
                    </a:p>
                  </a:txBody>
                  <a:tcPr/>
                </a:tc>
                <a:tc>
                  <a:txBody>
                    <a:bodyPr/>
                    <a:lstStyle/>
                    <a:p>
                      <a:pPr algn="ctr" fontAlgn="base">
                        <a:lnSpc>
                          <a:spcPts val="1440"/>
                        </a:lnSpc>
                        <a:spcAft>
                          <a:spcPts val="0"/>
                        </a:spcAft>
                      </a:pPr>
                      <a:r>
                        <a:rPr lang="en-US" sz="1100" kern="1200" dirty="0">
                          <a:effectLst/>
                        </a:rPr>
                        <a:t>14:30-17:30</a:t>
                      </a:r>
                      <a:endParaRPr lang="zh-CN" sz="900" kern="100" dirty="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CN" altLang="en-US"/>
                    </a:p>
                  </a:txBody>
                  <a:tcPr/>
                </a:tc>
                <a:tc vMerge="1">
                  <a:txBody>
                    <a:bodyPr/>
                    <a:lstStyle/>
                    <a:p>
                      <a:endParaRPr lang="zh-CN" altLang="en-US"/>
                    </a:p>
                  </a:txBody>
                  <a:tcPr/>
                </a:tc>
              </a:tr>
              <a:tr h="254926">
                <a:tc rowSpan="2">
                  <a:txBody>
                    <a:bodyPr/>
                    <a:lstStyle/>
                    <a:p>
                      <a:pPr algn="ctr" fontAlgn="base">
                        <a:lnSpc>
                          <a:spcPts val="1525"/>
                        </a:lnSpc>
                        <a:spcAft>
                          <a:spcPts val="0"/>
                        </a:spcAft>
                      </a:pPr>
                      <a:r>
                        <a:rPr lang="zh-CN" sz="1100" kern="1200">
                          <a:effectLst/>
                        </a:rPr>
                        <a:t>馆办公室</a:t>
                      </a:r>
                      <a:endParaRPr lang="zh-CN" sz="900" kern="10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ts val="1525"/>
                        </a:lnSpc>
                        <a:spcAft>
                          <a:spcPts val="0"/>
                        </a:spcAft>
                      </a:pPr>
                      <a:r>
                        <a:rPr lang="en-US" sz="1100" kern="1200">
                          <a:effectLst/>
                        </a:rPr>
                        <a:t>8:00-11:40</a:t>
                      </a:r>
                      <a:endParaRPr lang="zh-CN" sz="900" kern="10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base">
                        <a:lnSpc>
                          <a:spcPts val="1525"/>
                        </a:lnSpc>
                        <a:spcAft>
                          <a:spcPts val="0"/>
                        </a:spcAft>
                      </a:pPr>
                      <a:r>
                        <a:rPr lang="zh-CN" sz="1100" kern="1200" dirty="0" smtClean="0">
                          <a:effectLst/>
                        </a:rPr>
                        <a:t>不开放</a:t>
                      </a:r>
                      <a:endParaRPr lang="zh-CN" sz="900" kern="100" dirty="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base">
                        <a:lnSpc>
                          <a:spcPts val="1525"/>
                        </a:lnSpc>
                        <a:spcAft>
                          <a:spcPts val="0"/>
                        </a:spcAft>
                      </a:pPr>
                      <a:r>
                        <a:rPr lang="zh-CN" sz="1100" kern="1200" dirty="0" smtClean="0">
                          <a:effectLst/>
                        </a:rPr>
                        <a:t>不开放</a:t>
                      </a:r>
                      <a:endParaRPr lang="zh-CN" sz="900" kern="100" dirty="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4926">
                <a:tc vMerge="1">
                  <a:txBody>
                    <a:bodyPr/>
                    <a:lstStyle/>
                    <a:p>
                      <a:endParaRPr lang="zh-CN" altLang="en-US"/>
                    </a:p>
                  </a:txBody>
                  <a:tcPr/>
                </a:tc>
                <a:tc>
                  <a:txBody>
                    <a:bodyPr/>
                    <a:lstStyle/>
                    <a:p>
                      <a:pPr algn="ctr" fontAlgn="base">
                        <a:lnSpc>
                          <a:spcPts val="1440"/>
                        </a:lnSpc>
                        <a:spcAft>
                          <a:spcPts val="0"/>
                        </a:spcAft>
                      </a:pPr>
                      <a:r>
                        <a:rPr lang="en-US" sz="1100" kern="1200" dirty="0">
                          <a:effectLst/>
                        </a:rPr>
                        <a:t>14:30-17:30</a:t>
                      </a:r>
                      <a:endParaRPr lang="zh-CN" sz="900" kern="100" dirty="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CN" altLang="en-US"/>
                    </a:p>
                  </a:txBody>
                  <a:tcPr/>
                </a:tc>
                <a:tc vMerge="1">
                  <a:txBody>
                    <a:bodyPr/>
                    <a:lstStyle/>
                    <a:p>
                      <a:endParaRPr lang="zh-CN" altLang="en-US"/>
                    </a:p>
                  </a:txBody>
                  <a:tcPr/>
                </a:tc>
              </a:tr>
              <a:tr h="254926">
                <a:tc>
                  <a:txBody>
                    <a:bodyPr/>
                    <a:lstStyle/>
                    <a:p>
                      <a:pPr algn="ctr" fontAlgn="base">
                        <a:lnSpc>
                          <a:spcPts val="1440"/>
                        </a:lnSpc>
                        <a:spcAft>
                          <a:spcPts val="0"/>
                        </a:spcAft>
                      </a:pPr>
                      <a:r>
                        <a:rPr lang="zh-CN" sz="1100" kern="1200">
                          <a:effectLst/>
                        </a:rPr>
                        <a:t>电子阅览室</a:t>
                      </a:r>
                      <a:endParaRPr lang="zh-CN" sz="900" kern="10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ts val="1440"/>
                        </a:lnSpc>
                        <a:spcAft>
                          <a:spcPts val="0"/>
                        </a:spcAft>
                      </a:pPr>
                      <a:r>
                        <a:rPr lang="en-US" sz="1100" kern="1200">
                          <a:effectLst/>
                        </a:rPr>
                        <a:t>8:00-21:30</a:t>
                      </a:r>
                      <a:endParaRPr lang="zh-CN" sz="900" kern="10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ts val="1440"/>
                        </a:lnSpc>
                        <a:spcAft>
                          <a:spcPts val="0"/>
                        </a:spcAft>
                      </a:pPr>
                      <a:r>
                        <a:rPr lang="en-US" sz="1100" kern="1200">
                          <a:effectLst/>
                        </a:rPr>
                        <a:t>8:00-21:30</a:t>
                      </a:r>
                      <a:endParaRPr lang="zh-CN" sz="900" kern="10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ts val="1440"/>
                        </a:lnSpc>
                        <a:spcAft>
                          <a:spcPts val="0"/>
                        </a:spcAft>
                      </a:pPr>
                      <a:r>
                        <a:rPr lang="en-US" sz="1100" kern="1200" dirty="0">
                          <a:effectLst/>
                        </a:rPr>
                        <a:t>8:00-21:30</a:t>
                      </a:r>
                      <a:endParaRPr lang="zh-CN" sz="900" kern="100" dirty="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4926">
                <a:tc rowSpan="2">
                  <a:txBody>
                    <a:bodyPr/>
                    <a:lstStyle/>
                    <a:p>
                      <a:pPr algn="ctr" fontAlgn="base">
                        <a:lnSpc>
                          <a:spcPts val="1440"/>
                        </a:lnSpc>
                        <a:spcAft>
                          <a:spcPts val="0"/>
                        </a:spcAft>
                      </a:pPr>
                      <a:r>
                        <a:rPr lang="zh-CN" sz="1100" kern="1200">
                          <a:effectLst/>
                        </a:rPr>
                        <a:t>信息与技术部办公室</a:t>
                      </a:r>
                      <a:endParaRPr lang="zh-CN" sz="900" kern="10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ts val="1440"/>
                        </a:lnSpc>
                        <a:spcAft>
                          <a:spcPts val="0"/>
                        </a:spcAft>
                      </a:pPr>
                      <a:r>
                        <a:rPr lang="en-US" sz="1100" kern="1200">
                          <a:effectLst/>
                        </a:rPr>
                        <a:t>8:00-11:40</a:t>
                      </a:r>
                      <a:endParaRPr lang="zh-CN" sz="900" kern="10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base">
                        <a:lnSpc>
                          <a:spcPts val="1440"/>
                        </a:lnSpc>
                        <a:spcAft>
                          <a:spcPts val="0"/>
                        </a:spcAft>
                      </a:pPr>
                      <a:r>
                        <a:rPr lang="zh-CN" sz="1100" kern="1200" dirty="0" smtClean="0">
                          <a:effectLst/>
                        </a:rPr>
                        <a:t>不开放</a:t>
                      </a:r>
                      <a:endParaRPr lang="zh-CN" sz="900" kern="100" dirty="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base">
                        <a:lnSpc>
                          <a:spcPts val="1440"/>
                        </a:lnSpc>
                        <a:spcAft>
                          <a:spcPts val="0"/>
                        </a:spcAft>
                      </a:pPr>
                      <a:r>
                        <a:rPr lang="zh-CN" sz="1100" kern="1200" dirty="0" smtClean="0">
                          <a:effectLst/>
                        </a:rPr>
                        <a:t>不开放</a:t>
                      </a:r>
                      <a:endParaRPr lang="zh-CN" sz="900" kern="100" dirty="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4926">
                <a:tc vMerge="1">
                  <a:txBody>
                    <a:bodyPr/>
                    <a:lstStyle/>
                    <a:p>
                      <a:endParaRPr lang="zh-CN" altLang="en-US"/>
                    </a:p>
                  </a:txBody>
                  <a:tcPr/>
                </a:tc>
                <a:tc>
                  <a:txBody>
                    <a:bodyPr/>
                    <a:lstStyle/>
                    <a:p>
                      <a:pPr algn="ctr" fontAlgn="base">
                        <a:lnSpc>
                          <a:spcPts val="1440"/>
                        </a:lnSpc>
                        <a:spcAft>
                          <a:spcPts val="0"/>
                        </a:spcAft>
                      </a:pPr>
                      <a:r>
                        <a:rPr lang="en-US" sz="1100" kern="1200" dirty="0">
                          <a:effectLst/>
                        </a:rPr>
                        <a:t>14:30-17:30</a:t>
                      </a:r>
                      <a:endParaRPr lang="zh-CN" sz="900" kern="100" dirty="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CN" altLang="en-US"/>
                    </a:p>
                  </a:txBody>
                  <a:tcPr/>
                </a:tc>
                <a:tc vMerge="1">
                  <a:txBody>
                    <a:bodyPr/>
                    <a:lstStyle/>
                    <a:p>
                      <a:endParaRPr lang="zh-CN" altLang="en-US"/>
                    </a:p>
                  </a:txBody>
                  <a:tcPr/>
                </a:tc>
              </a:tr>
              <a:tr h="254926">
                <a:tc rowSpan="2">
                  <a:txBody>
                    <a:bodyPr/>
                    <a:lstStyle/>
                    <a:p>
                      <a:pPr algn="ctr" fontAlgn="base">
                        <a:lnSpc>
                          <a:spcPts val="1440"/>
                        </a:lnSpc>
                        <a:spcAft>
                          <a:spcPts val="0"/>
                        </a:spcAft>
                      </a:pPr>
                      <a:r>
                        <a:rPr lang="zh-CN" sz="1100" kern="1200">
                          <a:effectLst/>
                        </a:rPr>
                        <a:t>文理科书库外文书库基础教育书库</a:t>
                      </a:r>
                      <a:endParaRPr lang="zh-CN" sz="900" kern="10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ts val="1440"/>
                        </a:lnSpc>
                        <a:spcAft>
                          <a:spcPts val="0"/>
                        </a:spcAft>
                      </a:pPr>
                      <a:r>
                        <a:rPr lang="en-US" sz="1100" kern="1200">
                          <a:effectLst/>
                        </a:rPr>
                        <a:t>8:00-11:40</a:t>
                      </a:r>
                      <a:endParaRPr lang="zh-CN" sz="900" kern="10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ts val="1440"/>
                        </a:lnSpc>
                        <a:spcAft>
                          <a:spcPts val="0"/>
                        </a:spcAft>
                      </a:pPr>
                      <a:r>
                        <a:rPr lang="en-US" sz="1100" kern="1200">
                          <a:effectLst/>
                        </a:rPr>
                        <a:t>8:00-11:40</a:t>
                      </a:r>
                      <a:endParaRPr lang="zh-CN" sz="900" kern="10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base">
                        <a:lnSpc>
                          <a:spcPts val="1440"/>
                        </a:lnSpc>
                        <a:spcAft>
                          <a:spcPts val="0"/>
                        </a:spcAft>
                      </a:pPr>
                      <a:r>
                        <a:rPr lang="zh-CN" sz="1100" kern="1200" dirty="0">
                          <a:effectLst/>
                        </a:rPr>
                        <a:t>不开放</a:t>
                      </a:r>
                      <a:endParaRPr lang="zh-CN" sz="900" kern="100" dirty="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4926">
                <a:tc vMerge="1">
                  <a:txBody>
                    <a:bodyPr/>
                    <a:lstStyle/>
                    <a:p>
                      <a:endParaRPr lang="zh-CN" altLang="en-US"/>
                    </a:p>
                  </a:txBody>
                  <a:tcPr/>
                </a:tc>
                <a:tc>
                  <a:txBody>
                    <a:bodyPr/>
                    <a:lstStyle/>
                    <a:p>
                      <a:pPr algn="ctr" fontAlgn="base">
                        <a:lnSpc>
                          <a:spcPts val="1440"/>
                        </a:lnSpc>
                        <a:spcAft>
                          <a:spcPts val="0"/>
                        </a:spcAft>
                      </a:pPr>
                      <a:r>
                        <a:rPr lang="en-US" sz="1100" kern="1200">
                          <a:effectLst/>
                        </a:rPr>
                        <a:t>14:30-21:30</a:t>
                      </a:r>
                      <a:endParaRPr lang="zh-CN" sz="900" kern="10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ts val="1440"/>
                        </a:lnSpc>
                        <a:spcAft>
                          <a:spcPts val="0"/>
                        </a:spcAft>
                      </a:pPr>
                      <a:r>
                        <a:rPr lang="en-US" sz="1100" kern="1200" dirty="0">
                          <a:effectLst/>
                        </a:rPr>
                        <a:t>14:30-17:30</a:t>
                      </a:r>
                      <a:endParaRPr lang="zh-CN" sz="900" kern="100" dirty="0">
                        <a:effectLst/>
                        <a:latin typeface="Calibri"/>
                        <a:ea typeface="宋体"/>
                        <a:cs typeface="Times New Roman"/>
                      </a:endParaRPr>
                    </a:p>
                  </a:txBody>
                  <a:tcPr marL="60584" marR="60584" marT="84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CN" altLang="en-US"/>
                    </a:p>
                  </a:txBody>
                  <a:tcPr/>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99"/>
          <p:cNvSpPr txBox="1"/>
          <p:nvPr/>
        </p:nvSpPr>
        <p:spPr>
          <a:xfrm>
            <a:off x="1355678" y="2200654"/>
            <a:ext cx="2752725" cy="584200"/>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algn="ctr" defTabSz="914400" eaLnBrk="1" hangingPunct="1">
              <a:lnSpc>
                <a:spcPct val="100000"/>
              </a:lnSpc>
              <a:spcBef>
                <a:spcPct val="0"/>
              </a:spcBef>
              <a:buNone/>
            </a:pPr>
            <a:r>
              <a:rPr lang="zh-CN" altLang="zh-CN" sz="1600" b="1" dirty="0">
                <a:latin typeface="Times New Roman" panose="02020603050405020304" pitchFamily="18" charset="0"/>
                <a:ea typeface="宋体" panose="02010600030101010101" pitchFamily="2" charset="-122"/>
              </a:rPr>
              <a:t>严宽祜图书馆</a:t>
            </a:r>
          </a:p>
          <a:p>
            <a:pPr marL="0" lvl="0" indent="0" algn="ctr" defTabSz="914400" eaLnBrk="1" hangingPunct="1">
              <a:lnSpc>
                <a:spcPct val="100000"/>
              </a:lnSpc>
              <a:spcBef>
                <a:spcPct val="0"/>
              </a:spcBef>
              <a:buNone/>
            </a:pPr>
            <a:r>
              <a:rPr lang="zh-CN" altLang="zh-CN" sz="1600" b="1" dirty="0">
                <a:latin typeface="Times New Roman" panose="02020603050405020304" pitchFamily="18" charset="0"/>
                <a:ea typeface="宋体" panose="02010600030101010101" pitchFamily="2" charset="-122"/>
              </a:rPr>
              <a:t>（</a:t>
            </a:r>
            <a:r>
              <a:rPr lang="en-US" altLang="zh-CN" sz="1600" b="1" dirty="0">
                <a:latin typeface="宋体" panose="02010600030101010101" pitchFamily="2" charset="-122"/>
                <a:ea typeface="宋体" panose="02010600030101010101" pitchFamily="2" charset="-122"/>
              </a:rPr>
              <a:t>8:00-11:40,14:30-17:30)</a:t>
            </a:r>
            <a:endParaRPr lang="zh-CN" altLang="en-US" sz="1600" dirty="0">
              <a:latin typeface="Times New Roman" panose="02020603050405020304" pitchFamily="18" charset="0"/>
              <a:ea typeface="宋体" panose="02010600030101010101" pitchFamily="2" charset="-122"/>
            </a:endParaRPr>
          </a:p>
        </p:txBody>
      </p:sp>
      <p:sp>
        <p:nvSpPr>
          <p:cNvPr id="7" name="文本框 2"/>
          <p:cNvSpPr txBox="1"/>
          <p:nvPr/>
        </p:nvSpPr>
        <p:spPr>
          <a:xfrm>
            <a:off x="1505803" y="4880900"/>
            <a:ext cx="2754313" cy="582612"/>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algn="ctr" defTabSz="914400" eaLnBrk="1" hangingPunct="1">
              <a:lnSpc>
                <a:spcPct val="100000"/>
              </a:lnSpc>
              <a:spcBef>
                <a:spcPct val="0"/>
              </a:spcBef>
              <a:buNone/>
            </a:pPr>
            <a:r>
              <a:rPr lang="zh-CN" altLang="zh-CN" sz="1600" b="1" dirty="0">
                <a:latin typeface="Times New Roman" panose="02020603050405020304" pitchFamily="18" charset="0"/>
                <a:ea typeface="宋体" panose="02010600030101010101" pitchFamily="2" charset="-122"/>
              </a:rPr>
              <a:t>星湖校区分馆</a:t>
            </a:r>
          </a:p>
          <a:p>
            <a:pPr marL="0" lvl="0" indent="0" algn="ctr" defTabSz="914400" eaLnBrk="1" hangingPunct="1">
              <a:lnSpc>
                <a:spcPct val="100000"/>
              </a:lnSpc>
              <a:spcBef>
                <a:spcPct val="0"/>
              </a:spcBef>
              <a:buNone/>
            </a:pPr>
            <a:r>
              <a:rPr lang="zh-CN" altLang="zh-CN" sz="1600" b="1" dirty="0">
                <a:latin typeface="Times New Roman" panose="02020603050405020304" pitchFamily="18" charset="0"/>
                <a:ea typeface="宋体" panose="02010600030101010101" pitchFamily="2" charset="-122"/>
              </a:rPr>
              <a:t>（8:00-11:40,14:30-22:00）</a:t>
            </a:r>
            <a:endParaRPr lang="zh-CN" altLang="en-US" sz="1600" b="1" dirty="0">
              <a:latin typeface="Times New Roman" panose="02020603050405020304" pitchFamily="18" charset="0"/>
              <a:ea typeface="宋体" panose="02010600030101010101" pitchFamily="2" charset="-122"/>
            </a:endParaRPr>
          </a:p>
        </p:txBody>
      </p:sp>
      <p:sp>
        <p:nvSpPr>
          <p:cNvPr id="9" name="灯片编号占位符 2"/>
          <p:cNvSpPr>
            <a:spLocks noGrp="1"/>
          </p:cNvSpPr>
          <p:nvPr>
            <p:ph type="sldNum" sz="quarter" idx="12"/>
          </p:nvPr>
        </p:nvSpPr>
        <p:spPr>
          <a:xfrm>
            <a:off x="8857452" y="6438901"/>
            <a:ext cx="2661448" cy="215900"/>
          </a:xfrm>
        </p:spPr>
        <p:txBody>
          <a:bodyPr/>
          <a:lstStyle/>
          <a:p>
            <a:fld id="{7F65B630-C7FF-41C0-9923-C5E5E29EED81}" type="slidenum">
              <a:rPr lang="zh-CN" altLang="en-US" smtClean="0"/>
              <a:t>16</a:t>
            </a:fld>
            <a:endParaRPr lang="zh-CN" altLang="en-US"/>
          </a:p>
        </p:txBody>
      </p:sp>
      <p:sp>
        <p:nvSpPr>
          <p:cNvPr id="10" name="îŝļîde"/>
          <p:cNvSpPr/>
          <p:nvPr/>
        </p:nvSpPr>
        <p:spPr>
          <a:xfrm>
            <a:off x="338810" y="447608"/>
            <a:ext cx="3086778"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1.3 </a:t>
            </a:r>
            <a:r>
              <a:rPr kumimoji="1" lang="zh-CN" altLang="en-US" sz="2800" b="1" dirty="0" smtClean="0">
                <a:solidFill>
                  <a:srgbClr val="FFFFFF"/>
                </a:solidFill>
              </a:rPr>
              <a:t>开放时间</a:t>
            </a:r>
            <a:endParaRPr kumimoji="1" lang="en-US" altLang="zh-CN" sz="2800" b="1" dirty="0">
              <a:solidFill>
                <a:srgbClr val="FFFFFF"/>
              </a:solidFill>
            </a:endParaRPr>
          </a:p>
        </p:txBody>
      </p:sp>
      <p:graphicFrame>
        <p:nvGraphicFramePr>
          <p:cNvPr id="2" name="表格 1"/>
          <p:cNvGraphicFramePr>
            <a:graphicFrameLocks noGrp="1"/>
          </p:cNvGraphicFramePr>
          <p:nvPr>
            <p:extLst>
              <p:ext uri="{D42A27DB-BD31-4B8C-83A1-F6EECF244321}">
                <p14:modId xmlns:p14="http://schemas.microsoft.com/office/powerpoint/2010/main" val="2525723989"/>
              </p:ext>
            </p:extLst>
          </p:nvPr>
        </p:nvGraphicFramePr>
        <p:xfrm>
          <a:off x="4680858" y="1327981"/>
          <a:ext cx="6350906" cy="2398372"/>
        </p:xfrm>
        <a:graphic>
          <a:graphicData uri="http://schemas.openxmlformats.org/drawingml/2006/table">
            <a:tbl>
              <a:tblPr>
                <a:tableStyleId>{5C22544A-7EE6-4342-B048-85BDC9FD1C3A}</a:tableStyleId>
              </a:tblPr>
              <a:tblGrid>
                <a:gridCol w="1722716"/>
                <a:gridCol w="1542730"/>
                <a:gridCol w="1542730"/>
                <a:gridCol w="1542730"/>
              </a:tblGrid>
              <a:tr h="331633">
                <a:tc rowSpan="2">
                  <a:txBody>
                    <a:bodyPr/>
                    <a:lstStyle/>
                    <a:p>
                      <a:pPr algn="ctr" fontAlgn="base">
                        <a:spcAft>
                          <a:spcPts val="0"/>
                        </a:spcAft>
                      </a:pPr>
                      <a:r>
                        <a:rPr lang="zh-CN" sz="1200" kern="1200" dirty="0">
                          <a:effectLst/>
                        </a:rPr>
                        <a:t>部门</a:t>
                      </a:r>
                      <a:endParaRPr lang="zh-CN" sz="1050" kern="100" dirty="0">
                        <a:effectLst/>
                        <a:latin typeface="Calibri"/>
                        <a:ea typeface="宋体"/>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fontAlgn="base">
                        <a:spcAft>
                          <a:spcPts val="0"/>
                        </a:spcAft>
                      </a:pPr>
                      <a:r>
                        <a:rPr lang="zh-CN" sz="1200" kern="1200" dirty="0">
                          <a:effectLst/>
                        </a:rPr>
                        <a:t>开放时间</a:t>
                      </a:r>
                      <a:endParaRPr lang="zh-CN" sz="1200" kern="100" dirty="0">
                        <a:effectLst/>
                        <a:latin typeface="Calibri"/>
                        <a:ea typeface="宋体"/>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r>
              <a:tr h="354243">
                <a:tc vMerge="1">
                  <a:txBody>
                    <a:bodyPr/>
                    <a:lstStyle/>
                    <a:p>
                      <a:endParaRPr lang="zh-CN" altLang="en-US"/>
                    </a:p>
                  </a:txBody>
                  <a:tcPr/>
                </a:tc>
                <a:tc>
                  <a:txBody>
                    <a:bodyPr/>
                    <a:lstStyle/>
                    <a:p>
                      <a:pPr algn="ctr" fontAlgn="base">
                        <a:spcAft>
                          <a:spcPts val="0"/>
                        </a:spcAft>
                      </a:pPr>
                      <a:r>
                        <a:rPr lang="zh-CN" sz="1200" kern="1200" dirty="0">
                          <a:effectLst/>
                        </a:rPr>
                        <a:t>星期一至星期五</a:t>
                      </a:r>
                      <a:endParaRPr lang="zh-CN" sz="1050" kern="100" dirty="0">
                        <a:effectLst/>
                        <a:latin typeface="Calibri"/>
                        <a:ea typeface="宋体"/>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spcAft>
                          <a:spcPts val="0"/>
                        </a:spcAft>
                      </a:pPr>
                      <a:r>
                        <a:rPr lang="zh-CN" sz="1200" kern="1200" dirty="0">
                          <a:effectLst/>
                        </a:rPr>
                        <a:t>星期六</a:t>
                      </a:r>
                      <a:endParaRPr lang="zh-CN" sz="1050" kern="100" dirty="0">
                        <a:effectLst/>
                        <a:latin typeface="Calibri"/>
                        <a:ea typeface="宋体"/>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spcAft>
                          <a:spcPts val="0"/>
                        </a:spcAft>
                      </a:pPr>
                      <a:r>
                        <a:rPr lang="zh-CN" sz="1200" kern="1200" dirty="0">
                          <a:effectLst/>
                        </a:rPr>
                        <a:t>星期日</a:t>
                      </a:r>
                      <a:endParaRPr lang="zh-CN" sz="1050" kern="100" dirty="0">
                        <a:effectLst/>
                        <a:latin typeface="Calibri"/>
                        <a:ea typeface="宋体"/>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5416">
                <a:tc rowSpan="2">
                  <a:txBody>
                    <a:bodyPr/>
                    <a:lstStyle/>
                    <a:p>
                      <a:pPr algn="ctr" fontAlgn="base">
                        <a:lnSpc>
                          <a:spcPts val="1640"/>
                        </a:lnSpc>
                        <a:spcAft>
                          <a:spcPts val="0"/>
                        </a:spcAft>
                      </a:pPr>
                      <a:r>
                        <a:rPr lang="zh-CN" sz="1200" kern="1200">
                          <a:effectLst/>
                        </a:rPr>
                        <a:t>参考工具书库</a:t>
                      </a:r>
                      <a:endParaRPr lang="zh-CN" sz="1050" kern="100">
                        <a:effectLst/>
                        <a:latin typeface="Calibri"/>
                        <a:ea typeface="宋体"/>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ts val="1640"/>
                        </a:lnSpc>
                        <a:spcAft>
                          <a:spcPts val="0"/>
                        </a:spcAft>
                      </a:pPr>
                      <a:r>
                        <a:rPr lang="en-US" sz="1200" kern="1200">
                          <a:effectLst/>
                        </a:rPr>
                        <a:t>8:00-11:40</a:t>
                      </a:r>
                      <a:endParaRPr lang="zh-CN" sz="1050" kern="100">
                        <a:effectLst/>
                        <a:latin typeface="Calibri"/>
                        <a:ea typeface="宋体"/>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ts val="1640"/>
                        </a:lnSpc>
                        <a:spcAft>
                          <a:spcPts val="0"/>
                        </a:spcAft>
                      </a:pPr>
                      <a:r>
                        <a:rPr lang="en-US" sz="1200" kern="1200" dirty="0">
                          <a:effectLst/>
                        </a:rPr>
                        <a:t>8:00-11:40</a:t>
                      </a:r>
                      <a:endParaRPr lang="zh-CN" sz="1050" kern="100" dirty="0">
                        <a:effectLst/>
                        <a:latin typeface="Calibri"/>
                        <a:ea typeface="宋体"/>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base">
                        <a:lnSpc>
                          <a:spcPts val="1640"/>
                        </a:lnSpc>
                        <a:spcAft>
                          <a:spcPts val="0"/>
                        </a:spcAft>
                      </a:pPr>
                      <a:r>
                        <a:rPr lang="zh-CN" sz="1200" kern="1200" dirty="0">
                          <a:effectLst/>
                        </a:rPr>
                        <a:t>不开放</a:t>
                      </a:r>
                      <a:endParaRPr lang="zh-CN" sz="1050" kern="100" dirty="0">
                        <a:effectLst/>
                        <a:latin typeface="Calibri"/>
                        <a:ea typeface="宋体"/>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5416">
                <a:tc vMerge="1">
                  <a:txBody>
                    <a:bodyPr/>
                    <a:lstStyle/>
                    <a:p>
                      <a:endParaRPr lang="zh-CN" altLang="en-US"/>
                    </a:p>
                  </a:txBody>
                  <a:tcPr/>
                </a:tc>
                <a:tc>
                  <a:txBody>
                    <a:bodyPr/>
                    <a:lstStyle/>
                    <a:p>
                      <a:pPr algn="ctr" fontAlgn="base">
                        <a:lnSpc>
                          <a:spcPts val="1640"/>
                        </a:lnSpc>
                        <a:spcAft>
                          <a:spcPts val="0"/>
                        </a:spcAft>
                      </a:pPr>
                      <a:r>
                        <a:rPr lang="en-US" sz="1200" kern="1200">
                          <a:effectLst/>
                        </a:rPr>
                        <a:t>14:30-17:30</a:t>
                      </a:r>
                      <a:endParaRPr lang="zh-CN" sz="1050" kern="100">
                        <a:effectLst/>
                        <a:latin typeface="Calibri"/>
                        <a:ea typeface="宋体"/>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ts val="1640"/>
                        </a:lnSpc>
                        <a:spcAft>
                          <a:spcPts val="0"/>
                        </a:spcAft>
                      </a:pPr>
                      <a:r>
                        <a:rPr lang="en-US" sz="1200" kern="1200" dirty="0">
                          <a:effectLst/>
                        </a:rPr>
                        <a:t>14:30-17:30</a:t>
                      </a:r>
                      <a:endParaRPr lang="zh-CN" sz="1050" kern="100" dirty="0">
                        <a:effectLst/>
                        <a:latin typeface="Calibri"/>
                        <a:ea typeface="宋体"/>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CN" altLang="en-US"/>
                    </a:p>
                  </a:txBody>
                  <a:tcPr/>
                </a:tc>
              </a:tr>
              <a:tr h="285416">
                <a:tc rowSpan="2">
                  <a:txBody>
                    <a:bodyPr/>
                    <a:lstStyle/>
                    <a:p>
                      <a:pPr algn="ctr" fontAlgn="base">
                        <a:lnSpc>
                          <a:spcPts val="1640"/>
                        </a:lnSpc>
                        <a:spcAft>
                          <a:spcPts val="0"/>
                        </a:spcAft>
                      </a:pPr>
                      <a:r>
                        <a:rPr lang="zh-CN" sz="1200" kern="1200">
                          <a:effectLst/>
                        </a:rPr>
                        <a:t>福慧书库美术书库</a:t>
                      </a:r>
                      <a:endParaRPr lang="zh-CN" sz="1050" kern="100">
                        <a:effectLst/>
                        <a:latin typeface="Calibri"/>
                        <a:ea typeface="宋体"/>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ts val="1640"/>
                        </a:lnSpc>
                        <a:spcAft>
                          <a:spcPts val="0"/>
                        </a:spcAft>
                      </a:pPr>
                      <a:r>
                        <a:rPr lang="en-US" sz="1200" kern="1200">
                          <a:effectLst/>
                        </a:rPr>
                        <a:t>8:00-11:40</a:t>
                      </a:r>
                      <a:endParaRPr lang="zh-CN" sz="1050" kern="100">
                        <a:effectLst/>
                        <a:latin typeface="Calibri"/>
                        <a:ea typeface="宋体"/>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ts val="1640"/>
                        </a:lnSpc>
                        <a:spcAft>
                          <a:spcPts val="0"/>
                        </a:spcAft>
                      </a:pPr>
                      <a:r>
                        <a:rPr lang="en-US" sz="1200" kern="1200">
                          <a:effectLst/>
                        </a:rPr>
                        <a:t>8:00-11:40</a:t>
                      </a:r>
                      <a:endParaRPr lang="zh-CN" sz="1050" kern="100">
                        <a:effectLst/>
                        <a:latin typeface="Calibri"/>
                        <a:ea typeface="宋体"/>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base">
                        <a:lnSpc>
                          <a:spcPts val="1640"/>
                        </a:lnSpc>
                        <a:spcAft>
                          <a:spcPts val="0"/>
                        </a:spcAft>
                      </a:pPr>
                      <a:r>
                        <a:rPr lang="zh-CN" sz="1200" kern="1200" dirty="0">
                          <a:effectLst/>
                        </a:rPr>
                        <a:t>不开放</a:t>
                      </a:r>
                      <a:endParaRPr lang="zh-CN" sz="1050" kern="100" dirty="0">
                        <a:effectLst/>
                        <a:latin typeface="Calibri"/>
                        <a:ea typeface="宋体"/>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5416">
                <a:tc vMerge="1">
                  <a:txBody>
                    <a:bodyPr/>
                    <a:lstStyle/>
                    <a:p>
                      <a:endParaRPr lang="zh-CN" altLang="en-US"/>
                    </a:p>
                  </a:txBody>
                  <a:tcPr/>
                </a:tc>
                <a:tc>
                  <a:txBody>
                    <a:bodyPr/>
                    <a:lstStyle/>
                    <a:p>
                      <a:pPr algn="ctr" fontAlgn="base">
                        <a:lnSpc>
                          <a:spcPts val="1640"/>
                        </a:lnSpc>
                        <a:spcAft>
                          <a:spcPts val="0"/>
                        </a:spcAft>
                      </a:pPr>
                      <a:r>
                        <a:rPr lang="en-US" sz="1200" kern="1200">
                          <a:effectLst/>
                        </a:rPr>
                        <a:t>14:30-17:30</a:t>
                      </a:r>
                      <a:endParaRPr lang="zh-CN" sz="1050" kern="100">
                        <a:effectLst/>
                        <a:latin typeface="Calibri"/>
                        <a:ea typeface="宋体"/>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ts val="1640"/>
                        </a:lnSpc>
                        <a:spcAft>
                          <a:spcPts val="0"/>
                        </a:spcAft>
                      </a:pPr>
                      <a:r>
                        <a:rPr lang="en-US" sz="1200" kern="1200" dirty="0">
                          <a:effectLst/>
                        </a:rPr>
                        <a:t>14:30-17:30</a:t>
                      </a:r>
                      <a:endParaRPr lang="zh-CN" sz="1050" kern="100" dirty="0">
                        <a:effectLst/>
                        <a:latin typeface="Calibri"/>
                        <a:ea typeface="宋体"/>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CN" altLang="en-US"/>
                    </a:p>
                  </a:txBody>
                  <a:tcPr/>
                </a:tc>
              </a:tr>
              <a:tr h="285416">
                <a:tc rowSpan="2">
                  <a:txBody>
                    <a:bodyPr/>
                    <a:lstStyle/>
                    <a:p>
                      <a:pPr algn="ctr" fontAlgn="base">
                        <a:lnSpc>
                          <a:spcPts val="1640"/>
                        </a:lnSpc>
                        <a:spcAft>
                          <a:spcPts val="0"/>
                        </a:spcAft>
                      </a:pPr>
                      <a:r>
                        <a:rPr lang="zh-CN" sz="1200" kern="1200">
                          <a:effectLst/>
                        </a:rPr>
                        <a:t>保存本书库</a:t>
                      </a:r>
                      <a:endParaRPr lang="zh-CN" sz="1050" kern="100">
                        <a:effectLst/>
                        <a:latin typeface="Calibri"/>
                        <a:ea typeface="宋体"/>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ts val="1640"/>
                        </a:lnSpc>
                        <a:spcAft>
                          <a:spcPts val="0"/>
                        </a:spcAft>
                      </a:pPr>
                      <a:r>
                        <a:rPr lang="en-US" sz="1200" kern="1200">
                          <a:effectLst/>
                        </a:rPr>
                        <a:t>8:00-11:40</a:t>
                      </a:r>
                      <a:endParaRPr lang="zh-CN" sz="1050" kern="100">
                        <a:effectLst/>
                        <a:latin typeface="Calibri"/>
                        <a:ea typeface="宋体"/>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ts val="1640"/>
                        </a:lnSpc>
                        <a:spcAft>
                          <a:spcPts val="0"/>
                        </a:spcAft>
                      </a:pPr>
                      <a:r>
                        <a:rPr lang="en-US" sz="1200" kern="1200">
                          <a:effectLst/>
                        </a:rPr>
                        <a:t>8:00-11:40</a:t>
                      </a:r>
                      <a:endParaRPr lang="zh-CN" sz="1050" kern="100">
                        <a:effectLst/>
                        <a:latin typeface="Calibri"/>
                        <a:ea typeface="宋体"/>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base">
                        <a:lnSpc>
                          <a:spcPts val="1640"/>
                        </a:lnSpc>
                        <a:spcAft>
                          <a:spcPts val="0"/>
                        </a:spcAft>
                      </a:pPr>
                      <a:r>
                        <a:rPr lang="zh-CN" sz="1200" kern="1200" dirty="0">
                          <a:effectLst/>
                        </a:rPr>
                        <a:t>不开放</a:t>
                      </a:r>
                      <a:endParaRPr lang="zh-CN" sz="1050" kern="100" dirty="0">
                        <a:effectLst/>
                        <a:latin typeface="Calibri"/>
                        <a:ea typeface="宋体"/>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5416">
                <a:tc vMerge="1">
                  <a:txBody>
                    <a:bodyPr/>
                    <a:lstStyle/>
                    <a:p>
                      <a:endParaRPr lang="zh-CN" altLang="en-US"/>
                    </a:p>
                  </a:txBody>
                  <a:tcPr/>
                </a:tc>
                <a:tc>
                  <a:txBody>
                    <a:bodyPr/>
                    <a:lstStyle/>
                    <a:p>
                      <a:pPr algn="ctr" fontAlgn="base">
                        <a:lnSpc>
                          <a:spcPts val="1640"/>
                        </a:lnSpc>
                        <a:spcAft>
                          <a:spcPts val="0"/>
                        </a:spcAft>
                      </a:pPr>
                      <a:r>
                        <a:rPr lang="en-US" sz="1200" kern="1200">
                          <a:effectLst/>
                        </a:rPr>
                        <a:t>14:30-17:30</a:t>
                      </a:r>
                      <a:endParaRPr lang="zh-CN" sz="1050" kern="100">
                        <a:effectLst/>
                        <a:latin typeface="Calibri"/>
                        <a:ea typeface="宋体"/>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a:lnSpc>
                          <a:spcPts val="1640"/>
                        </a:lnSpc>
                        <a:spcAft>
                          <a:spcPts val="0"/>
                        </a:spcAft>
                      </a:pPr>
                      <a:r>
                        <a:rPr lang="en-US" sz="1200" kern="1200" dirty="0">
                          <a:effectLst/>
                        </a:rPr>
                        <a:t>14:30-17:30</a:t>
                      </a:r>
                      <a:endParaRPr lang="zh-CN" sz="1050" kern="100" dirty="0">
                        <a:effectLst/>
                        <a:latin typeface="Calibri"/>
                        <a:ea typeface="宋体"/>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CN" altLang="en-US"/>
                    </a:p>
                  </a:txBody>
                  <a:tcPr/>
                </a:tc>
              </a:tr>
            </a:tbl>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4054055468"/>
              </p:ext>
            </p:extLst>
          </p:nvPr>
        </p:nvGraphicFramePr>
        <p:xfrm>
          <a:off x="4723491" y="4484914"/>
          <a:ext cx="6227537" cy="1562480"/>
        </p:xfrm>
        <a:graphic>
          <a:graphicData uri="http://schemas.openxmlformats.org/drawingml/2006/table">
            <a:tbl>
              <a:tblPr>
                <a:tableStyleId>{5C22544A-7EE6-4342-B048-85BDC9FD1C3A}</a:tableStyleId>
              </a:tblPr>
              <a:tblGrid>
                <a:gridCol w="1691429"/>
                <a:gridCol w="1512036"/>
                <a:gridCol w="1512036"/>
                <a:gridCol w="1512036"/>
              </a:tblGrid>
              <a:tr h="420297">
                <a:tc rowSpan="2">
                  <a:txBody>
                    <a:bodyPr/>
                    <a:lstStyle/>
                    <a:p>
                      <a:pPr algn="ctr">
                        <a:spcAft>
                          <a:spcPts val="0"/>
                        </a:spcAft>
                      </a:pPr>
                      <a:r>
                        <a:rPr lang="zh-CN" sz="1200" kern="100" dirty="0">
                          <a:effectLst/>
                        </a:rPr>
                        <a:t>部门</a:t>
                      </a:r>
                      <a:endParaRPr lang="zh-CN" sz="1050" kern="100" dirty="0">
                        <a:effectLst/>
                        <a:latin typeface="Calibri"/>
                        <a:ea typeface="宋体"/>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spcAft>
                          <a:spcPts val="0"/>
                        </a:spcAft>
                      </a:pPr>
                      <a:r>
                        <a:rPr lang="zh-CN" sz="1200" kern="100" dirty="0">
                          <a:effectLst/>
                        </a:rPr>
                        <a:t>开放时间</a:t>
                      </a:r>
                      <a:endParaRPr lang="zh-CN" sz="1050" kern="100" dirty="0">
                        <a:effectLst/>
                        <a:latin typeface="Calibri"/>
                        <a:ea typeface="宋体"/>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r>
              <a:tr h="417903">
                <a:tc vMerge="1">
                  <a:txBody>
                    <a:bodyPr/>
                    <a:lstStyle/>
                    <a:p>
                      <a:endParaRPr lang="zh-CN" altLang="en-US"/>
                    </a:p>
                  </a:txBody>
                  <a:tcPr/>
                </a:tc>
                <a:tc>
                  <a:txBody>
                    <a:bodyPr/>
                    <a:lstStyle/>
                    <a:p>
                      <a:pPr algn="ctr">
                        <a:spcAft>
                          <a:spcPts val="0"/>
                        </a:spcAft>
                      </a:pPr>
                      <a:r>
                        <a:rPr lang="zh-CN" sz="1200" kern="100">
                          <a:effectLst/>
                        </a:rPr>
                        <a:t>星期一至星期五</a:t>
                      </a:r>
                      <a:endParaRPr lang="zh-CN" sz="1050" kern="100">
                        <a:effectLst/>
                        <a:latin typeface="Calibri"/>
                        <a:ea typeface="宋体"/>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CN" sz="1200" kern="100" dirty="0">
                          <a:effectLst/>
                        </a:rPr>
                        <a:t>星期六</a:t>
                      </a:r>
                      <a:endParaRPr lang="zh-CN" sz="1050" kern="100" dirty="0">
                        <a:effectLst/>
                        <a:latin typeface="Calibri"/>
                        <a:ea typeface="宋体"/>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CN" sz="1200" kern="100" dirty="0">
                          <a:effectLst/>
                        </a:rPr>
                        <a:t>星期日</a:t>
                      </a:r>
                      <a:endParaRPr lang="zh-CN" sz="1050" kern="100" dirty="0">
                        <a:effectLst/>
                        <a:latin typeface="Calibri"/>
                        <a:ea typeface="宋体"/>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6808">
                <a:tc rowSpan="2">
                  <a:txBody>
                    <a:bodyPr/>
                    <a:lstStyle/>
                    <a:p>
                      <a:pPr algn="ctr">
                        <a:spcAft>
                          <a:spcPts val="0"/>
                        </a:spcAft>
                      </a:pPr>
                      <a:r>
                        <a:rPr lang="zh-CN" sz="1200" kern="100">
                          <a:effectLst/>
                        </a:rPr>
                        <a:t>现刊阅览室</a:t>
                      </a:r>
                      <a:endParaRPr lang="zh-CN" sz="1050" kern="100">
                        <a:effectLst/>
                        <a:latin typeface="Calibri"/>
                        <a:ea typeface="宋体"/>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kern="100">
                          <a:effectLst/>
                        </a:rPr>
                        <a:t>8:00-11:40</a:t>
                      </a:r>
                      <a:endParaRPr lang="zh-CN" sz="1050" kern="100">
                        <a:effectLst/>
                        <a:latin typeface="Calibri"/>
                        <a:ea typeface="宋体"/>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kern="100">
                          <a:effectLst/>
                        </a:rPr>
                        <a:t>8:00-11:40</a:t>
                      </a:r>
                      <a:endParaRPr lang="zh-CN" sz="1050" kern="100">
                        <a:effectLst/>
                        <a:latin typeface="Calibri"/>
                        <a:ea typeface="宋体"/>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kern="100" dirty="0">
                          <a:effectLst/>
                        </a:rPr>
                        <a:t>8:00-11:40</a:t>
                      </a:r>
                      <a:endParaRPr lang="zh-CN" sz="1050" kern="100" dirty="0">
                        <a:effectLst/>
                        <a:latin typeface="Calibri"/>
                        <a:ea typeface="宋体"/>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472">
                <a:tc vMerge="1">
                  <a:txBody>
                    <a:bodyPr/>
                    <a:lstStyle/>
                    <a:p>
                      <a:endParaRPr lang="zh-CN" altLang="en-US"/>
                    </a:p>
                  </a:txBody>
                  <a:tcPr/>
                </a:tc>
                <a:tc>
                  <a:txBody>
                    <a:bodyPr/>
                    <a:lstStyle/>
                    <a:p>
                      <a:pPr algn="ctr">
                        <a:spcAft>
                          <a:spcPts val="0"/>
                        </a:spcAft>
                      </a:pPr>
                      <a:r>
                        <a:rPr lang="en-US" sz="1200" kern="100">
                          <a:effectLst/>
                        </a:rPr>
                        <a:t>14:30-22:00</a:t>
                      </a:r>
                      <a:endParaRPr lang="zh-CN" sz="1050" kern="100">
                        <a:effectLst/>
                        <a:latin typeface="Calibri"/>
                        <a:ea typeface="宋体"/>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kern="100">
                          <a:effectLst/>
                        </a:rPr>
                        <a:t>14:30-22:00</a:t>
                      </a:r>
                      <a:endParaRPr lang="zh-CN" sz="1050" kern="100">
                        <a:effectLst/>
                        <a:latin typeface="Calibri"/>
                        <a:ea typeface="宋体"/>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200" kern="100" dirty="0">
                          <a:effectLst/>
                        </a:rPr>
                        <a:t>14:30-22:00</a:t>
                      </a:r>
                      <a:endParaRPr lang="zh-CN" sz="1050" kern="100" dirty="0">
                        <a:effectLst/>
                        <a:latin typeface="Calibri"/>
                        <a:ea typeface="宋体"/>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17</a:t>
            </a:fld>
            <a:endParaRPr lang="zh-CN" altLang="en-US"/>
          </a:p>
        </p:txBody>
      </p:sp>
      <p:sp>
        <p:nvSpPr>
          <p:cNvPr id="4" name="矩形 3"/>
          <p:cNvSpPr/>
          <p:nvPr/>
        </p:nvSpPr>
        <p:spPr>
          <a:xfrm>
            <a:off x="2775859" y="1595069"/>
            <a:ext cx="6520542" cy="3970318"/>
          </a:xfrm>
          <a:prstGeom prst="rect">
            <a:avLst/>
          </a:prstGeom>
        </p:spPr>
        <p:txBody>
          <a:bodyPr wrap="square">
            <a:spAutoFit/>
          </a:bodyPr>
          <a:lstStyle/>
          <a:p>
            <a:pPr>
              <a:lnSpc>
                <a:spcPct val="200000"/>
              </a:lnSpc>
            </a:pPr>
            <a:r>
              <a:rPr lang="zh-CN" altLang="en-US" b="1" dirty="0"/>
              <a:t>档案馆</a:t>
            </a:r>
          </a:p>
          <a:p>
            <a:pPr>
              <a:lnSpc>
                <a:spcPct val="200000"/>
              </a:lnSpc>
            </a:pPr>
            <a:r>
              <a:rPr lang="zh-CN" altLang="en-US" dirty="0" smtClean="0"/>
              <a:t>        星期一</a:t>
            </a:r>
            <a:r>
              <a:rPr lang="zh-CN" altLang="en-US" dirty="0"/>
              <a:t>至星期五：</a:t>
            </a:r>
            <a:r>
              <a:rPr lang="en-US" altLang="zh-CN" dirty="0"/>
              <a:t>8:00-11:30, 14:30-17:30</a:t>
            </a:r>
          </a:p>
          <a:p>
            <a:r>
              <a:rPr lang="en-US" altLang="zh-CN" dirty="0"/>
              <a:t/>
            </a:r>
            <a:br>
              <a:rPr lang="en-US" altLang="zh-CN" dirty="0"/>
            </a:br>
            <a:endParaRPr lang="en-US" altLang="zh-CN" dirty="0"/>
          </a:p>
          <a:p>
            <a:pPr>
              <a:lnSpc>
                <a:spcPct val="200000"/>
              </a:lnSpc>
            </a:pPr>
            <a:r>
              <a:rPr lang="zh-CN" altLang="en-US" b="1" dirty="0"/>
              <a:t>博物馆</a:t>
            </a:r>
          </a:p>
          <a:p>
            <a:pPr>
              <a:lnSpc>
                <a:spcPct val="200000"/>
              </a:lnSpc>
            </a:pPr>
            <a:r>
              <a:rPr lang="zh-CN" altLang="en-US" dirty="0" smtClean="0"/>
              <a:t>        星期一</a:t>
            </a:r>
            <a:r>
              <a:rPr lang="zh-CN" altLang="en-US" dirty="0"/>
              <a:t>至星期五：</a:t>
            </a:r>
            <a:r>
              <a:rPr lang="en-US" altLang="zh-CN" dirty="0"/>
              <a:t>14</a:t>
            </a:r>
            <a:r>
              <a:rPr lang="zh-CN" altLang="en-US" dirty="0"/>
              <a:t>：</a:t>
            </a:r>
            <a:r>
              <a:rPr lang="en-US" altLang="zh-CN" dirty="0"/>
              <a:t>30—17</a:t>
            </a:r>
            <a:r>
              <a:rPr lang="zh-CN" altLang="en-US" dirty="0"/>
              <a:t>：</a:t>
            </a:r>
            <a:r>
              <a:rPr lang="en-US" altLang="zh-CN" dirty="0"/>
              <a:t>30                  </a:t>
            </a:r>
          </a:p>
          <a:p>
            <a:pPr>
              <a:lnSpc>
                <a:spcPct val="200000"/>
              </a:lnSpc>
            </a:pPr>
            <a:r>
              <a:rPr lang="zh-CN" altLang="en-US" dirty="0" smtClean="0"/>
              <a:t>        星期六</a:t>
            </a:r>
            <a:r>
              <a:rPr lang="zh-CN" altLang="en-US" dirty="0"/>
              <a:t>、星期日：</a:t>
            </a:r>
            <a:r>
              <a:rPr lang="en-US" altLang="zh-CN" dirty="0"/>
              <a:t>10</a:t>
            </a:r>
            <a:r>
              <a:rPr lang="zh-CN" altLang="en-US" dirty="0"/>
              <a:t>：</a:t>
            </a:r>
            <a:r>
              <a:rPr lang="en-US" altLang="zh-CN" dirty="0"/>
              <a:t>00—17</a:t>
            </a:r>
            <a:r>
              <a:rPr lang="zh-CN" altLang="en-US" dirty="0"/>
              <a:t>：</a:t>
            </a:r>
            <a:r>
              <a:rPr lang="en-US" altLang="zh-CN" dirty="0"/>
              <a:t>30                </a:t>
            </a:r>
          </a:p>
          <a:p>
            <a:pPr>
              <a:lnSpc>
                <a:spcPct val="200000"/>
              </a:lnSpc>
            </a:pPr>
            <a:r>
              <a:rPr lang="zh-CN" altLang="en-US" dirty="0" smtClean="0"/>
              <a:t>        （</a:t>
            </a:r>
            <a:r>
              <a:rPr lang="zh-CN" altLang="en-US" dirty="0"/>
              <a:t>免费对外开放，每天</a:t>
            </a:r>
            <a:r>
              <a:rPr lang="en-US" altLang="zh-CN" dirty="0"/>
              <a:t>17</a:t>
            </a:r>
            <a:r>
              <a:rPr lang="zh-CN" altLang="en-US" dirty="0"/>
              <a:t>：</a:t>
            </a:r>
            <a:r>
              <a:rPr lang="en-US" altLang="zh-CN" dirty="0"/>
              <a:t>00</a:t>
            </a:r>
            <a:r>
              <a:rPr lang="zh-CN" altLang="en-US" dirty="0"/>
              <a:t>停止入场，寒暑假闭馆）</a:t>
            </a:r>
          </a:p>
        </p:txBody>
      </p:sp>
      <p:sp>
        <p:nvSpPr>
          <p:cNvPr id="7" name="îŝļîde"/>
          <p:cNvSpPr/>
          <p:nvPr/>
        </p:nvSpPr>
        <p:spPr>
          <a:xfrm>
            <a:off x="338810" y="447608"/>
            <a:ext cx="3086778"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1.3 </a:t>
            </a:r>
            <a:r>
              <a:rPr kumimoji="1" lang="zh-CN" altLang="en-US" sz="2800" b="1" dirty="0" smtClean="0">
                <a:solidFill>
                  <a:srgbClr val="FFFFFF"/>
                </a:solidFill>
              </a:rPr>
              <a:t>开放时间</a:t>
            </a:r>
            <a:endParaRPr kumimoji="1" lang="en-US" altLang="zh-CN" sz="2800" b="1" dirty="0">
              <a:solidFill>
                <a:srgbClr val="FFFFFF"/>
              </a:solidFill>
            </a:endParaRPr>
          </a:p>
        </p:txBody>
      </p:sp>
      <p:pic>
        <p:nvPicPr>
          <p:cNvPr id="8" name="Picture 2" descr="H:\新生入馆教育\2024\图片\logo.JPG"/>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8200"/>
                    </a14:imgEffect>
                  </a14:imgLayer>
                </a14:imgProps>
              </a:ext>
              <a:ext uri="{28A0092B-C50C-407E-A947-70E740481C1C}">
                <a14:useLocalDpi xmlns:a14="http://schemas.microsoft.com/office/drawing/2010/main" val="0"/>
              </a:ext>
            </a:extLst>
          </a:blip>
          <a:srcRect/>
          <a:stretch>
            <a:fillRect/>
          </a:stretch>
        </p:blipFill>
        <p:spPr bwMode="auto">
          <a:xfrm>
            <a:off x="6757761" y="6063342"/>
            <a:ext cx="4269468" cy="596674"/>
          </a:xfrm>
          <a:prstGeom prst="rect">
            <a:avLst/>
          </a:prstGeom>
          <a:noFill/>
          <a:effectLst>
            <a:reflection blurRad="6350" stA="50000" endA="300" endPos="55500" dist="50800" dir="5400000" sy="-100000" algn="bl" rotWithShape="0"/>
          </a:effectLst>
          <a:scene3d>
            <a:camera prst="perspectiveRelaxed"/>
            <a:lightRig rig="threePt" dir="t"/>
          </a:scene3d>
          <a:sp3d prstMaterial="matte"/>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826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iṡlîḑè"/>
        <p:cNvGrpSpPr/>
        <p:nvPr/>
      </p:nvGrpSpPr>
      <p:grpSpPr>
        <a:xfrm>
          <a:off x="0" y="0"/>
          <a:ext cx="0" cy="0"/>
          <a:chOff x="0" y="0"/>
          <a:chExt cx="0" cy="0"/>
        </a:xfrm>
      </p:grpSpPr>
      <p:sp>
        <p:nvSpPr>
          <p:cNvPr id="4" name="îṣḷïḓè"/>
          <p:cNvSpPr>
            <a:spLocks noGrp="1"/>
          </p:cNvSpPr>
          <p:nvPr>
            <p:ph type="title"/>
          </p:nvPr>
        </p:nvSpPr>
        <p:spPr>
          <a:xfrm>
            <a:off x="3210422" y="3715330"/>
            <a:ext cx="6424897" cy="951058"/>
          </a:xfrm>
        </p:spPr>
        <p:txBody>
          <a:bodyPr>
            <a:noAutofit/>
          </a:bodyPr>
          <a:lstStyle/>
          <a:p>
            <a:r>
              <a:rPr lang="zh-CN" altLang="en-US" sz="6600" dirty="0" smtClean="0"/>
              <a:t>纸质资源及利用</a:t>
            </a:r>
            <a:endParaRPr lang="zh-CN" altLang="en-US" sz="6600" dirty="0"/>
          </a:p>
        </p:txBody>
      </p:sp>
      <p:sp>
        <p:nvSpPr>
          <p:cNvPr id="2" name="ïṡḷîḋè"/>
          <p:cNvSpPr>
            <a:spLocks noGrp="1"/>
          </p:cNvSpPr>
          <p:nvPr>
            <p:ph type="sldNum" sz="quarter" idx="12"/>
          </p:nvPr>
        </p:nvSpPr>
        <p:spPr/>
        <p:txBody>
          <a:bodyPr/>
          <a:lstStyle/>
          <a:p>
            <a:fld id="{7F65B630-C7FF-41C0-9923-C5E5E29EED81}" type="slidenum">
              <a:rPr lang="zh-CN" altLang="en-US" smtClean="0"/>
              <a:t>18</a:t>
            </a:fld>
            <a:endParaRPr lang="zh-CN" altLang="en-US"/>
          </a:p>
        </p:txBody>
      </p:sp>
      <p:sp>
        <p:nvSpPr>
          <p:cNvPr id="6" name="ï$ḻïḍe"/>
          <p:cNvSpPr txBox="1"/>
          <p:nvPr/>
        </p:nvSpPr>
        <p:spPr>
          <a:xfrm>
            <a:off x="5312841" y="2172644"/>
            <a:ext cx="1553623" cy="1421926"/>
          </a:xfrm>
          <a:prstGeom prst="rect">
            <a:avLst/>
          </a:prstGeom>
        </p:spPr>
        <p:txBody>
          <a:bodyPr vert="horz" wrap="none" lIns="91436" tIns="45719" rIns="91436" bIns="45719" rtlCol="0" anchor="b">
            <a:spAutoFit/>
          </a:bodyPr>
          <a:lstStyle>
            <a:lvl1pPr algn="ctr" defTabSz="914400" rtl="0" eaLnBrk="1" latinLnBrk="0" hangingPunct="1">
              <a:lnSpc>
                <a:spcPct val="90000"/>
              </a:lnSpc>
              <a:spcBef>
                <a:spcPct val="0"/>
              </a:spcBef>
              <a:buNone/>
              <a:defRPr lang="zh-CN" altLang="en-US" sz="2800" b="1" kern="1200">
                <a:solidFill>
                  <a:schemeClr val="bg1"/>
                </a:solidFill>
                <a:latin typeface="+mj-lt"/>
                <a:ea typeface="+mj-ea"/>
                <a:cs typeface="+mj-cs"/>
              </a:defRPr>
            </a:lvl1pPr>
          </a:lstStyle>
          <a:p>
            <a:r>
              <a:rPr lang="en-GB" altLang="zh-CN" sz="9600" dirty="0">
                <a:solidFill>
                  <a:srgbClr val="BD2B16"/>
                </a:solidFill>
              </a:rPr>
              <a:t>02</a:t>
            </a:r>
            <a:endParaRPr lang="en-GB" sz="9600" dirty="0">
              <a:solidFill>
                <a:srgbClr val="BD2B16"/>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ïṧḻiḋè"/>
        <p:cNvGrpSpPr/>
        <p:nvPr/>
      </p:nvGrpSpPr>
      <p:grpSpPr>
        <a:xfrm>
          <a:off x="0" y="0"/>
          <a:ext cx="0" cy="0"/>
          <a:chOff x="0" y="0"/>
          <a:chExt cx="0" cy="0"/>
        </a:xfrm>
      </p:grpSpPr>
      <p:sp>
        <p:nvSpPr>
          <p:cNvPr id="17" name="Text Box 4"/>
          <p:cNvSpPr txBox="1"/>
          <p:nvPr/>
        </p:nvSpPr>
        <p:spPr>
          <a:xfrm>
            <a:off x="3622675" y="2435225"/>
            <a:ext cx="184150" cy="461963"/>
          </a:xfrm>
          <a:prstGeom prst="rect">
            <a:avLst/>
          </a:prstGeom>
          <a:noFill/>
          <a:ln w="9525">
            <a:noFill/>
          </a:ln>
        </p:spPr>
        <p:txBody>
          <a:bodyPr wrap="none"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a:lnSpc>
                <a:spcPct val="100000"/>
              </a:lnSpc>
              <a:spcBef>
                <a:spcPct val="0"/>
              </a:spcBef>
              <a:buNone/>
            </a:pPr>
            <a:endParaRPr lang="zh-CN" altLang="zh-CN" sz="2400" dirty="0">
              <a:latin typeface="Times New Roman" panose="02020603050405020304" pitchFamily="18" charset="0"/>
              <a:ea typeface="宋体" panose="02010600030101010101" pitchFamily="2" charset="-122"/>
            </a:endParaRPr>
          </a:p>
        </p:txBody>
      </p:sp>
      <p:graphicFrame>
        <p:nvGraphicFramePr>
          <p:cNvPr id="18" name="表格 17"/>
          <p:cNvGraphicFramePr/>
          <p:nvPr/>
        </p:nvGraphicFramePr>
        <p:xfrm>
          <a:off x="641445" y="1583143"/>
          <a:ext cx="6864823" cy="4763067"/>
        </p:xfrm>
        <a:graphic>
          <a:graphicData uri="http://schemas.openxmlformats.org/drawingml/2006/table">
            <a:tbl>
              <a:tblPr/>
              <a:tblGrid>
                <a:gridCol w="630036"/>
                <a:gridCol w="3031203"/>
                <a:gridCol w="711908"/>
                <a:gridCol w="2491676"/>
              </a:tblGrid>
              <a:tr h="793847">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800" b="1" dirty="0">
                          <a:latin typeface="Arial Unicode MS" panose="020B0604020202020204" pitchFamily="34" charset="-122"/>
                          <a:ea typeface="Arial Unicode MS" panose="020B0604020202020204" pitchFamily="34" charset="-122"/>
                          <a:cs typeface="Arial Unicode MS" panose="020B0604020202020204" pitchFamily="34" charset="-122"/>
                        </a:rPr>
                        <a:t>A</a:t>
                      </a:r>
                      <a:endParaRPr lang="zh-CN" altLang="zh-CN" sz="1800"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800" b="1" dirty="0">
                          <a:latin typeface="Arial Unicode MS" panose="020B0604020202020204" pitchFamily="34" charset="-122"/>
                          <a:ea typeface="Arial Unicode MS" panose="020B0604020202020204" pitchFamily="34" charset="-122"/>
                          <a:cs typeface="Arial Unicode MS" panose="020B0604020202020204" pitchFamily="34" charset="-122"/>
                        </a:rPr>
                        <a:t>马克思主义、列宁主义、毛泽东思想、邓小平理论</a:t>
                      </a: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800" b="1" dirty="0">
                          <a:latin typeface="Arial Unicode MS" panose="020B0604020202020204" pitchFamily="34" charset="-122"/>
                          <a:ea typeface="Arial Unicode MS" panose="020B0604020202020204" pitchFamily="34" charset="-122"/>
                          <a:cs typeface="Arial Unicode MS" panose="020B0604020202020204" pitchFamily="34" charset="-122"/>
                        </a:rPr>
                        <a:t>N</a:t>
                      </a:r>
                      <a:endParaRPr lang="zh-CN" altLang="zh-CN" sz="1800"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800" b="1" dirty="0">
                          <a:latin typeface="Arial Unicode MS" panose="020B0604020202020204" pitchFamily="34" charset="-122"/>
                          <a:ea typeface="Arial Unicode MS" panose="020B0604020202020204" pitchFamily="34" charset="-122"/>
                          <a:cs typeface="Arial Unicode MS" panose="020B0604020202020204" pitchFamily="34" charset="-122"/>
                        </a:rPr>
                        <a:t>自然科学总论</a:t>
                      </a: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96922">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B</a:t>
                      </a:r>
                      <a:endParaRPr lang="zh-CN" altLang="zh-CN" sz="1800"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800" b="1" dirty="0">
                          <a:latin typeface="Arial Unicode MS" panose="020B0604020202020204" pitchFamily="34" charset="-122"/>
                          <a:ea typeface="Arial Unicode MS" panose="020B0604020202020204" pitchFamily="34" charset="-122"/>
                          <a:cs typeface="Arial Unicode MS" panose="020B0604020202020204" pitchFamily="34" charset="-122"/>
                        </a:rPr>
                        <a:t>哲学、宗教</a:t>
                      </a: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800" b="1" dirty="0">
                          <a:latin typeface="Arial Unicode MS" panose="020B0604020202020204" pitchFamily="34" charset="-122"/>
                          <a:ea typeface="Arial Unicode MS" panose="020B0604020202020204" pitchFamily="34" charset="-122"/>
                          <a:cs typeface="Arial Unicode MS" panose="020B0604020202020204" pitchFamily="34" charset="-122"/>
                        </a:rPr>
                        <a:t>O</a:t>
                      </a:r>
                      <a:endParaRPr lang="zh-CN" altLang="zh-CN" sz="1800"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800" b="1" dirty="0">
                          <a:latin typeface="Arial Unicode MS" panose="020B0604020202020204" pitchFamily="34" charset="-122"/>
                          <a:ea typeface="Arial Unicode MS" panose="020B0604020202020204" pitchFamily="34" charset="-122"/>
                          <a:cs typeface="Arial Unicode MS" panose="020B0604020202020204" pitchFamily="34" charset="-122"/>
                        </a:rPr>
                        <a:t>数理科学和化学</a:t>
                      </a: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96922">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C</a:t>
                      </a:r>
                      <a:endParaRPr lang="zh-CN" altLang="zh-CN" sz="1800"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800" b="1" dirty="0">
                          <a:latin typeface="Arial Unicode MS" panose="020B0604020202020204" pitchFamily="34" charset="-122"/>
                          <a:ea typeface="Arial Unicode MS" panose="020B0604020202020204" pitchFamily="34" charset="-122"/>
                          <a:cs typeface="Arial Unicode MS" panose="020B0604020202020204" pitchFamily="34" charset="-122"/>
                        </a:rPr>
                        <a:t>社会科学总论</a:t>
                      </a: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P</a:t>
                      </a:r>
                      <a:endParaRPr lang="zh-CN" altLang="zh-CN" sz="1800"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800" b="1" dirty="0">
                          <a:latin typeface="Arial Unicode MS" panose="020B0604020202020204" pitchFamily="34" charset="-122"/>
                          <a:ea typeface="Arial Unicode MS" panose="020B0604020202020204" pitchFamily="34" charset="-122"/>
                          <a:cs typeface="Arial Unicode MS" panose="020B0604020202020204" pitchFamily="34" charset="-122"/>
                        </a:rPr>
                        <a:t>天文学、地球科学</a:t>
                      </a: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96922">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D</a:t>
                      </a:r>
                      <a:endParaRPr lang="zh-CN" altLang="zh-CN" sz="1800"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800" b="1" dirty="0">
                          <a:latin typeface="Arial Unicode MS" panose="020B0604020202020204" pitchFamily="34" charset="-122"/>
                          <a:ea typeface="Arial Unicode MS" panose="020B0604020202020204" pitchFamily="34" charset="-122"/>
                          <a:cs typeface="Arial Unicode MS" panose="020B0604020202020204" pitchFamily="34" charset="-122"/>
                        </a:rPr>
                        <a:t>政治、法律</a:t>
                      </a: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800" b="1" dirty="0">
                          <a:latin typeface="Arial Unicode MS" panose="020B0604020202020204" pitchFamily="34" charset="-122"/>
                          <a:ea typeface="Arial Unicode MS" panose="020B0604020202020204" pitchFamily="34" charset="-122"/>
                          <a:cs typeface="Arial Unicode MS" panose="020B0604020202020204" pitchFamily="34" charset="-122"/>
                        </a:rPr>
                        <a:t>Q</a:t>
                      </a:r>
                      <a:endParaRPr lang="zh-CN" altLang="zh-CN" sz="1800"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800" b="1" dirty="0">
                          <a:latin typeface="Arial Unicode MS" panose="020B0604020202020204" pitchFamily="34" charset="-122"/>
                          <a:ea typeface="Arial Unicode MS" panose="020B0604020202020204" pitchFamily="34" charset="-122"/>
                          <a:cs typeface="Arial Unicode MS" panose="020B0604020202020204" pitchFamily="34" charset="-122"/>
                        </a:rPr>
                        <a:t>生物科学</a:t>
                      </a: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96922">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E</a:t>
                      </a:r>
                      <a:endParaRPr lang="zh-CN" altLang="zh-CN" sz="1800"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800" b="1" dirty="0">
                          <a:latin typeface="Arial Unicode MS" panose="020B0604020202020204" pitchFamily="34" charset="-122"/>
                          <a:ea typeface="Arial Unicode MS" panose="020B0604020202020204" pitchFamily="34" charset="-122"/>
                          <a:cs typeface="Arial Unicode MS" panose="020B0604020202020204" pitchFamily="34" charset="-122"/>
                        </a:rPr>
                        <a:t>军事</a:t>
                      </a: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R</a:t>
                      </a:r>
                      <a:endParaRPr lang="zh-CN" altLang="zh-CN" sz="1800"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800" b="1" dirty="0">
                          <a:latin typeface="Arial Unicode MS" panose="020B0604020202020204" pitchFamily="34" charset="-122"/>
                          <a:ea typeface="Arial Unicode MS" panose="020B0604020202020204" pitchFamily="34" charset="-122"/>
                          <a:cs typeface="Arial Unicode MS" panose="020B0604020202020204" pitchFamily="34" charset="-122"/>
                        </a:rPr>
                        <a:t>医药、卫生</a:t>
                      </a: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96922">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F</a:t>
                      </a:r>
                      <a:endParaRPr lang="zh-CN" altLang="zh-CN" sz="1800"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800" b="1" dirty="0">
                          <a:latin typeface="Arial Unicode MS" panose="020B0604020202020204" pitchFamily="34" charset="-122"/>
                          <a:ea typeface="Arial Unicode MS" panose="020B0604020202020204" pitchFamily="34" charset="-122"/>
                          <a:cs typeface="Arial Unicode MS" panose="020B0604020202020204" pitchFamily="34" charset="-122"/>
                        </a:rPr>
                        <a:t>经济</a:t>
                      </a: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S</a:t>
                      </a:r>
                      <a:endParaRPr lang="zh-CN" altLang="zh-CN" sz="1800"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800" b="1" dirty="0">
                          <a:latin typeface="Arial Unicode MS" panose="020B0604020202020204" pitchFamily="34" charset="-122"/>
                          <a:ea typeface="Arial Unicode MS" panose="020B0604020202020204" pitchFamily="34" charset="-122"/>
                          <a:cs typeface="Arial Unicode MS" panose="020B0604020202020204" pitchFamily="34" charset="-122"/>
                        </a:rPr>
                        <a:t>农业科学</a:t>
                      </a: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96922">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G</a:t>
                      </a:r>
                      <a:endParaRPr lang="zh-CN" altLang="zh-CN" sz="1800"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800" b="1" dirty="0">
                          <a:latin typeface="Arial Unicode MS" panose="020B0604020202020204" pitchFamily="34" charset="-122"/>
                          <a:ea typeface="Arial Unicode MS" panose="020B0604020202020204" pitchFamily="34" charset="-122"/>
                          <a:cs typeface="Arial Unicode MS" panose="020B0604020202020204" pitchFamily="34" charset="-122"/>
                        </a:rPr>
                        <a:t>文化、科学、教育、体育</a:t>
                      </a: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T</a:t>
                      </a:r>
                      <a:endParaRPr lang="zh-CN" altLang="zh-CN" sz="1800"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800" b="1" dirty="0">
                          <a:latin typeface="Arial Unicode MS" panose="020B0604020202020204" pitchFamily="34" charset="-122"/>
                          <a:ea typeface="Arial Unicode MS" panose="020B0604020202020204" pitchFamily="34" charset="-122"/>
                          <a:cs typeface="Arial Unicode MS" panose="020B0604020202020204" pitchFamily="34" charset="-122"/>
                        </a:rPr>
                        <a:t>工业技术</a:t>
                      </a: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96922">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H</a:t>
                      </a:r>
                      <a:endParaRPr lang="zh-CN" altLang="zh-CN" sz="1800"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800" b="1" dirty="0">
                          <a:latin typeface="Arial Unicode MS" panose="020B0604020202020204" pitchFamily="34" charset="-122"/>
                          <a:ea typeface="Arial Unicode MS" panose="020B0604020202020204" pitchFamily="34" charset="-122"/>
                          <a:cs typeface="Arial Unicode MS" panose="020B0604020202020204" pitchFamily="34" charset="-122"/>
                        </a:rPr>
                        <a:t>语言、文字</a:t>
                      </a: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U</a:t>
                      </a:r>
                      <a:endParaRPr lang="zh-CN" altLang="zh-CN" sz="1800"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800" b="1" dirty="0">
                          <a:latin typeface="Arial Unicode MS" panose="020B0604020202020204" pitchFamily="34" charset="-122"/>
                          <a:ea typeface="Arial Unicode MS" panose="020B0604020202020204" pitchFamily="34" charset="-122"/>
                          <a:cs typeface="Arial Unicode MS" panose="020B0604020202020204" pitchFamily="34" charset="-122"/>
                        </a:rPr>
                        <a:t>交通运输</a:t>
                      </a: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96922">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I</a:t>
                      </a:r>
                      <a:endParaRPr lang="zh-CN" altLang="zh-CN" sz="1800"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800" b="1" dirty="0">
                          <a:latin typeface="Arial Unicode MS" panose="020B0604020202020204" pitchFamily="34" charset="-122"/>
                          <a:ea typeface="Arial Unicode MS" panose="020B0604020202020204" pitchFamily="34" charset="-122"/>
                          <a:cs typeface="Arial Unicode MS" panose="020B0604020202020204" pitchFamily="34" charset="-122"/>
                        </a:rPr>
                        <a:t>文学</a:t>
                      </a: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V</a:t>
                      </a:r>
                      <a:endParaRPr lang="zh-CN" altLang="zh-CN" sz="1800"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800" b="1" dirty="0">
                          <a:latin typeface="Arial Unicode MS" panose="020B0604020202020204" pitchFamily="34" charset="-122"/>
                          <a:ea typeface="Arial Unicode MS" panose="020B0604020202020204" pitchFamily="34" charset="-122"/>
                          <a:cs typeface="Arial Unicode MS" panose="020B0604020202020204" pitchFamily="34" charset="-122"/>
                        </a:rPr>
                        <a:t>航空、航天</a:t>
                      </a: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96922">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J</a:t>
                      </a:r>
                      <a:endParaRPr lang="zh-CN" altLang="zh-CN" sz="1800"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800" b="1" dirty="0">
                          <a:latin typeface="Arial Unicode MS" panose="020B0604020202020204" pitchFamily="34" charset="-122"/>
                          <a:ea typeface="Arial Unicode MS" panose="020B0604020202020204" pitchFamily="34" charset="-122"/>
                          <a:cs typeface="Arial Unicode MS" panose="020B0604020202020204" pitchFamily="34" charset="-122"/>
                        </a:rPr>
                        <a:t>艺术</a:t>
                      </a: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X</a:t>
                      </a:r>
                      <a:endParaRPr lang="zh-CN" altLang="zh-CN" sz="1800"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800" b="1" dirty="0">
                          <a:latin typeface="Arial Unicode MS" panose="020B0604020202020204" pitchFamily="34" charset="-122"/>
                          <a:ea typeface="Arial Unicode MS" panose="020B0604020202020204" pitchFamily="34" charset="-122"/>
                          <a:cs typeface="Arial Unicode MS" panose="020B0604020202020204" pitchFamily="34" charset="-122"/>
                        </a:rPr>
                        <a:t>环境科学、安全科学</a:t>
                      </a: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96922">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K</a:t>
                      </a:r>
                      <a:endParaRPr lang="zh-CN" altLang="zh-CN" sz="1800"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800" b="1" dirty="0">
                          <a:latin typeface="Arial Unicode MS" panose="020B0604020202020204" pitchFamily="34" charset="-122"/>
                          <a:ea typeface="Arial Unicode MS" panose="020B0604020202020204" pitchFamily="34" charset="-122"/>
                          <a:cs typeface="Arial Unicode MS" panose="020B0604020202020204" pitchFamily="34" charset="-122"/>
                        </a:rPr>
                        <a:t>历史、地理</a:t>
                      </a: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Z</a:t>
                      </a:r>
                      <a:endParaRPr lang="zh-CN" altLang="zh-CN" sz="1800"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800" b="1" dirty="0">
                          <a:latin typeface="Arial Unicode MS" panose="020B0604020202020204" pitchFamily="34" charset="-122"/>
                          <a:ea typeface="Arial Unicode MS" panose="020B0604020202020204" pitchFamily="34" charset="-122"/>
                          <a:cs typeface="Arial Unicode MS" panose="020B0604020202020204" pitchFamily="34" charset="-122"/>
                        </a:rPr>
                        <a:t>综合性图书</a:t>
                      </a: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19" name="矩形 2"/>
          <p:cNvSpPr>
            <a:spLocks noChangeArrowheads="1"/>
          </p:cNvSpPr>
          <p:nvPr/>
        </p:nvSpPr>
        <p:spPr bwMode="auto">
          <a:xfrm>
            <a:off x="7779222" y="2210937"/>
            <a:ext cx="3302757" cy="3168015"/>
          </a:xfrm>
          <a:prstGeom prst="rect">
            <a:avLst/>
          </a:prstGeom>
          <a:noFill/>
          <a:ln>
            <a:noFill/>
          </a:ln>
        </p:spPr>
        <p:txBody>
          <a:bodyPr wrap="square" lIns="91410" tIns="45705" rIns="91410" bIns="45705">
            <a:spAutoFit/>
          </a:bodyP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9pPr>
          </a:lstStyle>
          <a:p>
            <a:pPr algn="l" defTabSz="914400" eaLnBrk="1" hangingPunct="1">
              <a:buClrTx/>
              <a:buSzTx/>
              <a:buFontTx/>
              <a:defRPr/>
            </a:pPr>
            <a:r>
              <a:rPr lang="zh-CN" altLang="zh-CN" sz="2000" b="1">
                <a:ln>
                  <a:noFill/>
                </a:ln>
                <a:solidFill>
                  <a:schemeClr val="tx1"/>
                </a:solidFill>
                <a:latin typeface="微软雅黑" panose="020B0503020204020204" charset="-122"/>
                <a:ea typeface="微软雅黑" panose="020B0503020204020204" charset="-122"/>
                <a:cs typeface="Arial Unicode MS" panose="020B0604020202020204" pitchFamily="34" charset="-122"/>
              </a:rPr>
              <a:t>图书分类法：是根据图书的不同属性按照一定的原则编排而成的一个逐级展开的科学分类体系。《中国图书馆分类法》，简称《中图法》，是我国图书馆和情报单位普遍使用的一部综合性的分类法。肇庆学院图书馆纸质资源均按中图法分类组织。共22大类</a:t>
            </a:r>
          </a:p>
        </p:txBody>
      </p:sp>
      <p:sp>
        <p:nvSpPr>
          <p:cNvPr id="22" name="îṥľidé"/>
          <p:cNvSpPr/>
          <p:nvPr/>
        </p:nvSpPr>
        <p:spPr>
          <a:xfrm>
            <a:off x="7779221" y="2119498"/>
            <a:ext cx="3302757"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îṥľidé"/>
          <p:cNvSpPr/>
          <p:nvPr/>
        </p:nvSpPr>
        <p:spPr>
          <a:xfrm>
            <a:off x="7779222" y="5381006"/>
            <a:ext cx="33027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灯片编号占位符 2"/>
          <p:cNvSpPr>
            <a:spLocks noGrp="1"/>
          </p:cNvSpPr>
          <p:nvPr>
            <p:ph type="sldNum" sz="quarter" idx="12"/>
          </p:nvPr>
        </p:nvSpPr>
        <p:spPr>
          <a:xfrm>
            <a:off x="8857452" y="6438901"/>
            <a:ext cx="2661448" cy="215900"/>
          </a:xfrm>
        </p:spPr>
        <p:txBody>
          <a:bodyPr/>
          <a:lstStyle/>
          <a:p>
            <a:fld id="{7F65B630-C7FF-41C0-9923-C5E5E29EED81}" type="slidenum">
              <a:rPr lang="zh-CN" altLang="en-US" smtClean="0"/>
              <a:t>19</a:t>
            </a:fld>
            <a:endParaRPr lang="zh-CN" altLang="en-US"/>
          </a:p>
        </p:txBody>
      </p:sp>
      <p:sp>
        <p:nvSpPr>
          <p:cNvPr id="9" name="îŝļîde"/>
          <p:cNvSpPr/>
          <p:nvPr/>
        </p:nvSpPr>
        <p:spPr>
          <a:xfrm>
            <a:off x="338810" y="447608"/>
            <a:ext cx="2458982"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3200" b="1" dirty="0" smtClean="0">
                <a:solidFill>
                  <a:srgbClr val="FFFFFF"/>
                </a:solidFill>
              </a:rPr>
              <a:t>2.1 </a:t>
            </a:r>
            <a:r>
              <a:rPr kumimoji="1" lang="zh-CN" altLang="en-US" sz="3200" b="1" dirty="0" smtClean="0">
                <a:solidFill>
                  <a:srgbClr val="FFFFFF"/>
                </a:solidFill>
              </a:rPr>
              <a:t>图书</a:t>
            </a:r>
            <a:endParaRPr kumimoji="1" lang="en-US" altLang="zh-CN" sz="3200" b="1" dirty="0">
              <a:solidFill>
                <a:srgbClr val="FFFFFF"/>
              </a:solidFill>
            </a:endParaRPr>
          </a:p>
        </p:txBody>
      </p:sp>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iślíďê"/>
        <p:cNvGrpSpPr/>
        <p:nvPr/>
      </p:nvGrpSpPr>
      <p:grpSpPr>
        <a:xfrm>
          <a:off x="0" y="0"/>
          <a:ext cx="0" cy="0"/>
          <a:chOff x="0" y="0"/>
          <a:chExt cx="0" cy="0"/>
        </a:xfrm>
      </p:grpSpPr>
      <p:sp>
        <p:nvSpPr>
          <p:cNvPr id="2" name="îṣľïḍê"/>
          <p:cNvSpPr>
            <a:spLocks noGrp="1"/>
          </p:cNvSpPr>
          <p:nvPr>
            <p:ph type="sldNum" sz="quarter" idx="12"/>
          </p:nvPr>
        </p:nvSpPr>
        <p:spPr/>
        <p:txBody>
          <a:bodyPr/>
          <a:lstStyle/>
          <a:p>
            <a:fld id="{7F65B630-C7FF-41C0-9923-C5E5E29EED81}" type="slidenum">
              <a:rPr lang="en-US" altLang="zh-CN" smtClean="0"/>
              <a:t>2</a:t>
            </a:fld>
            <a:endParaRPr lang="en-US" altLang="zh-CN" dirty="0"/>
          </a:p>
        </p:txBody>
      </p:sp>
      <p:grpSp>
        <p:nvGrpSpPr>
          <p:cNvPr id="9" name="ï$ļiḓê"/>
          <p:cNvGrpSpPr/>
          <p:nvPr/>
        </p:nvGrpSpPr>
        <p:grpSpPr>
          <a:xfrm>
            <a:off x="495703" y="683598"/>
            <a:ext cx="10858500" cy="5343979"/>
            <a:chOff x="660400" y="1621278"/>
            <a:chExt cx="10858500" cy="4677325"/>
          </a:xfrm>
        </p:grpSpPr>
        <p:cxnSp>
          <p:nvCxnSpPr>
            <p:cNvPr id="10" name="iSļiḍê"/>
            <p:cNvCxnSpPr/>
            <p:nvPr/>
          </p:nvCxnSpPr>
          <p:spPr>
            <a:xfrm>
              <a:off x="660400" y="4780512"/>
              <a:ext cx="2714669" cy="0"/>
            </a:xfrm>
            <a:prstGeom prst="straightConnector1">
              <a:avLst/>
            </a:prstGeom>
            <a:ln w="25400">
              <a:solidFill>
                <a:schemeClr val="accent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1" name="iṩlidè"/>
            <p:cNvSpPr txBox="1"/>
            <p:nvPr/>
          </p:nvSpPr>
          <p:spPr>
            <a:xfrm>
              <a:off x="660400" y="3996972"/>
              <a:ext cx="846487" cy="783541"/>
            </a:xfrm>
            <a:prstGeom prst="rect">
              <a:avLst/>
            </a:prstGeom>
            <a:noFill/>
          </p:spPr>
          <p:txBody>
            <a:bodyPr wrap="none" lIns="108000" tIns="108000" rIns="108000" bIns="108000" rtlCol="0" anchor="b" anchorCtr="0">
              <a:spAutoFit/>
            </a:bodyPr>
            <a:lstStyle/>
            <a:p>
              <a:r>
                <a:rPr kumimoji="1" lang="en-US" altLang="zh-CN" sz="4400" b="1" dirty="0">
                  <a:solidFill>
                    <a:schemeClr val="accent1"/>
                  </a:solidFill>
                </a:rPr>
                <a:t>01</a:t>
              </a:r>
            </a:p>
          </p:txBody>
        </p:sp>
        <p:cxnSp>
          <p:nvCxnSpPr>
            <p:cNvPr id="12" name="ïṥlîḋe"/>
            <p:cNvCxnSpPr/>
            <p:nvPr/>
          </p:nvCxnSpPr>
          <p:spPr>
            <a:xfrm>
              <a:off x="3375010" y="4780513"/>
              <a:ext cx="2714669" cy="0"/>
            </a:xfrm>
            <a:prstGeom prst="straightConnector1">
              <a:avLst/>
            </a:prstGeom>
            <a:ln w="25400">
              <a:solidFill>
                <a:schemeClr val="accent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3" name="îṣļïďe"/>
            <p:cNvSpPr txBox="1"/>
            <p:nvPr/>
          </p:nvSpPr>
          <p:spPr>
            <a:xfrm>
              <a:off x="3375011" y="3996972"/>
              <a:ext cx="846487" cy="783541"/>
            </a:xfrm>
            <a:prstGeom prst="rect">
              <a:avLst/>
            </a:prstGeom>
            <a:noFill/>
          </p:spPr>
          <p:txBody>
            <a:bodyPr wrap="none" lIns="108000" tIns="108000" rIns="108000" bIns="108000" rtlCol="0" anchor="b" anchorCtr="0">
              <a:spAutoFit/>
            </a:bodyPr>
            <a:lstStyle/>
            <a:p>
              <a:r>
                <a:rPr kumimoji="1" lang="en-US" altLang="zh-CN" sz="4400" b="1" dirty="0">
                  <a:solidFill>
                    <a:schemeClr val="accent1"/>
                  </a:solidFill>
                </a:rPr>
                <a:t>02</a:t>
              </a:r>
            </a:p>
          </p:txBody>
        </p:sp>
        <p:cxnSp>
          <p:nvCxnSpPr>
            <p:cNvPr id="14" name="îṩḻíḑe"/>
            <p:cNvCxnSpPr/>
            <p:nvPr/>
          </p:nvCxnSpPr>
          <p:spPr>
            <a:xfrm>
              <a:off x="6089620" y="4780513"/>
              <a:ext cx="2714669" cy="0"/>
            </a:xfrm>
            <a:prstGeom prst="straightConnector1">
              <a:avLst/>
            </a:prstGeom>
            <a:ln w="25400">
              <a:solidFill>
                <a:schemeClr val="accent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5" name="işľîḍè"/>
            <p:cNvSpPr txBox="1"/>
            <p:nvPr/>
          </p:nvSpPr>
          <p:spPr>
            <a:xfrm>
              <a:off x="6089620" y="3996972"/>
              <a:ext cx="846487" cy="783541"/>
            </a:xfrm>
            <a:prstGeom prst="rect">
              <a:avLst/>
            </a:prstGeom>
            <a:noFill/>
          </p:spPr>
          <p:txBody>
            <a:bodyPr wrap="none" lIns="108000" tIns="108000" rIns="108000" bIns="108000" rtlCol="0" anchor="b" anchorCtr="0">
              <a:spAutoFit/>
            </a:bodyPr>
            <a:lstStyle/>
            <a:p>
              <a:r>
                <a:rPr kumimoji="1" lang="en-US" altLang="zh-CN" sz="4400" b="1" dirty="0">
                  <a:solidFill>
                    <a:schemeClr val="accent1"/>
                  </a:solidFill>
                </a:rPr>
                <a:t>03</a:t>
              </a:r>
            </a:p>
          </p:txBody>
        </p:sp>
        <p:cxnSp>
          <p:nvCxnSpPr>
            <p:cNvPr id="16" name="îşḻiḋè"/>
            <p:cNvCxnSpPr/>
            <p:nvPr/>
          </p:nvCxnSpPr>
          <p:spPr>
            <a:xfrm>
              <a:off x="8804231" y="4780513"/>
              <a:ext cx="2714669" cy="0"/>
            </a:xfrm>
            <a:prstGeom prst="straightConnector1">
              <a:avLst/>
            </a:prstGeom>
            <a:ln w="25400">
              <a:solidFill>
                <a:schemeClr val="accent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7" name="îŝļidê"/>
            <p:cNvSpPr txBox="1"/>
            <p:nvPr/>
          </p:nvSpPr>
          <p:spPr>
            <a:xfrm>
              <a:off x="8804231" y="3996972"/>
              <a:ext cx="846487" cy="783541"/>
            </a:xfrm>
            <a:prstGeom prst="rect">
              <a:avLst/>
            </a:prstGeom>
            <a:noFill/>
          </p:spPr>
          <p:txBody>
            <a:bodyPr wrap="none" lIns="108000" tIns="108000" rIns="108000" bIns="108000" rtlCol="0" anchor="b" anchorCtr="0">
              <a:spAutoFit/>
            </a:bodyPr>
            <a:lstStyle/>
            <a:p>
              <a:r>
                <a:rPr kumimoji="1" lang="en-US" altLang="zh-CN" sz="4400" b="1" dirty="0">
                  <a:solidFill>
                    <a:schemeClr val="accent1"/>
                  </a:solidFill>
                </a:rPr>
                <a:t>04</a:t>
              </a:r>
            </a:p>
          </p:txBody>
        </p:sp>
        <p:grpSp>
          <p:nvGrpSpPr>
            <p:cNvPr id="36" name="i$1íḑê"/>
            <p:cNvGrpSpPr/>
            <p:nvPr/>
          </p:nvGrpSpPr>
          <p:grpSpPr>
            <a:xfrm>
              <a:off x="660401" y="4937189"/>
              <a:ext cx="2319106" cy="1361414"/>
              <a:chOff x="660401" y="4937902"/>
              <a:chExt cx="2319106" cy="1361414"/>
            </a:xfrm>
          </p:grpSpPr>
          <p:sp>
            <p:nvSpPr>
              <p:cNvPr id="38" name="iṧḻide"/>
              <p:cNvSpPr/>
              <p:nvPr/>
            </p:nvSpPr>
            <p:spPr>
              <a:xfrm>
                <a:off x="660401" y="4937902"/>
                <a:ext cx="2319106" cy="1361414"/>
              </a:xfrm>
              <a:prstGeom prst="round2DiagRect">
                <a:avLst>
                  <a:gd name="adj1" fmla="val 33200"/>
                  <a:gd name="adj2" fmla="val 0"/>
                </a:avLst>
              </a:prstGeom>
              <a:solidFill>
                <a:schemeClr val="tx1">
                  <a:lumMod val="25000"/>
                  <a:lumOff val="75000"/>
                  <a:alpha val="20000"/>
                </a:schemeClr>
              </a:solidFill>
              <a:ln w="6055" cap="flat">
                <a:noFill/>
                <a:prstDash val="solid"/>
                <a:miter/>
              </a:ln>
            </p:spPr>
            <p:txBody>
              <a:bodyPr rtlCol="0" anchor="ctr"/>
              <a:lstStyle/>
              <a:p>
                <a:endParaRPr lang="zh-CN" altLang="en-US"/>
              </a:p>
            </p:txBody>
          </p:sp>
          <p:sp>
            <p:nvSpPr>
              <p:cNvPr id="39" name="ï$1ïdè"/>
              <p:cNvSpPr/>
              <p:nvPr/>
            </p:nvSpPr>
            <p:spPr>
              <a:xfrm>
                <a:off x="1083643" y="5115889"/>
                <a:ext cx="1469692" cy="8350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altLang="en-US" sz="2800" b="1" dirty="0">
                    <a:solidFill>
                      <a:schemeClr val="tx1"/>
                    </a:solidFill>
                  </a:rPr>
                  <a:t>图书馆概况</a:t>
                </a:r>
                <a:endParaRPr kumimoji="1" lang="en-US" altLang="zh-CN" sz="2800" b="1" dirty="0">
                  <a:solidFill>
                    <a:schemeClr val="tx1"/>
                  </a:solidFill>
                </a:endParaRPr>
              </a:p>
            </p:txBody>
          </p:sp>
        </p:grpSp>
        <p:grpSp>
          <p:nvGrpSpPr>
            <p:cNvPr id="32" name="iṥļiḍe"/>
            <p:cNvGrpSpPr/>
            <p:nvPr/>
          </p:nvGrpSpPr>
          <p:grpSpPr>
            <a:xfrm>
              <a:off x="3359080" y="4937188"/>
              <a:ext cx="2319106" cy="1361415"/>
              <a:chOff x="660401" y="4937901"/>
              <a:chExt cx="2319106" cy="1361415"/>
            </a:xfrm>
          </p:grpSpPr>
          <p:sp>
            <p:nvSpPr>
              <p:cNvPr id="34" name="í$ľïḋé"/>
              <p:cNvSpPr/>
              <p:nvPr/>
            </p:nvSpPr>
            <p:spPr>
              <a:xfrm>
                <a:off x="660401" y="4937901"/>
                <a:ext cx="2319106" cy="1361415"/>
              </a:xfrm>
              <a:prstGeom prst="round2DiagRect">
                <a:avLst>
                  <a:gd name="adj1" fmla="val 33200"/>
                  <a:gd name="adj2" fmla="val 0"/>
                </a:avLst>
              </a:prstGeom>
              <a:solidFill>
                <a:schemeClr val="tx1">
                  <a:lumMod val="25000"/>
                  <a:lumOff val="75000"/>
                  <a:alpha val="20000"/>
                </a:schemeClr>
              </a:solidFill>
              <a:ln w="6055" cap="flat">
                <a:noFill/>
                <a:prstDash val="solid"/>
                <a:miter/>
              </a:ln>
            </p:spPr>
            <p:txBody>
              <a:bodyPr rtlCol="0" anchor="ctr"/>
              <a:lstStyle/>
              <a:p>
                <a:endParaRPr lang="zh-CN" altLang="en-US"/>
              </a:p>
            </p:txBody>
          </p:sp>
          <p:sp>
            <p:nvSpPr>
              <p:cNvPr id="35" name="íṣļíḋê"/>
              <p:cNvSpPr/>
              <p:nvPr/>
            </p:nvSpPr>
            <p:spPr>
              <a:xfrm>
                <a:off x="912501" y="5175401"/>
                <a:ext cx="1814906" cy="8350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altLang="en-US" sz="2800" b="1" dirty="0">
                    <a:solidFill>
                      <a:schemeClr val="tx1"/>
                    </a:solidFill>
                  </a:rPr>
                  <a:t>纸质资源及利用</a:t>
                </a:r>
                <a:endParaRPr kumimoji="1" lang="en-US" altLang="zh-CN" sz="2800" b="1" dirty="0">
                  <a:solidFill>
                    <a:schemeClr val="tx1"/>
                  </a:solidFill>
                </a:endParaRPr>
              </a:p>
            </p:txBody>
          </p:sp>
        </p:grpSp>
        <p:grpSp>
          <p:nvGrpSpPr>
            <p:cNvPr id="28" name="îš1îďé"/>
            <p:cNvGrpSpPr/>
            <p:nvPr/>
          </p:nvGrpSpPr>
          <p:grpSpPr>
            <a:xfrm>
              <a:off x="6057759" y="4937188"/>
              <a:ext cx="2319106" cy="1361415"/>
              <a:chOff x="660401" y="4937901"/>
              <a:chExt cx="2319106" cy="1361415"/>
            </a:xfrm>
          </p:grpSpPr>
          <p:sp>
            <p:nvSpPr>
              <p:cNvPr id="30" name="îṣḷïḍê"/>
              <p:cNvSpPr/>
              <p:nvPr/>
            </p:nvSpPr>
            <p:spPr>
              <a:xfrm>
                <a:off x="660401" y="4937901"/>
                <a:ext cx="2319106" cy="1361415"/>
              </a:xfrm>
              <a:prstGeom prst="round2DiagRect">
                <a:avLst>
                  <a:gd name="adj1" fmla="val 33200"/>
                  <a:gd name="adj2" fmla="val 0"/>
                </a:avLst>
              </a:prstGeom>
              <a:solidFill>
                <a:schemeClr val="tx1">
                  <a:lumMod val="25000"/>
                  <a:lumOff val="75000"/>
                  <a:alpha val="20000"/>
                </a:schemeClr>
              </a:solidFill>
              <a:ln w="6055" cap="flat">
                <a:noFill/>
                <a:prstDash val="solid"/>
                <a:miter/>
              </a:ln>
            </p:spPr>
            <p:txBody>
              <a:bodyPr rtlCol="0" anchor="ctr"/>
              <a:lstStyle/>
              <a:p>
                <a:endParaRPr lang="zh-CN" altLang="en-US"/>
              </a:p>
            </p:txBody>
          </p:sp>
          <p:sp>
            <p:nvSpPr>
              <p:cNvPr id="31" name="ïṡľïḑè"/>
              <p:cNvSpPr/>
              <p:nvPr/>
            </p:nvSpPr>
            <p:spPr>
              <a:xfrm>
                <a:off x="912501" y="5201067"/>
                <a:ext cx="1814906" cy="8350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altLang="en-US" sz="2800" b="1" dirty="0">
                    <a:solidFill>
                      <a:schemeClr val="tx1"/>
                    </a:solidFill>
                  </a:rPr>
                  <a:t>电子资源及利用</a:t>
                </a:r>
                <a:endParaRPr kumimoji="1" lang="en-US" altLang="zh-CN" sz="2800" b="1" dirty="0">
                  <a:solidFill>
                    <a:schemeClr val="tx1"/>
                  </a:solidFill>
                </a:endParaRPr>
              </a:p>
            </p:txBody>
          </p:sp>
        </p:grpSp>
        <p:grpSp>
          <p:nvGrpSpPr>
            <p:cNvPr id="24" name="iṩlíḋè"/>
            <p:cNvGrpSpPr/>
            <p:nvPr/>
          </p:nvGrpSpPr>
          <p:grpSpPr>
            <a:xfrm>
              <a:off x="8756438" y="4937188"/>
              <a:ext cx="2319106" cy="1361415"/>
              <a:chOff x="660401" y="4937901"/>
              <a:chExt cx="2319106" cy="1361415"/>
            </a:xfrm>
          </p:grpSpPr>
          <p:sp>
            <p:nvSpPr>
              <p:cNvPr id="26" name="íšḷiďé"/>
              <p:cNvSpPr/>
              <p:nvPr/>
            </p:nvSpPr>
            <p:spPr>
              <a:xfrm>
                <a:off x="660401" y="4937901"/>
                <a:ext cx="2319106" cy="1361415"/>
              </a:xfrm>
              <a:prstGeom prst="round2DiagRect">
                <a:avLst>
                  <a:gd name="adj1" fmla="val 33200"/>
                  <a:gd name="adj2" fmla="val 0"/>
                </a:avLst>
              </a:prstGeom>
              <a:solidFill>
                <a:schemeClr val="tx1">
                  <a:lumMod val="25000"/>
                  <a:lumOff val="75000"/>
                  <a:alpha val="20000"/>
                </a:schemeClr>
              </a:solidFill>
              <a:ln w="6055" cap="flat">
                <a:noFill/>
                <a:prstDash val="solid"/>
                <a:miter/>
              </a:ln>
            </p:spPr>
            <p:txBody>
              <a:bodyPr rtlCol="0" anchor="ctr"/>
              <a:lstStyle/>
              <a:p>
                <a:endParaRPr lang="zh-CN" altLang="en-US"/>
              </a:p>
            </p:txBody>
          </p:sp>
          <p:sp>
            <p:nvSpPr>
              <p:cNvPr id="27" name="iŝľíďê"/>
              <p:cNvSpPr/>
              <p:nvPr/>
            </p:nvSpPr>
            <p:spPr>
              <a:xfrm>
                <a:off x="912501" y="5115889"/>
                <a:ext cx="1814906" cy="8350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altLang="en-US" sz="2800" b="1" dirty="0">
                    <a:solidFill>
                      <a:schemeClr val="tx1"/>
                    </a:solidFill>
                  </a:rPr>
                  <a:t>空间与安全管理</a:t>
                </a:r>
                <a:endParaRPr kumimoji="1" lang="en-US" altLang="zh-CN" sz="2800" b="1" dirty="0">
                  <a:solidFill>
                    <a:schemeClr val="tx1"/>
                  </a:solidFill>
                </a:endParaRPr>
              </a:p>
            </p:txBody>
          </p:sp>
        </p:grpSp>
        <p:sp>
          <p:nvSpPr>
            <p:cNvPr id="22" name="ïsļíḋè"/>
            <p:cNvSpPr txBox="1"/>
            <p:nvPr/>
          </p:nvSpPr>
          <p:spPr>
            <a:xfrm>
              <a:off x="707748" y="1621278"/>
              <a:ext cx="7919915" cy="1373847"/>
            </a:xfrm>
            <a:prstGeom prst="rect">
              <a:avLst/>
            </a:prstGeom>
            <a:noFill/>
          </p:spPr>
          <p:txBody>
            <a:bodyPr wrap="square">
              <a:spAutoFit/>
            </a:bodyPr>
            <a:lstStyle/>
            <a:p>
              <a:r>
                <a:rPr lang="en-US" altLang="zh-CN" sz="9600" b="1" dirty="0"/>
                <a:t>Contents</a:t>
              </a: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内容占位符 2"/>
          <p:cNvSpPr txBox="1"/>
          <p:nvPr/>
        </p:nvSpPr>
        <p:spPr bwMode="auto">
          <a:xfrm>
            <a:off x="7709535" y="2550795"/>
            <a:ext cx="2922270" cy="2123440"/>
          </a:xfrm>
          <a:prstGeom prst="rect">
            <a:avLst/>
          </a:prstGeom>
          <a:noFill/>
          <a:effectLst/>
          <a:scene3d>
            <a:camera prst="orthographicFront"/>
            <a:lightRig rig="balanced" dir="t"/>
          </a:scene3d>
          <a:sp3d prstMaterial="plastic"/>
        </p:spPr>
        <p:txBody>
          <a:bodyPr vert="horz" wrap="square" lIns="68558" tIns="34289" rIns="68558" bIns="34289" numCol="1" rtlCol="0" anchor="t" anchorCtr="0" compatLnSpc="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defTabSz="914400" fontAlgn="auto">
              <a:lnSpc>
                <a:spcPct val="140000"/>
              </a:lnSpc>
              <a:spcBef>
                <a:spcPts val="700"/>
              </a:spcBef>
              <a:buClrTx/>
              <a:buSzTx/>
              <a:buFontTx/>
              <a:buNone/>
              <a:defRPr/>
            </a:pPr>
            <a:r>
              <a:rPr lang="zh-CN" altLang="zh-CN" sz="2000" b="1" noProof="1">
                <a:ln>
                  <a:noFill/>
                </a:ln>
                <a:latin typeface="微软雅黑" panose="020B0503020204020204" charset="-122"/>
                <a:ea typeface="微软雅黑" panose="020B0503020204020204" charset="-122"/>
                <a:cs typeface="Arial Unicode MS" panose="020B0604020202020204" pitchFamily="34" charset="-122"/>
                <a:sym typeface="+mn-ea"/>
              </a:rPr>
              <a:t>索书号又称索取号、排架号，是表明馆藏中的某一文献的排架位置、以便提取和归架的一套编号。</a:t>
            </a:r>
          </a:p>
        </p:txBody>
      </p:sp>
      <p:pic>
        <p:nvPicPr>
          <p:cNvPr id="5" name="图片 4"/>
          <p:cNvPicPr>
            <a:picLocks noChangeAspect="1"/>
          </p:cNvPicPr>
          <p:nvPr/>
        </p:nvPicPr>
        <p:blipFill>
          <a:blip r:embed="rId2"/>
          <a:stretch>
            <a:fillRect/>
          </a:stretch>
        </p:blipFill>
        <p:spPr>
          <a:xfrm>
            <a:off x="668314" y="1522413"/>
            <a:ext cx="6809184" cy="4400715"/>
          </a:xfrm>
          <a:prstGeom prst="rect">
            <a:avLst/>
          </a:prstGeom>
          <a:noFill/>
          <a:ln w="9525">
            <a:noFill/>
          </a:ln>
        </p:spPr>
      </p:pic>
      <p:sp>
        <p:nvSpPr>
          <p:cNvPr id="13" name="îṥľidé"/>
          <p:cNvSpPr/>
          <p:nvPr/>
        </p:nvSpPr>
        <p:spPr>
          <a:xfrm>
            <a:off x="7748980" y="2458951"/>
            <a:ext cx="292209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îṥľidé"/>
          <p:cNvSpPr/>
          <p:nvPr/>
        </p:nvSpPr>
        <p:spPr>
          <a:xfrm>
            <a:off x="7748980" y="4752757"/>
            <a:ext cx="292209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灯片编号占位符 2"/>
          <p:cNvSpPr>
            <a:spLocks noGrp="1"/>
          </p:cNvSpPr>
          <p:nvPr>
            <p:ph type="sldNum" sz="quarter" idx="12"/>
          </p:nvPr>
        </p:nvSpPr>
        <p:spPr>
          <a:xfrm>
            <a:off x="8857452" y="6438901"/>
            <a:ext cx="2661448" cy="215900"/>
          </a:xfrm>
        </p:spPr>
        <p:txBody>
          <a:bodyPr/>
          <a:lstStyle/>
          <a:p>
            <a:fld id="{7F65B630-C7FF-41C0-9923-C5E5E29EED81}" type="slidenum">
              <a:rPr lang="zh-CN" altLang="en-US" smtClean="0"/>
              <a:t>20</a:t>
            </a:fld>
            <a:endParaRPr lang="zh-CN" altLang="en-US"/>
          </a:p>
        </p:txBody>
      </p:sp>
      <p:sp>
        <p:nvSpPr>
          <p:cNvPr id="8" name="îŝļîde"/>
          <p:cNvSpPr/>
          <p:nvPr/>
        </p:nvSpPr>
        <p:spPr>
          <a:xfrm>
            <a:off x="338810" y="447608"/>
            <a:ext cx="2458982"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3200" b="1" dirty="0" smtClean="0">
                <a:solidFill>
                  <a:srgbClr val="FFFFFF"/>
                </a:solidFill>
              </a:rPr>
              <a:t>2.1 </a:t>
            </a:r>
            <a:r>
              <a:rPr kumimoji="1" lang="zh-CN" altLang="en-US" sz="3200" b="1" dirty="0" smtClean="0">
                <a:solidFill>
                  <a:srgbClr val="FFFFFF"/>
                </a:solidFill>
              </a:rPr>
              <a:t>图书</a:t>
            </a:r>
            <a:endParaRPr kumimoji="1" lang="en-US" altLang="zh-CN" sz="3200" b="1" dirty="0">
              <a:solidFill>
                <a:srgbClr val="FFFFFF"/>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p:cNvPicPr>
            <a:picLocks noChangeAspect="1"/>
          </p:cNvPicPr>
          <p:nvPr/>
        </p:nvPicPr>
        <p:blipFill>
          <a:blip r:embed="rId3"/>
          <a:stretch>
            <a:fillRect/>
          </a:stretch>
        </p:blipFill>
        <p:spPr>
          <a:xfrm>
            <a:off x="107950" y="1924050"/>
            <a:ext cx="10085006" cy="3903544"/>
          </a:xfrm>
          <a:prstGeom prst="rect">
            <a:avLst/>
          </a:prstGeom>
          <a:noFill/>
          <a:ln w="9525">
            <a:noFill/>
          </a:ln>
        </p:spPr>
      </p:pic>
      <p:sp>
        <p:nvSpPr>
          <p:cNvPr id="5" name="文本框 3"/>
          <p:cNvSpPr txBox="1"/>
          <p:nvPr/>
        </p:nvSpPr>
        <p:spPr>
          <a:xfrm>
            <a:off x="7872679" y="1924160"/>
            <a:ext cx="3744416" cy="2244090"/>
          </a:xfrm>
          <a:prstGeom prst="rect">
            <a:avLst/>
          </a:prstGeom>
          <a:noFill/>
        </p:spPr>
        <p:txBody>
          <a:bodyPr lIns="91410" tIns="45705" rIns="91410" bIns="45705">
            <a:spAutoFit/>
          </a:bodyPr>
          <a:lstStyle/>
          <a:p>
            <a:pPr marR="0" defTabSz="914400">
              <a:buClrTx/>
              <a:buSzTx/>
              <a:defRPr/>
            </a:pPr>
            <a:r>
              <a:rPr kumimoji="0" lang="zh-CN" altLang="zh-CN" sz="2000" b="1" kern="1200" cap="none" spc="0" normalizeH="0" baseline="0" noProof="1" smtClean="0">
                <a:ln>
                  <a:noFill/>
                </a:ln>
                <a:latin typeface="微软雅黑" panose="020B0503020204020204" charset="-122"/>
                <a:ea typeface="微软雅黑" panose="020B0503020204020204" charset="-122"/>
                <a:cs typeface="Arial Unicode MS" panose="020B0604020202020204" pitchFamily="34" charset="-122"/>
                <a:sym typeface="+mn-ea"/>
              </a:rPr>
              <a:t>索</a:t>
            </a:r>
            <a:r>
              <a:rPr kumimoji="0" lang="zh-CN" altLang="zh-CN" sz="2000" b="1" kern="1200" cap="none" spc="0" normalizeH="0" baseline="0" noProof="1">
                <a:ln>
                  <a:noFill/>
                </a:ln>
                <a:latin typeface="微软雅黑" panose="020B0503020204020204" charset="-122"/>
                <a:ea typeface="微软雅黑" panose="020B0503020204020204" charset="-122"/>
                <a:cs typeface="Arial Unicode MS" panose="020B0604020202020204" pitchFamily="34" charset="-122"/>
                <a:sym typeface="+mn-ea"/>
              </a:rPr>
              <a:t>书号一般由字母、数字和其它符号组成。我馆馆藏的索书号由分类号、著者号、辅助区分号等构成。分类号，是依据分类法，按文献的学科知识属性揭示和组织文献，采用字母和数字作为类目的标识符号。</a:t>
            </a:r>
          </a:p>
        </p:txBody>
      </p:sp>
      <p:sp>
        <p:nvSpPr>
          <p:cNvPr id="8" name="îṥľidé"/>
          <p:cNvSpPr/>
          <p:nvPr/>
        </p:nvSpPr>
        <p:spPr>
          <a:xfrm>
            <a:off x="7997587" y="1774301"/>
            <a:ext cx="3466531"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灯片编号占位符 2"/>
          <p:cNvSpPr>
            <a:spLocks noGrp="1"/>
          </p:cNvSpPr>
          <p:nvPr>
            <p:ph type="sldNum" sz="quarter" idx="12"/>
          </p:nvPr>
        </p:nvSpPr>
        <p:spPr>
          <a:xfrm>
            <a:off x="8857452" y="6438901"/>
            <a:ext cx="2661448" cy="215900"/>
          </a:xfrm>
        </p:spPr>
        <p:txBody>
          <a:bodyPr/>
          <a:lstStyle/>
          <a:p>
            <a:fld id="{7F65B630-C7FF-41C0-9923-C5E5E29EED81}" type="slidenum">
              <a:rPr lang="zh-CN" altLang="en-US" smtClean="0"/>
              <a:t>21</a:t>
            </a:fld>
            <a:endParaRPr lang="zh-CN" altLang="en-US"/>
          </a:p>
        </p:txBody>
      </p:sp>
      <p:sp>
        <p:nvSpPr>
          <p:cNvPr id="10" name="îŝļîde"/>
          <p:cNvSpPr/>
          <p:nvPr/>
        </p:nvSpPr>
        <p:spPr>
          <a:xfrm>
            <a:off x="338810" y="447608"/>
            <a:ext cx="2458982"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3200" b="1" dirty="0" smtClean="0">
                <a:solidFill>
                  <a:srgbClr val="FFFFFF"/>
                </a:solidFill>
              </a:rPr>
              <a:t>2.1 </a:t>
            </a:r>
            <a:r>
              <a:rPr kumimoji="1" lang="zh-CN" altLang="en-US" sz="3200" b="1" dirty="0" smtClean="0">
                <a:solidFill>
                  <a:srgbClr val="FFFFFF"/>
                </a:solidFill>
              </a:rPr>
              <a:t>图书</a:t>
            </a:r>
            <a:endParaRPr kumimoji="1" lang="en-US" altLang="zh-CN" sz="3200" b="1" dirty="0">
              <a:solidFill>
                <a:srgbClr val="FFFFFF"/>
              </a:solidFill>
            </a:endParaRPr>
          </a:p>
        </p:txBody>
      </p:sp>
      <p:sp>
        <p:nvSpPr>
          <p:cNvPr id="3" name="îṥľidé"/>
          <p:cNvSpPr/>
          <p:nvPr>
            <p:custDataLst>
              <p:tags r:id="rId1"/>
            </p:custDataLst>
          </p:nvPr>
        </p:nvSpPr>
        <p:spPr>
          <a:xfrm>
            <a:off x="7997825" y="4272280"/>
            <a:ext cx="3456000" cy="4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p:nvPr/>
        </p:nvSpPr>
        <p:spPr>
          <a:xfrm>
            <a:off x="2068163" y="1978926"/>
            <a:ext cx="7837170" cy="928048"/>
          </a:xfrm>
          <a:prstGeom prst="rect">
            <a:avLst/>
          </a:prstGeom>
        </p:spPr>
        <p:txBody>
          <a:bodyPr vert="horz" wrap="square" lIns="68558" tIns="34289" rIns="68558" bIns="34289" anchor="t"/>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3200" b="1" dirty="0" smtClean="0"/>
              <a:t>*</a:t>
            </a:r>
            <a:r>
              <a:rPr lang="zh-CN" altLang="en-US" sz="3000" b="1" dirty="0" smtClean="0"/>
              <a:t>图书借阅三部曲</a:t>
            </a:r>
            <a:endParaRPr lang="zh-CN" altLang="en-US" sz="3200" b="1" dirty="0" smtClean="0"/>
          </a:p>
        </p:txBody>
      </p:sp>
      <p:grpSp>
        <p:nvGrpSpPr>
          <p:cNvPr id="6" name="ïşľiḋé"/>
          <p:cNvGrpSpPr/>
          <p:nvPr/>
        </p:nvGrpSpPr>
        <p:grpSpPr>
          <a:xfrm>
            <a:off x="800056" y="2998383"/>
            <a:ext cx="10197193" cy="2225784"/>
            <a:chOff x="1058637" y="2822121"/>
            <a:chExt cx="10197192" cy="2225783"/>
          </a:xfrm>
        </p:grpSpPr>
        <p:sp>
          <p:nvSpPr>
            <p:cNvPr id="7" name="íṡ1iḍe"/>
            <p:cNvSpPr/>
            <p:nvPr/>
          </p:nvSpPr>
          <p:spPr>
            <a:xfrm>
              <a:off x="1058637" y="2822121"/>
              <a:ext cx="3139277" cy="2225783"/>
            </a:xfrm>
            <a:prstGeom prst="roundRect">
              <a:avLst>
                <a:gd name="adj" fmla="val 0"/>
              </a:avLst>
            </a:prstGeom>
            <a:solidFill>
              <a:schemeClr val="tx2">
                <a:alpha val="15000"/>
              </a:schemeClr>
            </a:solidFill>
            <a:ln w="6055" cap="flat">
              <a:noFill/>
              <a:prstDash val="solid"/>
              <a:miter/>
            </a:ln>
          </p:spPr>
          <p:txBody>
            <a:bodyPr wrap="square" lIns="91440" tIns="45720" rIns="91440" bIns="45720" rtlCol="0" anchor="ctr">
              <a:noAutofit/>
            </a:bodyPr>
            <a:lstStyle/>
            <a:p>
              <a:pPr algn="ctr">
                <a:lnSpc>
                  <a:spcPct val="130000"/>
                </a:lnSpc>
              </a:pPr>
              <a:endParaRPr kumimoji="1" lang="en-GB" sz="1000"/>
            </a:p>
          </p:txBody>
        </p:sp>
        <p:sp>
          <p:nvSpPr>
            <p:cNvPr id="8" name="ïṡḻîďé"/>
            <p:cNvSpPr txBox="1"/>
            <p:nvPr/>
          </p:nvSpPr>
          <p:spPr>
            <a:xfrm>
              <a:off x="1299543" y="3959816"/>
              <a:ext cx="2657464" cy="394210"/>
            </a:xfrm>
            <a:prstGeom prst="rect">
              <a:avLst/>
            </a:prstGeom>
            <a:noFill/>
          </p:spPr>
          <p:txBody>
            <a:bodyPr wrap="square" rtlCol="0" anchor="b">
              <a:spAutoFit/>
            </a:bodyPr>
            <a:lstStyle/>
            <a:p>
              <a:pPr algn="ctr">
                <a:lnSpc>
                  <a:spcPct val="120000"/>
                </a:lnSpc>
              </a:pPr>
              <a:r>
                <a:rPr lang="zh-CN" altLang="en-US" b="1" dirty="0" smtClean="0"/>
                <a:t>书目检索</a:t>
              </a:r>
              <a:endParaRPr lang="en-US" altLang="zh-CN" b="1" dirty="0"/>
            </a:p>
          </p:txBody>
        </p:sp>
        <p:sp>
          <p:nvSpPr>
            <p:cNvPr id="10" name="îṩḻiḓè"/>
            <p:cNvSpPr/>
            <p:nvPr/>
          </p:nvSpPr>
          <p:spPr>
            <a:xfrm>
              <a:off x="4587595" y="2822121"/>
              <a:ext cx="3139277" cy="2225783"/>
            </a:xfrm>
            <a:prstGeom prst="roundRect">
              <a:avLst>
                <a:gd name="adj" fmla="val 0"/>
              </a:avLst>
            </a:prstGeom>
            <a:solidFill>
              <a:schemeClr val="tx2">
                <a:alpha val="15000"/>
              </a:schemeClr>
            </a:solidFill>
            <a:ln w="6055" cap="flat">
              <a:noFill/>
              <a:prstDash val="solid"/>
              <a:miter/>
            </a:ln>
          </p:spPr>
          <p:txBody>
            <a:bodyPr wrap="square" lIns="91440" tIns="45720" rIns="91440" bIns="45720" rtlCol="0" anchor="ctr">
              <a:noAutofit/>
            </a:bodyPr>
            <a:lstStyle/>
            <a:p>
              <a:pPr algn="ctr">
                <a:lnSpc>
                  <a:spcPct val="130000"/>
                </a:lnSpc>
              </a:pPr>
              <a:endParaRPr kumimoji="1" lang="en-GB" sz="1000"/>
            </a:p>
          </p:txBody>
        </p:sp>
        <p:sp>
          <p:nvSpPr>
            <p:cNvPr id="11" name="ísļíḋê"/>
            <p:cNvSpPr txBox="1"/>
            <p:nvPr/>
          </p:nvSpPr>
          <p:spPr>
            <a:xfrm>
              <a:off x="4828500" y="3959816"/>
              <a:ext cx="2657464" cy="394210"/>
            </a:xfrm>
            <a:prstGeom prst="rect">
              <a:avLst/>
            </a:prstGeom>
            <a:noFill/>
          </p:spPr>
          <p:txBody>
            <a:bodyPr wrap="square" rtlCol="0" anchor="b">
              <a:spAutoFit/>
            </a:bodyPr>
            <a:lstStyle/>
            <a:p>
              <a:pPr algn="ctr">
                <a:lnSpc>
                  <a:spcPct val="120000"/>
                </a:lnSpc>
              </a:pPr>
              <a:r>
                <a:rPr lang="zh-CN" altLang="en-US" b="1" dirty="0" smtClean="0"/>
                <a:t>书库查找</a:t>
              </a:r>
              <a:endParaRPr lang="en-US" altLang="zh-CN" b="1" dirty="0"/>
            </a:p>
          </p:txBody>
        </p:sp>
        <p:sp>
          <p:nvSpPr>
            <p:cNvPr id="13" name="îŝḷïḋê"/>
            <p:cNvSpPr/>
            <p:nvPr/>
          </p:nvSpPr>
          <p:spPr>
            <a:xfrm>
              <a:off x="8116552" y="2822121"/>
              <a:ext cx="3139277" cy="2225783"/>
            </a:xfrm>
            <a:prstGeom prst="roundRect">
              <a:avLst>
                <a:gd name="adj" fmla="val 0"/>
              </a:avLst>
            </a:prstGeom>
            <a:solidFill>
              <a:schemeClr val="tx2">
                <a:alpha val="15000"/>
              </a:schemeClr>
            </a:solidFill>
            <a:ln w="6055" cap="flat">
              <a:noFill/>
              <a:prstDash val="solid"/>
              <a:miter/>
            </a:ln>
          </p:spPr>
          <p:txBody>
            <a:bodyPr wrap="square" lIns="91440" tIns="45720" rIns="91440" bIns="45720" rtlCol="0" anchor="ctr">
              <a:noAutofit/>
            </a:bodyPr>
            <a:lstStyle/>
            <a:p>
              <a:pPr algn="ctr">
                <a:lnSpc>
                  <a:spcPct val="130000"/>
                </a:lnSpc>
              </a:pPr>
              <a:endParaRPr kumimoji="1" lang="en-GB" sz="1000"/>
            </a:p>
          </p:txBody>
        </p:sp>
        <p:sp>
          <p:nvSpPr>
            <p:cNvPr id="14" name="íŝḻiḓé"/>
            <p:cNvSpPr txBox="1"/>
            <p:nvPr/>
          </p:nvSpPr>
          <p:spPr>
            <a:xfrm>
              <a:off x="8357458" y="3959816"/>
              <a:ext cx="2657464" cy="394210"/>
            </a:xfrm>
            <a:prstGeom prst="rect">
              <a:avLst/>
            </a:prstGeom>
            <a:noFill/>
          </p:spPr>
          <p:txBody>
            <a:bodyPr wrap="square" rtlCol="0" anchor="b">
              <a:spAutoFit/>
            </a:bodyPr>
            <a:lstStyle/>
            <a:p>
              <a:pPr algn="ctr">
                <a:lnSpc>
                  <a:spcPct val="120000"/>
                </a:lnSpc>
              </a:pPr>
              <a:r>
                <a:rPr lang="zh-CN" altLang="en-US" b="1" dirty="0" smtClean="0"/>
                <a:t>借还图书</a:t>
              </a:r>
              <a:endParaRPr lang="en-US" altLang="zh-CN" b="1" dirty="0"/>
            </a:p>
          </p:txBody>
        </p:sp>
        <p:grpSp>
          <p:nvGrpSpPr>
            <p:cNvPr id="16" name="î$ļîḑe"/>
            <p:cNvGrpSpPr/>
            <p:nvPr/>
          </p:nvGrpSpPr>
          <p:grpSpPr>
            <a:xfrm>
              <a:off x="2326744" y="3135996"/>
              <a:ext cx="571723" cy="571720"/>
              <a:chOff x="2631615" y="4670247"/>
              <a:chExt cx="444222" cy="444220"/>
            </a:xfrm>
          </p:grpSpPr>
          <p:sp>
            <p:nvSpPr>
              <p:cNvPr id="26" name="íṩ1iḍê"/>
              <p:cNvSpPr/>
              <p:nvPr/>
            </p:nvSpPr>
            <p:spPr>
              <a:xfrm>
                <a:off x="2631615" y="4670247"/>
                <a:ext cx="444222" cy="444220"/>
              </a:xfrm>
              <a:prstGeom prst="ellipse">
                <a:avLst/>
              </a:prstGeom>
              <a:solidFill>
                <a:schemeClr val="accent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100" b="1" dirty="0">
                  <a:solidFill>
                    <a:schemeClr val="bg1"/>
                  </a:solidFill>
                </a:endParaRPr>
              </a:p>
            </p:txBody>
          </p:sp>
          <p:sp>
            <p:nvSpPr>
              <p:cNvPr id="27" name="íṥļîḍè"/>
              <p:cNvSpPr/>
              <p:nvPr/>
            </p:nvSpPr>
            <p:spPr bwMode="auto">
              <a:xfrm>
                <a:off x="2750946" y="4806791"/>
                <a:ext cx="205561" cy="171132"/>
              </a:xfrm>
              <a:custGeom>
                <a:avLst/>
                <a:gdLst>
                  <a:gd name="connsiteX0" fmla="*/ 483573 w 526297"/>
                  <a:gd name="connsiteY0" fmla="*/ 133971 h 438150"/>
                  <a:gd name="connsiteX1" fmla="*/ 527674 w 526297"/>
                  <a:gd name="connsiteY1" fmla="*/ 178072 h 438150"/>
                  <a:gd name="connsiteX2" fmla="*/ 527579 w 526297"/>
                  <a:gd name="connsiteY2" fmla="*/ 181501 h 438150"/>
                  <a:gd name="connsiteX3" fmla="*/ 514244 w 526297"/>
                  <a:gd name="connsiteY3" fmla="*/ 355237 h 438150"/>
                  <a:gd name="connsiteX4" fmla="*/ 485764 w 526297"/>
                  <a:gd name="connsiteY4" fmla="*/ 381621 h 438150"/>
                  <a:gd name="connsiteX5" fmla="*/ 454998 w 526297"/>
                  <a:gd name="connsiteY5" fmla="*/ 381621 h 438150"/>
                  <a:gd name="connsiteX6" fmla="*/ 454998 w 526297"/>
                  <a:gd name="connsiteY6" fmla="*/ 438771 h 438150"/>
                  <a:gd name="connsiteX7" fmla="*/ 435948 w 526297"/>
                  <a:gd name="connsiteY7" fmla="*/ 438771 h 438150"/>
                  <a:gd name="connsiteX8" fmla="*/ 435948 w 526297"/>
                  <a:gd name="connsiteY8" fmla="*/ 381621 h 438150"/>
                  <a:gd name="connsiteX9" fmla="*/ 93048 w 526297"/>
                  <a:gd name="connsiteY9" fmla="*/ 381621 h 438150"/>
                  <a:gd name="connsiteX10" fmla="*/ 93048 w 526297"/>
                  <a:gd name="connsiteY10" fmla="*/ 438771 h 438150"/>
                  <a:gd name="connsiteX11" fmla="*/ 73998 w 526297"/>
                  <a:gd name="connsiteY11" fmla="*/ 438771 h 438150"/>
                  <a:gd name="connsiteX12" fmla="*/ 73998 w 526297"/>
                  <a:gd name="connsiteY12" fmla="*/ 381621 h 438150"/>
                  <a:gd name="connsiteX13" fmla="*/ 43328 w 526297"/>
                  <a:gd name="connsiteY13" fmla="*/ 381621 h 438150"/>
                  <a:gd name="connsiteX14" fmla="*/ 14848 w 526297"/>
                  <a:gd name="connsiteY14" fmla="*/ 355237 h 438150"/>
                  <a:gd name="connsiteX15" fmla="*/ 1513 w 526297"/>
                  <a:gd name="connsiteY15" fmla="*/ 181501 h 438150"/>
                  <a:gd name="connsiteX16" fmla="*/ 42089 w 526297"/>
                  <a:gd name="connsiteY16" fmla="*/ 134162 h 438150"/>
                  <a:gd name="connsiteX17" fmla="*/ 45518 w 526297"/>
                  <a:gd name="connsiteY17" fmla="*/ 134066 h 438150"/>
                  <a:gd name="connsiteX18" fmla="*/ 101906 w 526297"/>
                  <a:gd name="connsiteY18" fmla="*/ 180834 h 438150"/>
                  <a:gd name="connsiteX19" fmla="*/ 121623 w 526297"/>
                  <a:gd name="connsiteY19" fmla="*/ 286371 h 438150"/>
                  <a:gd name="connsiteX20" fmla="*/ 407373 w 526297"/>
                  <a:gd name="connsiteY20" fmla="*/ 286371 h 438150"/>
                  <a:gd name="connsiteX21" fmla="*/ 427185 w 526297"/>
                  <a:gd name="connsiteY21" fmla="*/ 180739 h 438150"/>
                  <a:gd name="connsiteX22" fmla="*/ 483573 w 526297"/>
                  <a:gd name="connsiteY22" fmla="*/ 133971 h 438150"/>
                  <a:gd name="connsiteX23" fmla="*/ 416898 w 526297"/>
                  <a:gd name="connsiteY23" fmla="*/ 621 h 438150"/>
                  <a:gd name="connsiteX24" fmla="*/ 483573 w 526297"/>
                  <a:gd name="connsiteY24" fmla="*/ 67296 h 438150"/>
                  <a:gd name="connsiteX25" fmla="*/ 483573 w 526297"/>
                  <a:gd name="connsiteY25" fmla="*/ 115397 h 438150"/>
                  <a:gd name="connsiteX26" fmla="*/ 476429 w 526297"/>
                  <a:gd name="connsiteY26" fmla="*/ 114921 h 438150"/>
                  <a:gd name="connsiteX27" fmla="*/ 412040 w 526297"/>
                  <a:gd name="connsiteY27" fmla="*/ 166451 h 438150"/>
                  <a:gd name="connsiteX28" fmla="*/ 411564 w 526297"/>
                  <a:gd name="connsiteY28" fmla="*/ 168737 h 438150"/>
                  <a:gd name="connsiteX29" fmla="*/ 393086 w 526297"/>
                  <a:gd name="connsiteY29" fmla="*/ 267321 h 438150"/>
                  <a:gd name="connsiteX30" fmla="*/ 135911 w 526297"/>
                  <a:gd name="connsiteY30" fmla="*/ 267321 h 438150"/>
                  <a:gd name="connsiteX31" fmla="*/ 117432 w 526297"/>
                  <a:gd name="connsiteY31" fmla="*/ 168737 h 438150"/>
                  <a:gd name="connsiteX32" fmla="*/ 52567 w 526297"/>
                  <a:gd name="connsiteY32" fmla="*/ 114921 h 438150"/>
                  <a:gd name="connsiteX33" fmla="*/ 54948 w 526297"/>
                  <a:gd name="connsiteY33" fmla="*/ 67296 h 438150"/>
                  <a:gd name="connsiteX34" fmla="*/ 121623 w 526297"/>
                  <a:gd name="connsiteY34" fmla="*/ 621 h 438150"/>
                  <a:gd name="connsiteX35" fmla="*/ 416898 w 526297"/>
                  <a:gd name="connsiteY35" fmla="*/ 621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26297" h="438150">
                    <a:moveTo>
                      <a:pt x="483573" y="133971"/>
                    </a:moveTo>
                    <a:cubicBezTo>
                      <a:pt x="507957" y="133971"/>
                      <a:pt x="527674" y="153688"/>
                      <a:pt x="527674" y="178072"/>
                    </a:cubicBezTo>
                    <a:cubicBezTo>
                      <a:pt x="527674" y="179215"/>
                      <a:pt x="527674" y="180358"/>
                      <a:pt x="527579" y="181501"/>
                    </a:cubicBezTo>
                    <a:lnTo>
                      <a:pt x="514244" y="355237"/>
                    </a:lnTo>
                    <a:cubicBezTo>
                      <a:pt x="513101" y="370096"/>
                      <a:pt x="500718" y="381621"/>
                      <a:pt x="485764" y="381621"/>
                    </a:cubicBezTo>
                    <a:lnTo>
                      <a:pt x="454998" y="381621"/>
                    </a:lnTo>
                    <a:lnTo>
                      <a:pt x="454998" y="438771"/>
                    </a:lnTo>
                    <a:lnTo>
                      <a:pt x="435948" y="438771"/>
                    </a:lnTo>
                    <a:lnTo>
                      <a:pt x="435948" y="381621"/>
                    </a:lnTo>
                    <a:lnTo>
                      <a:pt x="93048" y="381621"/>
                    </a:lnTo>
                    <a:lnTo>
                      <a:pt x="93048" y="438771"/>
                    </a:lnTo>
                    <a:lnTo>
                      <a:pt x="73998" y="438771"/>
                    </a:lnTo>
                    <a:lnTo>
                      <a:pt x="73998" y="381621"/>
                    </a:lnTo>
                    <a:lnTo>
                      <a:pt x="43328" y="381621"/>
                    </a:lnTo>
                    <a:cubicBezTo>
                      <a:pt x="28373" y="381621"/>
                      <a:pt x="15991" y="370096"/>
                      <a:pt x="14848" y="355237"/>
                    </a:cubicBezTo>
                    <a:lnTo>
                      <a:pt x="1513" y="181501"/>
                    </a:lnTo>
                    <a:cubicBezTo>
                      <a:pt x="-392" y="157212"/>
                      <a:pt x="17801" y="135971"/>
                      <a:pt x="42089" y="134162"/>
                    </a:cubicBezTo>
                    <a:cubicBezTo>
                      <a:pt x="43232" y="134066"/>
                      <a:pt x="44375" y="134066"/>
                      <a:pt x="45518" y="134066"/>
                    </a:cubicBezTo>
                    <a:cubicBezTo>
                      <a:pt x="73141" y="134066"/>
                      <a:pt x="96858" y="153688"/>
                      <a:pt x="101906" y="180834"/>
                    </a:cubicBezTo>
                    <a:lnTo>
                      <a:pt x="121623" y="286371"/>
                    </a:lnTo>
                    <a:lnTo>
                      <a:pt x="407373" y="286371"/>
                    </a:lnTo>
                    <a:lnTo>
                      <a:pt x="427185" y="180739"/>
                    </a:lnTo>
                    <a:cubicBezTo>
                      <a:pt x="432233" y="153592"/>
                      <a:pt x="455951" y="133971"/>
                      <a:pt x="483573" y="133971"/>
                    </a:cubicBezTo>
                    <a:close/>
                    <a:moveTo>
                      <a:pt x="416898" y="621"/>
                    </a:moveTo>
                    <a:cubicBezTo>
                      <a:pt x="453760" y="621"/>
                      <a:pt x="483573" y="30434"/>
                      <a:pt x="483573" y="67296"/>
                    </a:cubicBezTo>
                    <a:lnTo>
                      <a:pt x="483573" y="115397"/>
                    </a:lnTo>
                    <a:cubicBezTo>
                      <a:pt x="481192" y="115112"/>
                      <a:pt x="478811" y="114921"/>
                      <a:pt x="476429" y="114921"/>
                    </a:cubicBezTo>
                    <a:cubicBezTo>
                      <a:pt x="445473" y="114921"/>
                      <a:pt x="418803" y="136448"/>
                      <a:pt x="412040" y="166451"/>
                    </a:cubicBezTo>
                    <a:lnTo>
                      <a:pt x="411564" y="168737"/>
                    </a:lnTo>
                    <a:lnTo>
                      <a:pt x="393086" y="267321"/>
                    </a:lnTo>
                    <a:lnTo>
                      <a:pt x="135911" y="267321"/>
                    </a:lnTo>
                    <a:lnTo>
                      <a:pt x="117432" y="168737"/>
                    </a:lnTo>
                    <a:cubicBezTo>
                      <a:pt x="111622" y="137495"/>
                      <a:pt x="84285" y="114921"/>
                      <a:pt x="52567" y="114921"/>
                    </a:cubicBezTo>
                    <a:lnTo>
                      <a:pt x="54948" y="67296"/>
                    </a:lnTo>
                    <a:cubicBezTo>
                      <a:pt x="54948" y="30434"/>
                      <a:pt x="84761" y="621"/>
                      <a:pt x="121623" y="621"/>
                    </a:cubicBezTo>
                    <a:lnTo>
                      <a:pt x="416898" y="621"/>
                    </a:ln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p>
            </p:txBody>
          </p:sp>
        </p:grpSp>
        <p:grpSp>
          <p:nvGrpSpPr>
            <p:cNvPr id="17" name="iŝ1ïḑe"/>
            <p:cNvGrpSpPr/>
            <p:nvPr/>
          </p:nvGrpSpPr>
          <p:grpSpPr>
            <a:xfrm>
              <a:off x="5876279" y="3135996"/>
              <a:ext cx="571723" cy="571720"/>
              <a:chOff x="2236765" y="5208889"/>
              <a:chExt cx="444222" cy="444220"/>
            </a:xfrm>
          </p:grpSpPr>
          <p:sp>
            <p:nvSpPr>
              <p:cNvPr id="24" name="îṩľiḑé"/>
              <p:cNvSpPr/>
              <p:nvPr/>
            </p:nvSpPr>
            <p:spPr>
              <a:xfrm>
                <a:off x="2236765" y="5208889"/>
                <a:ext cx="444222" cy="444220"/>
              </a:xfrm>
              <a:prstGeom prst="ellipse">
                <a:avLst/>
              </a:prstGeom>
              <a:solidFill>
                <a:schemeClr val="accent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100" b="1" dirty="0">
                  <a:solidFill>
                    <a:schemeClr val="bg1"/>
                  </a:solidFill>
                </a:endParaRPr>
              </a:p>
            </p:txBody>
          </p:sp>
          <p:sp>
            <p:nvSpPr>
              <p:cNvPr id="25" name="iṩļíḓe"/>
              <p:cNvSpPr/>
              <p:nvPr/>
            </p:nvSpPr>
            <p:spPr bwMode="auto">
              <a:xfrm>
                <a:off x="2365111" y="5328219"/>
                <a:ext cx="187529" cy="205561"/>
              </a:xfrm>
              <a:custGeom>
                <a:avLst/>
                <a:gdLst>
                  <a:gd name="connsiteX0" fmla="*/ 248770 w 495300"/>
                  <a:gd name="connsiteY0" fmla="*/ 621 h 542925"/>
                  <a:gd name="connsiteX1" fmla="*/ 496420 w 495300"/>
                  <a:gd name="connsiteY1" fmla="*/ 248271 h 542925"/>
                  <a:gd name="connsiteX2" fmla="*/ 323827 w 495300"/>
                  <a:gd name="connsiteY2" fmla="*/ 484396 h 542925"/>
                  <a:gd name="connsiteX3" fmla="*/ 346973 w 495300"/>
                  <a:gd name="connsiteY3" fmla="*/ 524496 h 542925"/>
                  <a:gd name="connsiteX4" fmla="*/ 420220 w 495300"/>
                  <a:gd name="connsiteY4" fmla="*/ 524496 h 542925"/>
                  <a:gd name="connsiteX5" fmla="*/ 420220 w 495300"/>
                  <a:gd name="connsiteY5" fmla="*/ 543546 h 542925"/>
                  <a:gd name="connsiteX6" fmla="*/ 77320 w 495300"/>
                  <a:gd name="connsiteY6" fmla="*/ 543546 h 542925"/>
                  <a:gd name="connsiteX7" fmla="*/ 77320 w 495300"/>
                  <a:gd name="connsiteY7" fmla="*/ 524496 h 542925"/>
                  <a:gd name="connsiteX8" fmla="*/ 150567 w 495300"/>
                  <a:gd name="connsiteY8" fmla="*/ 524496 h 542925"/>
                  <a:gd name="connsiteX9" fmla="*/ 173713 w 495300"/>
                  <a:gd name="connsiteY9" fmla="*/ 484396 h 542925"/>
                  <a:gd name="connsiteX10" fmla="*/ 1120 w 495300"/>
                  <a:gd name="connsiteY10" fmla="*/ 248271 h 542925"/>
                  <a:gd name="connsiteX11" fmla="*/ 248770 w 495300"/>
                  <a:gd name="connsiteY11" fmla="*/ 621 h 542925"/>
                  <a:gd name="connsiteX12" fmla="*/ 192763 w 495300"/>
                  <a:gd name="connsiteY12" fmla="*/ 489539 h 542925"/>
                  <a:gd name="connsiteX13" fmla="*/ 172570 w 495300"/>
                  <a:gd name="connsiteY13" fmla="*/ 524496 h 542925"/>
                  <a:gd name="connsiteX14" fmla="*/ 324970 w 495300"/>
                  <a:gd name="connsiteY14" fmla="*/ 524496 h 542925"/>
                  <a:gd name="connsiteX15" fmla="*/ 304777 w 495300"/>
                  <a:gd name="connsiteY15" fmla="*/ 489539 h 542925"/>
                  <a:gd name="connsiteX16" fmla="*/ 248770 w 495300"/>
                  <a:gd name="connsiteY16" fmla="*/ 495921 h 542925"/>
                  <a:gd name="connsiteX17" fmla="*/ 192763 w 495300"/>
                  <a:gd name="connsiteY17" fmla="*/ 489539 h 542925"/>
                  <a:gd name="connsiteX18" fmla="*/ 248770 w 495300"/>
                  <a:gd name="connsiteY18" fmla="*/ 143496 h 542925"/>
                  <a:gd name="connsiteX19" fmla="*/ 143995 w 495300"/>
                  <a:gd name="connsiteY19" fmla="*/ 248271 h 542925"/>
                  <a:gd name="connsiteX20" fmla="*/ 248770 w 495300"/>
                  <a:gd name="connsiteY20" fmla="*/ 353046 h 542925"/>
                  <a:gd name="connsiteX21" fmla="*/ 353545 w 495300"/>
                  <a:gd name="connsiteY21" fmla="*/ 248271 h 542925"/>
                  <a:gd name="connsiteX22" fmla="*/ 248770 w 495300"/>
                  <a:gd name="connsiteY22" fmla="*/ 143496 h 542925"/>
                  <a:gd name="connsiteX23" fmla="*/ 367833 w 495300"/>
                  <a:gd name="connsiteY23" fmla="*/ 114921 h 542925"/>
                  <a:gd name="connsiteX24" fmla="*/ 353545 w 495300"/>
                  <a:gd name="connsiteY24" fmla="*/ 129209 h 542925"/>
                  <a:gd name="connsiteX25" fmla="*/ 367833 w 495300"/>
                  <a:gd name="connsiteY25" fmla="*/ 143496 h 542925"/>
                  <a:gd name="connsiteX26" fmla="*/ 382120 w 495300"/>
                  <a:gd name="connsiteY26" fmla="*/ 129209 h 542925"/>
                  <a:gd name="connsiteX27" fmla="*/ 367833 w 495300"/>
                  <a:gd name="connsiteY27" fmla="*/ 114921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95300" h="542925">
                    <a:moveTo>
                      <a:pt x="248770" y="621"/>
                    </a:moveTo>
                    <a:cubicBezTo>
                      <a:pt x="385549" y="621"/>
                      <a:pt x="496420" y="111492"/>
                      <a:pt x="496420" y="248271"/>
                    </a:cubicBezTo>
                    <a:cubicBezTo>
                      <a:pt x="496420" y="358856"/>
                      <a:pt x="423935" y="452582"/>
                      <a:pt x="323827" y="484396"/>
                    </a:cubicBezTo>
                    <a:lnTo>
                      <a:pt x="346973" y="524496"/>
                    </a:lnTo>
                    <a:lnTo>
                      <a:pt x="420220" y="524496"/>
                    </a:lnTo>
                    <a:lnTo>
                      <a:pt x="420220" y="543546"/>
                    </a:lnTo>
                    <a:lnTo>
                      <a:pt x="77320" y="543546"/>
                    </a:lnTo>
                    <a:lnTo>
                      <a:pt x="77320" y="524496"/>
                    </a:lnTo>
                    <a:lnTo>
                      <a:pt x="150567" y="524496"/>
                    </a:lnTo>
                    <a:lnTo>
                      <a:pt x="173713" y="484396"/>
                    </a:lnTo>
                    <a:cubicBezTo>
                      <a:pt x="73605" y="452582"/>
                      <a:pt x="1120" y="358856"/>
                      <a:pt x="1120" y="248271"/>
                    </a:cubicBezTo>
                    <a:cubicBezTo>
                      <a:pt x="1120" y="111492"/>
                      <a:pt x="111991" y="621"/>
                      <a:pt x="248770" y="621"/>
                    </a:cubicBezTo>
                    <a:close/>
                    <a:moveTo>
                      <a:pt x="192763" y="489539"/>
                    </a:moveTo>
                    <a:lnTo>
                      <a:pt x="172570" y="524496"/>
                    </a:lnTo>
                    <a:lnTo>
                      <a:pt x="324970" y="524496"/>
                    </a:lnTo>
                    <a:lnTo>
                      <a:pt x="304777" y="489539"/>
                    </a:lnTo>
                    <a:cubicBezTo>
                      <a:pt x="286775" y="493730"/>
                      <a:pt x="268010" y="495921"/>
                      <a:pt x="248770" y="495921"/>
                    </a:cubicBezTo>
                    <a:cubicBezTo>
                      <a:pt x="229530" y="495921"/>
                      <a:pt x="210765" y="493730"/>
                      <a:pt x="192763" y="489539"/>
                    </a:cubicBezTo>
                    <a:close/>
                    <a:moveTo>
                      <a:pt x="248770" y="143496"/>
                    </a:moveTo>
                    <a:cubicBezTo>
                      <a:pt x="190858" y="143496"/>
                      <a:pt x="143995" y="190359"/>
                      <a:pt x="143995" y="248271"/>
                    </a:cubicBezTo>
                    <a:cubicBezTo>
                      <a:pt x="143995" y="306183"/>
                      <a:pt x="190858" y="353046"/>
                      <a:pt x="248770" y="353046"/>
                    </a:cubicBezTo>
                    <a:cubicBezTo>
                      <a:pt x="306682" y="353046"/>
                      <a:pt x="353545" y="306183"/>
                      <a:pt x="353545" y="248271"/>
                    </a:cubicBezTo>
                    <a:cubicBezTo>
                      <a:pt x="353545" y="190359"/>
                      <a:pt x="306682" y="143496"/>
                      <a:pt x="248770" y="143496"/>
                    </a:cubicBezTo>
                    <a:close/>
                    <a:moveTo>
                      <a:pt x="367833" y="114921"/>
                    </a:moveTo>
                    <a:cubicBezTo>
                      <a:pt x="359927" y="114921"/>
                      <a:pt x="353545" y="121303"/>
                      <a:pt x="353545" y="129209"/>
                    </a:cubicBezTo>
                    <a:cubicBezTo>
                      <a:pt x="353545" y="137114"/>
                      <a:pt x="359927" y="143496"/>
                      <a:pt x="367833" y="143496"/>
                    </a:cubicBezTo>
                    <a:cubicBezTo>
                      <a:pt x="375738" y="143496"/>
                      <a:pt x="382120" y="137114"/>
                      <a:pt x="382120" y="129209"/>
                    </a:cubicBezTo>
                    <a:cubicBezTo>
                      <a:pt x="382120" y="121303"/>
                      <a:pt x="375738" y="114921"/>
                      <a:pt x="367833" y="114921"/>
                    </a:cubicBez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p>
            </p:txBody>
          </p:sp>
        </p:grpSp>
        <p:grpSp>
          <p:nvGrpSpPr>
            <p:cNvPr id="18" name="íS1îḍê"/>
            <p:cNvGrpSpPr/>
            <p:nvPr/>
          </p:nvGrpSpPr>
          <p:grpSpPr>
            <a:xfrm>
              <a:off x="9425813" y="3135996"/>
              <a:ext cx="571723" cy="571720"/>
              <a:chOff x="3039766" y="5208889"/>
              <a:chExt cx="444222" cy="444220"/>
            </a:xfrm>
          </p:grpSpPr>
          <p:sp>
            <p:nvSpPr>
              <p:cNvPr id="22" name="ïṡliḑe"/>
              <p:cNvSpPr/>
              <p:nvPr/>
            </p:nvSpPr>
            <p:spPr>
              <a:xfrm>
                <a:off x="3039766" y="5208889"/>
                <a:ext cx="444222" cy="444220"/>
              </a:xfrm>
              <a:prstGeom prst="ellipse">
                <a:avLst/>
              </a:prstGeom>
              <a:solidFill>
                <a:schemeClr val="accent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100" b="1" dirty="0">
                  <a:solidFill>
                    <a:schemeClr val="bg1"/>
                  </a:solidFill>
                </a:endParaRPr>
              </a:p>
            </p:txBody>
          </p:sp>
          <p:sp>
            <p:nvSpPr>
              <p:cNvPr id="23" name="ï$líḑé"/>
              <p:cNvSpPr/>
              <p:nvPr/>
            </p:nvSpPr>
            <p:spPr bwMode="auto">
              <a:xfrm>
                <a:off x="3177450" y="5328219"/>
                <a:ext cx="168853" cy="205561"/>
              </a:xfrm>
              <a:custGeom>
                <a:avLst/>
                <a:gdLst>
                  <a:gd name="connsiteX0" fmla="*/ 283816 w 438150"/>
                  <a:gd name="connsiteY0" fmla="*/ 621 h 533400"/>
                  <a:gd name="connsiteX1" fmla="*/ 286102 w 438150"/>
                  <a:gd name="connsiteY1" fmla="*/ 716 h 533400"/>
                  <a:gd name="connsiteX2" fmla="*/ 286102 w 438150"/>
                  <a:gd name="connsiteY2" fmla="*/ 124446 h 533400"/>
                  <a:gd name="connsiteX3" fmla="*/ 286197 w 438150"/>
                  <a:gd name="connsiteY3" fmla="*/ 126160 h 533400"/>
                  <a:gd name="connsiteX4" fmla="*/ 314677 w 438150"/>
                  <a:gd name="connsiteY4" fmla="*/ 153021 h 533400"/>
                  <a:gd name="connsiteX5" fmla="*/ 314677 w 438150"/>
                  <a:gd name="connsiteY5" fmla="*/ 153021 h 533400"/>
                  <a:gd name="connsiteX6" fmla="*/ 438407 w 438150"/>
                  <a:gd name="connsiteY6" fmla="*/ 153021 h 533400"/>
                  <a:gd name="connsiteX7" fmla="*/ 438502 w 438150"/>
                  <a:gd name="connsiteY7" fmla="*/ 155307 h 533400"/>
                  <a:gd name="connsiteX8" fmla="*/ 438502 w 438150"/>
                  <a:gd name="connsiteY8" fmla="*/ 505446 h 533400"/>
                  <a:gd name="connsiteX9" fmla="*/ 409927 w 438150"/>
                  <a:gd name="connsiteY9" fmla="*/ 534021 h 533400"/>
                  <a:gd name="connsiteX10" fmla="*/ 28927 w 438150"/>
                  <a:gd name="connsiteY10" fmla="*/ 534021 h 533400"/>
                  <a:gd name="connsiteX11" fmla="*/ 352 w 438150"/>
                  <a:gd name="connsiteY11" fmla="*/ 505446 h 533400"/>
                  <a:gd name="connsiteX12" fmla="*/ 352 w 438150"/>
                  <a:gd name="connsiteY12" fmla="*/ 29196 h 533400"/>
                  <a:gd name="connsiteX13" fmla="*/ 28927 w 438150"/>
                  <a:gd name="connsiteY13" fmla="*/ 621 h 533400"/>
                  <a:gd name="connsiteX14" fmla="*/ 283816 w 438150"/>
                  <a:gd name="connsiteY14" fmla="*/ 621 h 533400"/>
                  <a:gd name="connsiteX15" fmla="*/ 248002 w 438150"/>
                  <a:gd name="connsiteY15" fmla="*/ 200646 h 533400"/>
                  <a:gd name="connsiteX16" fmla="*/ 152752 w 438150"/>
                  <a:gd name="connsiteY16" fmla="*/ 200646 h 533400"/>
                  <a:gd name="connsiteX17" fmla="*/ 152752 w 438150"/>
                  <a:gd name="connsiteY17" fmla="*/ 410196 h 533400"/>
                  <a:gd name="connsiteX18" fmla="*/ 171802 w 438150"/>
                  <a:gd name="connsiteY18" fmla="*/ 410196 h 533400"/>
                  <a:gd name="connsiteX19" fmla="*/ 171802 w 438150"/>
                  <a:gd name="connsiteY19" fmla="*/ 314946 h 533400"/>
                  <a:gd name="connsiteX20" fmla="*/ 248002 w 438150"/>
                  <a:gd name="connsiteY20" fmla="*/ 314946 h 533400"/>
                  <a:gd name="connsiteX21" fmla="*/ 250098 w 438150"/>
                  <a:gd name="connsiteY21" fmla="*/ 314946 h 533400"/>
                  <a:gd name="connsiteX22" fmla="*/ 305152 w 438150"/>
                  <a:gd name="connsiteY22" fmla="*/ 257796 h 533400"/>
                  <a:gd name="connsiteX23" fmla="*/ 248002 w 438150"/>
                  <a:gd name="connsiteY23" fmla="*/ 200646 h 533400"/>
                  <a:gd name="connsiteX24" fmla="*/ 248002 w 438150"/>
                  <a:gd name="connsiteY24" fmla="*/ 200646 h 533400"/>
                  <a:gd name="connsiteX25" fmla="*/ 248002 w 438150"/>
                  <a:gd name="connsiteY25" fmla="*/ 219696 h 533400"/>
                  <a:gd name="connsiteX26" fmla="*/ 286102 w 438150"/>
                  <a:gd name="connsiteY26" fmla="*/ 257796 h 533400"/>
                  <a:gd name="connsiteX27" fmla="*/ 248002 w 438150"/>
                  <a:gd name="connsiteY27" fmla="*/ 295896 h 533400"/>
                  <a:gd name="connsiteX28" fmla="*/ 248002 w 438150"/>
                  <a:gd name="connsiteY28" fmla="*/ 295896 h 533400"/>
                  <a:gd name="connsiteX29" fmla="*/ 171802 w 438150"/>
                  <a:gd name="connsiteY29" fmla="*/ 295896 h 533400"/>
                  <a:gd name="connsiteX30" fmla="*/ 171802 w 438150"/>
                  <a:gd name="connsiteY30" fmla="*/ 219696 h 533400"/>
                  <a:gd name="connsiteX31" fmla="*/ 248002 w 438150"/>
                  <a:gd name="connsiteY31" fmla="*/ 219696 h 533400"/>
                  <a:gd name="connsiteX32" fmla="*/ 428977 w 438150"/>
                  <a:gd name="connsiteY32" fmla="*/ 133971 h 533400"/>
                  <a:gd name="connsiteX33" fmla="*/ 314677 w 438150"/>
                  <a:gd name="connsiteY33" fmla="*/ 133971 h 533400"/>
                  <a:gd name="connsiteX34" fmla="*/ 313534 w 438150"/>
                  <a:gd name="connsiteY34" fmla="*/ 133876 h 533400"/>
                  <a:gd name="connsiteX35" fmla="*/ 305152 w 438150"/>
                  <a:gd name="connsiteY35" fmla="*/ 124446 h 533400"/>
                  <a:gd name="connsiteX36" fmla="*/ 305152 w 438150"/>
                  <a:gd name="connsiteY36" fmla="*/ 124446 h 533400"/>
                  <a:gd name="connsiteX37" fmla="*/ 305152 w 438150"/>
                  <a:gd name="connsiteY37" fmla="*/ 10146 h 533400"/>
                  <a:gd name="connsiteX38" fmla="*/ 428977 w 438150"/>
                  <a:gd name="connsiteY38" fmla="*/ 133971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38150" h="533400">
                    <a:moveTo>
                      <a:pt x="283816" y="621"/>
                    </a:moveTo>
                    <a:cubicBezTo>
                      <a:pt x="284578" y="621"/>
                      <a:pt x="285340" y="621"/>
                      <a:pt x="286102" y="716"/>
                    </a:cubicBezTo>
                    <a:lnTo>
                      <a:pt x="286102" y="124446"/>
                    </a:lnTo>
                    <a:lnTo>
                      <a:pt x="286197" y="126160"/>
                    </a:lnTo>
                    <a:cubicBezTo>
                      <a:pt x="287055" y="141115"/>
                      <a:pt x="299532" y="153021"/>
                      <a:pt x="314677" y="153021"/>
                    </a:cubicBezTo>
                    <a:lnTo>
                      <a:pt x="314677" y="153021"/>
                    </a:lnTo>
                    <a:lnTo>
                      <a:pt x="438407" y="153021"/>
                    </a:lnTo>
                    <a:cubicBezTo>
                      <a:pt x="438502" y="153783"/>
                      <a:pt x="438502" y="154545"/>
                      <a:pt x="438502" y="155307"/>
                    </a:cubicBezTo>
                    <a:lnTo>
                      <a:pt x="438502" y="505446"/>
                    </a:lnTo>
                    <a:cubicBezTo>
                      <a:pt x="438502" y="521257"/>
                      <a:pt x="425739" y="534021"/>
                      <a:pt x="409927" y="534021"/>
                    </a:cubicBezTo>
                    <a:lnTo>
                      <a:pt x="28927" y="534021"/>
                    </a:lnTo>
                    <a:cubicBezTo>
                      <a:pt x="13115" y="534021"/>
                      <a:pt x="352" y="521257"/>
                      <a:pt x="352" y="505446"/>
                    </a:cubicBezTo>
                    <a:lnTo>
                      <a:pt x="352" y="29196"/>
                    </a:lnTo>
                    <a:cubicBezTo>
                      <a:pt x="352" y="13385"/>
                      <a:pt x="13115" y="621"/>
                      <a:pt x="28927" y="621"/>
                    </a:cubicBezTo>
                    <a:lnTo>
                      <a:pt x="283816" y="621"/>
                    </a:lnTo>
                    <a:close/>
                    <a:moveTo>
                      <a:pt x="248002" y="200646"/>
                    </a:moveTo>
                    <a:lnTo>
                      <a:pt x="152752" y="200646"/>
                    </a:lnTo>
                    <a:lnTo>
                      <a:pt x="152752" y="410196"/>
                    </a:lnTo>
                    <a:lnTo>
                      <a:pt x="171802" y="410196"/>
                    </a:lnTo>
                    <a:lnTo>
                      <a:pt x="171802" y="314946"/>
                    </a:lnTo>
                    <a:lnTo>
                      <a:pt x="248002" y="314946"/>
                    </a:lnTo>
                    <a:lnTo>
                      <a:pt x="250098" y="314946"/>
                    </a:lnTo>
                    <a:cubicBezTo>
                      <a:pt x="280673" y="313803"/>
                      <a:pt x="305152" y="288657"/>
                      <a:pt x="305152" y="257796"/>
                    </a:cubicBezTo>
                    <a:cubicBezTo>
                      <a:pt x="305152" y="226268"/>
                      <a:pt x="279530" y="200646"/>
                      <a:pt x="248002" y="200646"/>
                    </a:cubicBezTo>
                    <a:lnTo>
                      <a:pt x="248002" y="200646"/>
                    </a:lnTo>
                    <a:close/>
                    <a:moveTo>
                      <a:pt x="248002" y="219696"/>
                    </a:moveTo>
                    <a:cubicBezTo>
                      <a:pt x="269052" y="219696"/>
                      <a:pt x="286102" y="236746"/>
                      <a:pt x="286102" y="257796"/>
                    </a:cubicBezTo>
                    <a:cubicBezTo>
                      <a:pt x="286102" y="278846"/>
                      <a:pt x="269052" y="295896"/>
                      <a:pt x="248002" y="295896"/>
                    </a:cubicBezTo>
                    <a:lnTo>
                      <a:pt x="248002" y="295896"/>
                    </a:lnTo>
                    <a:lnTo>
                      <a:pt x="171802" y="295896"/>
                    </a:lnTo>
                    <a:lnTo>
                      <a:pt x="171802" y="219696"/>
                    </a:lnTo>
                    <a:lnTo>
                      <a:pt x="248002" y="219696"/>
                    </a:lnTo>
                    <a:close/>
                    <a:moveTo>
                      <a:pt x="428977" y="133971"/>
                    </a:moveTo>
                    <a:lnTo>
                      <a:pt x="314677" y="133971"/>
                    </a:lnTo>
                    <a:lnTo>
                      <a:pt x="313534" y="133876"/>
                    </a:lnTo>
                    <a:cubicBezTo>
                      <a:pt x="308772" y="133304"/>
                      <a:pt x="305152" y="129304"/>
                      <a:pt x="305152" y="124446"/>
                    </a:cubicBezTo>
                    <a:lnTo>
                      <a:pt x="305152" y="124446"/>
                    </a:lnTo>
                    <a:lnTo>
                      <a:pt x="305152" y="10146"/>
                    </a:lnTo>
                    <a:lnTo>
                      <a:pt x="428977" y="133971"/>
                    </a:ln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p>
            </p:txBody>
          </p:sp>
        </p:grpSp>
      </p:grpSp>
      <p:sp>
        <p:nvSpPr>
          <p:cNvPr id="28" name="灯片编号占位符 2"/>
          <p:cNvSpPr>
            <a:spLocks noGrp="1"/>
          </p:cNvSpPr>
          <p:nvPr>
            <p:ph type="sldNum" sz="quarter" idx="12"/>
          </p:nvPr>
        </p:nvSpPr>
        <p:spPr>
          <a:xfrm>
            <a:off x="8857452" y="6438901"/>
            <a:ext cx="2661448" cy="215900"/>
          </a:xfrm>
        </p:spPr>
        <p:txBody>
          <a:bodyPr/>
          <a:lstStyle/>
          <a:p>
            <a:fld id="{7F65B630-C7FF-41C0-9923-C5E5E29EED81}" type="slidenum">
              <a:rPr lang="zh-CN" altLang="en-US" smtClean="0"/>
              <a:t>22</a:t>
            </a:fld>
            <a:endParaRPr lang="zh-CN" altLang="en-US"/>
          </a:p>
        </p:txBody>
      </p:sp>
      <p:sp>
        <p:nvSpPr>
          <p:cNvPr id="21" name="îŝļîde"/>
          <p:cNvSpPr/>
          <p:nvPr/>
        </p:nvSpPr>
        <p:spPr>
          <a:xfrm>
            <a:off x="338810" y="447608"/>
            <a:ext cx="2458982"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3200" b="1" dirty="0" smtClean="0">
                <a:solidFill>
                  <a:srgbClr val="FFFFFF"/>
                </a:solidFill>
              </a:rPr>
              <a:t>2.1 </a:t>
            </a:r>
            <a:r>
              <a:rPr kumimoji="1" lang="zh-CN" altLang="en-US" sz="3200" b="1" dirty="0" smtClean="0">
                <a:solidFill>
                  <a:srgbClr val="FFFFFF"/>
                </a:solidFill>
              </a:rPr>
              <a:t>图书</a:t>
            </a:r>
            <a:endParaRPr kumimoji="1" lang="en-US" altLang="zh-CN" sz="3200" b="1" dirty="0">
              <a:solidFill>
                <a:srgbClr val="FFFFFF"/>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1"/>
          <p:cNvSpPr txBox="1"/>
          <p:nvPr/>
        </p:nvSpPr>
        <p:spPr>
          <a:xfrm>
            <a:off x="6457950" y="4767263"/>
            <a:ext cx="2057400" cy="274637"/>
          </a:xfrm>
          <a:prstGeom prst="rect">
            <a:avLst/>
          </a:prstGeom>
          <a:noFill/>
          <a:ln>
            <a:noFill/>
          </a:ln>
        </p:spPr>
        <p:txBody>
          <a:bodyPr vert="horz" lIns="68558" tIns="34289" rIns="68558" bIns="34289"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spcBef>
                <a:spcPct val="0"/>
              </a:spcBef>
            </a:pPr>
            <a:fld id="{9A0DB2DC-4C9A-4742-B13C-FB6460FD3503}" type="slidenum">
              <a:rPr lang="en-US" altLang="zh-CN" smtClean="0">
                <a:solidFill>
                  <a:srgbClr val="898989"/>
                </a:solidFill>
                <a:latin typeface="Times New Roman" panose="02020603050405020304" pitchFamily="18" charset="0"/>
                <a:ea typeface="MS PMincho" panose="02020600040205080304" pitchFamily="18" charset="-128"/>
              </a:rPr>
              <a:t>23</a:t>
            </a:fld>
            <a:endParaRPr lang="en-US" altLang="zh-CN" dirty="0">
              <a:solidFill>
                <a:srgbClr val="898989"/>
              </a:solidFill>
              <a:latin typeface="Times New Roman" panose="02020603050405020304" pitchFamily="18" charset="0"/>
              <a:ea typeface="MS PMincho" panose="02020600040205080304" pitchFamily="18" charset="-128"/>
            </a:endParaRPr>
          </a:p>
        </p:txBody>
      </p:sp>
      <p:sp>
        <p:nvSpPr>
          <p:cNvPr id="8" name="TextBox 2"/>
          <p:cNvSpPr txBox="1"/>
          <p:nvPr/>
        </p:nvSpPr>
        <p:spPr>
          <a:xfrm>
            <a:off x="447675" y="982938"/>
            <a:ext cx="7040563" cy="459105"/>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en-US" altLang="zh-CN" sz="2400" b="1" dirty="0">
                <a:latin typeface="华文中宋" panose="02010600040101010101" pitchFamily="2" charset="-122"/>
                <a:ea typeface="华文中宋" panose="02010600040101010101" pitchFamily="2" charset="-122"/>
                <a:cs typeface="华文中宋" panose="02010600040101010101" pitchFamily="2" charset="-122"/>
              </a:rPr>
              <a:t>(1)</a:t>
            </a:r>
            <a:r>
              <a:rPr lang="zh-CN" altLang="en-US" sz="2400" b="1" dirty="0">
                <a:latin typeface="华文中宋" panose="02010600040101010101" pitchFamily="2" charset="-122"/>
                <a:ea typeface="华文中宋" panose="02010600040101010101" pitchFamily="2" charset="-122"/>
                <a:cs typeface="华文中宋" panose="02010600040101010101" pitchFamily="2" charset="-122"/>
              </a:rPr>
              <a:t>书目检索</a:t>
            </a:r>
            <a:r>
              <a:rPr lang="en-US" altLang="zh-CN" sz="2400" b="1" dirty="0">
                <a:latin typeface="华文中宋" panose="02010600040101010101" pitchFamily="2" charset="-122"/>
                <a:ea typeface="华文中宋" panose="02010600040101010101" pitchFamily="2" charset="-122"/>
                <a:cs typeface="华文中宋" panose="02010600040101010101" pitchFamily="2" charset="-122"/>
              </a:rPr>
              <a:t>——</a:t>
            </a:r>
            <a:r>
              <a:rPr lang="zh-CN" altLang="en-US" sz="2400" b="1" dirty="0">
                <a:latin typeface="华文中宋" panose="02010600040101010101" pitchFamily="2" charset="-122"/>
                <a:ea typeface="华文中宋" panose="02010600040101010101" pitchFamily="2" charset="-122"/>
                <a:cs typeface="华文中宋" panose="02010600040101010101" pitchFamily="2" charset="-122"/>
              </a:rPr>
              <a:t>图书馆主页书目检索系统</a:t>
            </a:r>
          </a:p>
        </p:txBody>
      </p:sp>
      <p:sp>
        <p:nvSpPr>
          <p:cNvPr id="10" name="灯片编号占位符 2"/>
          <p:cNvSpPr>
            <a:spLocks noGrp="1"/>
          </p:cNvSpPr>
          <p:nvPr>
            <p:ph type="sldNum" sz="quarter" idx="12"/>
          </p:nvPr>
        </p:nvSpPr>
        <p:spPr>
          <a:xfrm>
            <a:off x="8857452" y="6438901"/>
            <a:ext cx="2661448" cy="215900"/>
          </a:xfrm>
        </p:spPr>
        <p:txBody>
          <a:bodyPr/>
          <a:lstStyle/>
          <a:p>
            <a:fld id="{7F65B630-C7FF-41C0-9923-C5E5E29EED81}" type="slidenum">
              <a:rPr lang="zh-CN" altLang="en-US" smtClean="0"/>
              <a:t>23</a:t>
            </a:fld>
            <a:endParaRPr lang="zh-CN" altLang="en-US"/>
          </a:p>
        </p:txBody>
      </p:sp>
      <p:sp>
        <p:nvSpPr>
          <p:cNvPr id="11" name="îŝļîde"/>
          <p:cNvSpPr/>
          <p:nvPr/>
        </p:nvSpPr>
        <p:spPr>
          <a:xfrm>
            <a:off x="338810" y="351252"/>
            <a:ext cx="2458982"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3200" b="1" dirty="0" smtClean="0">
                <a:solidFill>
                  <a:srgbClr val="FFFFFF"/>
                </a:solidFill>
              </a:rPr>
              <a:t>2.1 </a:t>
            </a:r>
            <a:r>
              <a:rPr kumimoji="1" lang="zh-CN" altLang="en-US" sz="3200" b="1" dirty="0" smtClean="0">
                <a:solidFill>
                  <a:srgbClr val="FFFFFF"/>
                </a:solidFill>
              </a:rPr>
              <a:t>图书</a:t>
            </a:r>
            <a:endParaRPr kumimoji="1" lang="en-US" altLang="zh-CN" sz="3200" b="1" dirty="0">
              <a:solidFill>
                <a:srgbClr val="FFFFFF"/>
              </a:solidFill>
            </a:endParaRPr>
          </a:p>
        </p:txBody>
      </p:sp>
      <p:pic>
        <p:nvPicPr>
          <p:cNvPr id="1026" name="Picture 2" descr="H:\新生入馆教育\2024\图片\书目检索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732" y="1636259"/>
            <a:ext cx="10165584" cy="44923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28" y="1636259"/>
            <a:ext cx="11722218" cy="4928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H:\新生入馆教育\2024\图片\书目检索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72" y="1636259"/>
            <a:ext cx="12095104" cy="47536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新生入馆教育\2024\图片\书目检索4-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73" y="1442043"/>
            <a:ext cx="12095104" cy="52744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additive="base">
                                        <p:cTn id="17" dur="500" fill="hold"/>
                                        <p:tgtEl>
                                          <p:spTgt spid="1028"/>
                                        </p:tgtEl>
                                        <p:attrNameLst>
                                          <p:attrName>ppt_x</p:attrName>
                                        </p:attrNameLst>
                                      </p:cBhvr>
                                      <p:tavLst>
                                        <p:tav tm="0">
                                          <p:val>
                                            <p:strVal val="#ppt_x"/>
                                          </p:val>
                                        </p:tav>
                                        <p:tav tm="100000">
                                          <p:val>
                                            <p:strVal val="#ppt_x"/>
                                          </p:val>
                                        </p:tav>
                                      </p:tavLst>
                                    </p:anim>
                                    <p:anim calcmode="lin" valueType="num">
                                      <p:cBhvr additive="base">
                                        <p:cTn id="1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anim calcmode="lin" valueType="num">
                                      <p:cBhvr additive="base">
                                        <p:cTn id="23" dur="500" fill="hold"/>
                                        <p:tgtEl>
                                          <p:spTgt spid="1030"/>
                                        </p:tgtEl>
                                        <p:attrNameLst>
                                          <p:attrName>ppt_x</p:attrName>
                                        </p:attrNameLst>
                                      </p:cBhvr>
                                      <p:tavLst>
                                        <p:tav tm="0">
                                          <p:val>
                                            <p:strVal val="#ppt_x"/>
                                          </p:val>
                                        </p:tav>
                                        <p:tav tm="100000">
                                          <p:val>
                                            <p:strVal val="#ppt_x"/>
                                          </p:val>
                                        </p:tav>
                                      </p:tavLst>
                                    </p:anim>
                                    <p:anim calcmode="lin" valueType="num">
                                      <p:cBhvr additive="base">
                                        <p:cTn id="24"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32"/>
                                        </p:tgtEl>
                                        <p:attrNameLst>
                                          <p:attrName>style.visibility</p:attrName>
                                        </p:attrNameLst>
                                      </p:cBhvr>
                                      <p:to>
                                        <p:strVal val="visible"/>
                                      </p:to>
                                    </p:set>
                                    <p:anim calcmode="lin" valueType="num">
                                      <p:cBhvr additive="base">
                                        <p:cTn id="29" dur="500" fill="hold"/>
                                        <p:tgtEl>
                                          <p:spTgt spid="1032"/>
                                        </p:tgtEl>
                                        <p:attrNameLst>
                                          <p:attrName>ppt_x</p:attrName>
                                        </p:attrNameLst>
                                      </p:cBhvr>
                                      <p:tavLst>
                                        <p:tav tm="0">
                                          <p:val>
                                            <p:strVal val="#ppt_x"/>
                                          </p:val>
                                        </p:tav>
                                        <p:tav tm="100000">
                                          <p:val>
                                            <p:strVal val="#ppt_x"/>
                                          </p:val>
                                        </p:tav>
                                      </p:tavLst>
                                    </p:anim>
                                    <p:anim calcmode="lin" valueType="num">
                                      <p:cBhvr additive="base">
                                        <p:cTn id="30"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p:nvPr/>
        </p:nvSpPr>
        <p:spPr>
          <a:xfrm>
            <a:off x="585764" y="1108529"/>
            <a:ext cx="4921961" cy="461635"/>
          </a:xfrm>
          <a:prstGeom prst="rect">
            <a:avLst/>
          </a:prstGeom>
          <a:noFill/>
          <a:ln w="9525">
            <a:noFill/>
          </a:ln>
        </p:spPr>
        <p:txBody>
          <a:bodyPr wrap="square"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en-US" altLang="zh-CN" sz="2400" b="1" dirty="0">
                <a:latin typeface="华文中宋" panose="02010600040101010101" pitchFamily="2" charset="-122"/>
                <a:ea typeface="华文中宋" panose="02010600040101010101" pitchFamily="2" charset="-122"/>
                <a:cs typeface="华文中宋" panose="02010600040101010101" pitchFamily="2" charset="-122"/>
              </a:rPr>
              <a:t>(1)</a:t>
            </a:r>
            <a:r>
              <a:rPr lang="zh-CN" altLang="en-US" sz="2400" b="1" dirty="0">
                <a:latin typeface="华文中宋" panose="02010600040101010101" pitchFamily="2" charset="-122"/>
                <a:ea typeface="华文中宋" panose="02010600040101010101" pitchFamily="2" charset="-122"/>
                <a:cs typeface="华文中宋" panose="02010600040101010101" pitchFamily="2" charset="-122"/>
              </a:rPr>
              <a:t>书目检索</a:t>
            </a:r>
            <a:r>
              <a:rPr lang="en-US" altLang="zh-CN" sz="2400" b="1" dirty="0">
                <a:latin typeface="华文中宋" panose="02010600040101010101" pitchFamily="2" charset="-122"/>
                <a:ea typeface="华文中宋" panose="02010600040101010101" pitchFamily="2" charset="-122"/>
                <a:cs typeface="华文中宋" panose="02010600040101010101" pitchFamily="2" charset="-122"/>
              </a:rPr>
              <a:t>——</a:t>
            </a:r>
            <a:r>
              <a:rPr lang="zh-CN" altLang="en-US" sz="2400" b="1" dirty="0">
                <a:latin typeface="华文中宋" panose="02010600040101010101" pitchFamily="2" charset="-122"/>
                <a:ea typeface="华文中宋" panose="02010600040101010101" pitchFamily="2" charset="-122"/>
                <a:cs typeface="华文中宋" panose="02010600040101010101" pitchFamily="2" charset="-122"/>
              </a:rPr>
              <a:t>微信公众</a:t>
            </a:r>
            <a:r>
              <a:rPr lang="zh-CN" altLang="en-US" sz="2400" b="1" dirty="0" smtClean="0">
                <a:latin typeface="华文中宋" panose="02010600040101010101" pitchFamily="2" charset="-122"/>
                <a:ea typeface="华文中宋" panose="02010600040101010101" pitchFamily="2" charset="-122"/>
                <a:cs typeface="华文中宋" panose="02010600040101010101" pitchFamily="2" charset="-122"/>
              </a:rPr>
              <a:t>号   </a:t>
            </a:r>
            <a:r>
              <a:rPr lang="zh-CN" altLang="en-US" sz="1800" b="1" dirty="0" smtClean="0">
                <a:solidFill>
                  <a:srgbClr val="9900CC"/>
                </a:solidFill>
                <a:latin typeface="华文中宋" panose="02010600040101010101" pitchFamily="2" charset="-122"/>
                <a:ea typeface="华文中宋" panose="02010600040101010101" pitchFamily="2" charset="-122"/>
                <a:cs typeface="华文中宋" panose="02010600040101010101" pitchFamily="2" charset="-122"/>
                <a:hlinkClick r:id="rId2" action="ppaction://hlinkpres?slideindex=1&amp;slidetitle="/>
              </a:rPr>
              <a:t>视频</a:t>
            </a:r>
            <a:endParaRPr lang="zh-CN" altLang="en-US" sz="1400" b="1" i="1" dirty="0">
              <a:latin typeface="华文中宋" panose="02010600040101010101" pitchFamily="2" charset="-122"/>
              <a:ea typeface="华文中宋" panose="02010600040101010101" pitchFamily="2" charset="-122"/>
              <a:cs typeface="华文中宋" panose="02010600040101010101" pitchFamily="2" charset="-122"/>
            </a:endParaRPr>
          </a:p>
        </p:txBody>
      </p:sp>
      <p:pic>
        <p:nvPicPr>
          <p:cNvPr id="5" name="Picture 5" descr="Sjjs 1"/>
          <p:cNvPicPr>
            <a:picLocks noChangeAspect="1"/>
          </p:cNvPicPr>
          <p:nvPr/>
        </p:nvPicPr>
        <p:blipFill>
          <a:blip r:embed="rId3"/>
          <a:stretch>
            <a:fillRect/>
          </a:stretch>
        </p:blipFill>
        <p:spPr>
          <a:xfrm>
            <a:off x="1350933" y="1745533"/>
            <a:ext cx="3090412" cy="4988222"/>
          </a:xfrm>
          <a:prstGeom prst="rect">
            <a:avLst/>
          </a:prstGeom>
          <a:noFill/>
          <a:ln w="9525">
            <a:noFill/>
          </a:ln>
        </p:spPr>
      </p:pic>
      <p:pic>
        <p:nvPicPr>
          <p:cNvPr id="6" name="Picture 6" descr="Sjjs 2"/>
          <p:cNvPicPr>
            <a:picLocks noChangeAspect="1"/>
          </p:cNvPicPr>
          <p:nvPr/>
        </p:nvPicPr>
        <p:blipFill>
          <a:blip r:embed="rId4"/>
          <a:stretch>
            <a:fillRect/>
          </a:stretch>
        </p:blipFill>
        <p:spPr>
          <a:xfrm>
            <a:off x="2537248" y="1745533"/>
            <a:ext cx="3175194" cy="4988222"/>
          </a:xfrm>
          <a:prstGeom prst="rect">
            <a:avLst/>
          </a:prstGeom>
          <a:noFill/>
          <a:ln w="9525">
            <a:noFill/>
          </a:ln>
        </p:spPr>
      </p:pic>
      <p:pic>
        <p:nvPicPr>
          <p:cNvPr id="7" name="Picture 7" descr="Sjjs 3"/>
          <p:cNvPicPr>
            <a:picLocks noChangeAspect="1"/>
          </p:cNvPicPr>
          <p:nvPr/>
        </p:nvPicPr>
        <p:blipFill>
          <a:blip r:embed="rId5"/>
          <a:stretch>
            <a:fillRect/>
          </a:stretch>
        </p:blipFill>
        <p:spPr>
          <a:xfrm>
            <a:off x="3637609" y="1732733"/>
            <a:ext cx="3316498" cy="4985994"/>
          </a:xfrm>
          <a:prstGeom prst="rect">
            <a:avLst/>
          </a:prstGeom>
          <a:noFill/>
          <a:ln w="9525">
            <a:noFill/>
          </a:ln>
        </p:spPr>
      </p:pic>
      <p:pic>
        <p:nvPicPr>
          <p:cNvPr id="8" name="Picture 8" descr="Sjjs 4"/>
          <p:cNvPicPr>
            <a:picLocks noChangeAspect="1"/>
          </p:cNvPicPr>
          <p:nvPr/>
        </p:nvPicPr>
        <p:blipFill>
          <a:blip r:embed="rId6"/>
          <a:stretch>
            <a:fillRect/>
          </a:stretch>
        </p:blipFill>
        <p:spPr>
          <a:xfrm>
            <a:off x="5077604" y="1743541"/>
            <a:ext cx="3318160" cy="4979314"/>
          </a:xfrm>
          <a:prstGeom prst="rect">
            <a:avLst/>
          </a:prstGeom>
          <a:noFill/>
          <a:ln w="9525">
            <a:noFill/>
          </a:ln>
        </p:spPr>
      </p:pic>
      <p:pic>
        <p:nvPicPr>
          <p:cNvPr id="9" name="图片 8" descr="Sjjs 6"/>
          <p:cNvPicPr>
            <a:picLocks noChangeAspect="1"/>
          </p:cNvPicPr>
          <p:nvPr/>
        </p:nvPicPr>
        <p:blipFill>
          <a:blip r:embed="rId7"/>
          <a:stretch>
            <a:fillRect/>
          </a:stretch>
        </p:blipFill>
        <p:spPr>
          <a:xfrm>
            <a:off x="6942864" y="1740568"/>
            <a:ext cx="3238366" cy="4983769"/>
          </a:xfrm>
          <a:prstGeom prst="rect">
            <a:avLst/>
          </a:prstGeom>
          <a:noFill/>
          <a:ln w="9525">
            <a:noFill/>
          </a:ln>
        </p:spPr>
      </p:pic>
      <p:sp>
        <p:nvSpPr>
          <p:cNvPr id="11" name="灯片编号占位符 2"/>
          <p:cNvSpPr>
            <a:spLocks noGrp="1"/>
          </p:cNvSpPr>
          <p:nvPr>
            <p:ph type="sldNum" sz="quarter" idx="12"/>
          </p:nvPr>
        </p:nvSpPr>
        <p:spPr>
          <a:xfrm>
            <a:off x="8857452" y="6438901"/>
            <a:ext cx="2661448" cy="215900"/>
          </a:xfrm>
        </p:spPr>
        <p:txBody>
          <a:bodyPr/>
          <a:lstStyle/>
          <a:p>
            <a:fld id="{7F65B630-C7FF-41C0-9923-C5E5E29EED81}" type="slidenum">
              <a:rPr lang="zh-CN" altLang="en-US" smtClean="0"/>
              <a:t>24</a:t>
            </a:fld>
            <a:endParaRPr lang="zh-CN" altLang="en-US"/>
          </a:p>
        </p:txBody>
      </p:sp>
      <p:sp>
        <p:nvSpPr>
          <p:cNvPr id="12" name="îŝļîde"/>
          <p:cNvSpPr/>
          <p:nvPr/>
        </p:nvSpPr>
        <p:spPr>
          <a:xfrm>
            <a:off x="338810" y="447608"/>
            <a:ext cx="2458982"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3200" b="1" dirty="0" smtClean="0">
                <a:solidFill>
                  <a:srgbClr val="FFFFFF"/>
                </a:solidFill>
              </a:rPr>
              <a:t>2.1 </a:t>
            </a:r>
            <a:r>
              <a:rPr kumimoji="1" lang="zh-CN" altLang="en-US" sz="3200" b="1" dirty="0" smtClean="0">
                <a:solidFill>
                  <a:srgbClr val="FFFFFF"/>
                </a:solidFill>
              </a:rPr>
              <a:t>图书</a:t>
            </a:r>
            <a:endParaRPr kumimoji="1" lang="en-US" altLang="zh-CN" sz="3200" b="1"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1+#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1+#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txBox="1"/>
          <p:nvPr/>
        </p:nvSpPr>
        <p:spPr>
          <a:xfrm>
            <a:off x="612122" y="1125076"/>
            <a:ext cx="6116448" cy="571388"/>
          </a:xfrm>
          <a:prstGeom prst="rect">
            <a:avLst/>
          </a:prstGeom>
        </p:spPr>
        <p:txBody>
          <a:bodyPr vert="horz" wrap="square" lIns="68558" tIns="34289" rIns="68558" bIns="34289" anchor="t"/>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pPr>
            <a:r>
              <a:rPr lang="en-US" altLang="zh-CN" sz="2400" b="1" dirty="0" smtClean="0">
                <a:latin typeface="华文中宋" panose="02010600040101010101" pitchFamily="2" charset="-122"/>
                <a:ea typeface="华文中宋" panose="02010600040101010101" pitchFamily="2" charset="-122"/>
                <a:cs typeface="华文中宋" panose="02010600040101010101" pitchFamily="2" charset="-122"/>
              </a:rPr>
              <a:t>(2)</a:t>
            </a:r>
            <a:r>
              <a:rPr lang="zh-CN" altLang="en-US" sz="2400" b="1" dirty="0" smtClean="0">
                <a:latin typeface="华文中宋" panose="02010600040101010101" pitchFamily="2" charset="-122"/>
                <a:ea typeface="华文中宋" panose="02010600040101010101" pitchFamily="2" charset="-122"/>
                <a:cs typeface="华文中宋" panose="02010600040101010101" pitchFamily="2" charset="-122"/>
              </a:rPr>
              <a:t>书库查找并获得图书</a:t>
            </a:r>
            <a:endParaRPr lang="zh-CN" altLang="en-US" sz="2400" b="1" dirty="0">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5" name="灯片编号占位符 3"/>
          <p:cNvSpPr txBox="1"/>
          <p:nvPr/>
        </p:nvSpPr>
        <p:spPr>
          <a:xfrm>
            <a:off x="7536122" y="5030470"/>
            <a:ext cx="2831851" cy="363954"/>
          </a:xfrm>
          <a:prstGeom prst="rect">
            <a:avLst/>
          </a:prstGeom>
          <a:noFill/>
          <a:ln>
            <a:noFill/>
          </a:ln>
        </p:spPr>
        <p:txBody>
          <a:bodyPr vert="horz" lIns="68558" tIns="34289" rIns="68558" bIns="34289"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spcBef>
                <a:spcPct val="0"/>
              </a:spcBef>
            </a:pPr>
            <a:fld id="{9A0DB2DC-4C9A-4742-B13C-FB6460FD3503}" type="slidenum">
              <a:rPr lang="en-US" altLang="zh-CN" smtClean="0">
                <a:solidFill>
                  <a:srgbClr val="898989"/>
                </a:solidFill>
                <a:latin typeface="Times New Roman" panose="02020603050405020304" pitchFamily="18" charset="0"/>
                <a:ea typeface="MS PMincho" panose="02020600040205080304" pitchFamily="18" charset="-128"/>
              </a:rPr>
              <a:t>25</a:t>
            </a:fld>
            <a:endParaRPr lang="en-US" altLang="zh-CN" dirty="0">
              <a:solidFill>
                <a:srgbClr val="898989"/>
              </a:solidFill>
              <a:latin typeface="Times New Roman" panose="02020603050405020304" pitchFamily="18" charset="0"/>
              <a:ea typeface="MS PMincho" panose="02020600040205080304" pitchFamily="18" charset="-128"/>
            </a:endParaRPr>
          </a:p>
        </p:txBody>
      </p:sp>
      <p:pic>
        <p:nvPicPr>
          <p:cNvPr id="6" name="图片 5" descr="书架2"/>
          <p:cNvPicPr>
            <a:picLocks noChangeAspect="1"/>
          </p:cNvPicPr>
          <p:nvPr/>
        </p:nvPicPr>
        <p:blipFill>
          <a:blip r:embed="rId2"/>
          <a:stretch>
            <a:fillRect/>
          </a:stretch>
        </p:blipFill>
        <p:spPr>
          <a:xfrm>
            <a:off x="612122" y="2808343"/>
            <a:ext cx="5590209" cy="3214237"/>
          </a:xfrm>
          <a:prstGeom prst="rect">
            <a:avLst/>
          </a:prstGeom>
          <a:noFill/>
          <a:ln w="9525">
            <a:noFill/>
          </a:ln>
        </p:spPr>
      </p:pic>
      <p:pic>
        <p:nvPicPr>
          <p:cNvPr id="7" name="图片 6"/>
          <p:cNvPicPr>
            <a:picLocks noChangeAspect="1"/>
          </p:cNvPicPr>
          <p:nvPr/>
        </p:nvPicPr>
        <p:blipFill>
          <a:blip r:embed="rId3"/>
          <a:stretch>
            <a:fillRect/>
          </a:stretch>
        </p:blipFill>
        <p:spPr>
          <a:xfrm>
            <a:off x="6487668" y="2832542"/>
            <a:ext cx="5266618" cy="3214238"/>
          </a:xfrm>
          <a:prstGeom prst="rect">
            <a:avLst/>
          </a:prstGeom>
          <a:noFill/>
          <a:ln w="9525">
            <a:noFill/>
          </a:ln>
        </p:spPr>
      </p:pic>
      <p:sp>
        <p:nvSpPr>
          <p:cNvPr id="8" name="矩形 7"/>
          <p:cNvSpPr/>
          <p:nvPr/>
        </p:nvSpPr>
        <p:spPr>
          <a:xfrm>
            <a:off x="816838" y="1681422"/>
            <a:ext cx="10563369" cy="707856"/>
          </a:xfrm>
          <a:prstGeom prst="rect">
            <a:avLst/>
          </a:prstGeom>
        </p:spPr>
        <p:txBody>
          <a:bodyPr wrap="square" lIns="91410" tIns="45705" rIns="91410" bIns="45705">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000" b="0" i="0" u="none" strike="noStrike" kern="1200" cap="none" spc="0" normalizeH="0" baseline="0" noProof="0" dirty="0">
                <a:ln>
                  <a:noFill/>
                </a:ln>
                <a:solidFill>
                  <a:schemeClr val="bg2">
                    <a:lumMod val="25000"/>
                  </a:schemeClr>
                </a:solidFill>
                <a:effectLst/>
                <a:uLnTx/>
                <a:uFillTx/>
                <a:latin typeface="+mn-ea"/>
                <a:ea typeface="+mn-ea"/>
                <a:cs typeface="+mn-cs"/>
              </a:rPr>
              <a:t>        </a:t>
            </a:r>
            <a:r>
              <a:rPr kumimoji="0" lang="zh-CN" altLang="zh-CN" sz="2000" b="0" i="0" u="none" strike="noStrike" kern="1200" cap="none" spc="0" normalizeH="0" baseline="0" noProof="0" dirty="0">
                <a:ln>
                  <a:noFill/>
                </a:ln>
                <a:solidFill>
                  <a:schemeClr val="bg2">
                    <a:lumMod val="25000"/>
                  </a:schemeClr>
                </a:solidFill>
                <a:effectLst/>
                <a:uLnTx/>
                <a:uFillTx/>
                <a:latin typeface="+mn-ea"/>
                <a:ea typeface="+mn-ea"/>
                <a:cs typeface="+mn-cs"/>
              </a:rPr>
              <a:t>所有书库里的图书都是根据索取号的顺序入藏，先按分类号的顺序排列，在相同的分类号下</a:t>
            </a:r>
            <a:r>
              <a:rPr kumimoji="0" lang="en-US" altLang="zh-CN" sz="2000" b="0" i="0" u="none" strike="noStrike" kern="1200" cap="none" spc="0" normalizeH="0" baseline="0" noProof="0" dirty="0">
                <a:ln>
                  <a:noFill/>
                </a:ln>
                <a:solidFill>
                  <a:schemeClr val="bg2">
                    <a:lumMod val="25000"/>
                  </a:schemeClr>
                </a:solidFill>
                <a:effectLst/>
                <a:uLnTx/>
                <a:uFillTx/>
                <a:latin typeface="+mn-ea"/>
                <a:ea typeface="+mn-ea"/>
                <a:cs typeface="+mn-cs"/>
              </a:rPr>
              <a:t>,</a:t>
            </a:r>
            <a:r>
              <a:rPr kumimoji="0" lang="zh-CN" altLang="zh-CN" sz="2000" b="0" i="0" u="none" strike="noStrike" kern="1200" cap="none" spc="0" normalizeH="0" baseline="0" noProof="0" dirty="0">
                <a:ln>
                  <a:noFill/>
                </a:ln>
                <a:solidFill>
                  <a:schemeClr val="bg2">
                    <a:lumMod val="25000"/>
                  </a:schemeClr>
                </a:solidFill>
                <a:effectLst/>
                <a:uLnTx/>
                <a:uFillTx/>
                <a:latin typeface="+mn-ea"/>
                <a:ea typeface="+mn-ea"/>
                <a:cs typeface="+mn-cs"/>
              </a:rPr>
              <a:t>再按著者号的顺序排列。分类号及著者号均按序号从小到大排列。</a:t>
            </a:r>
          </a:p>
        </p:txBody>
      </p:sp>
      <p:sp>
        <p:nvSpPr>
          <p:cNvPr id="10" name="灯片编号占位符 2"/>
          <p:cNvSpPr>
            <a:spLocks noGrp="1"/>
          </p:cNvSpPr>
          <p:nvPr>
            <p:ph type="sldNum" sz="quarter" idx="12"/>
          </p:nvPr>
        </p:nvSpPr>
        <p:spPr>
          <a:xfrm>
            <a:off x="8857452" y="6438901"/>
            <a:ext cx="2661448" cy="215900"/>
          </a:xfrm>
        </p:spPr>
        <p:txBody>
          <a:bodyPr/>
          <a:lstStyle/>
          <a:p>
            <a:fld id="{7F65B630-C7FF-41C0-9923-C5E5E29EED81}" type="slidenum">
              <a:rPr lang="zh-CN" altLang="en-US" smtClean="0"/>
              <a:t>25</a:t>
            </a:fld>
            <a:endParaRPr lang="zh-CN" altLang="en-US"/>
          </a:p>
        </p:txBody>
      </p:sp>
      <p:sp>
        <p:nvSpPr>
          <p:cNvPr id="11" name="îŝļîde"/>
          <p:cNvSpPr/>
          <p:nvPr/>
        </p:nvSpPr>
        <p:spPr>
          <a:xfrm>
            <a:off x="338810" y="447608"/>
            <a:ext cx="2458982"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3200" b="1" dirty="0" smtClean="0">
                <a:solidFill>
                  <a:srgbClr val="FFFFFF"/>
                </a:solidFill>
              </a:rPr>
              <a:t>2.1 </a:t>
            </a:r>
            <a:r>
              <a:rPr kumimoji="1" lang="zh-CN" altLang="en-US" sz="3200" b="1" dirty="0" smtClean="0">
                <a:solidFill>
                  <a:srgbClr val="FFFFFF"/>
                </a:solidFill>
              </a:rPr>
              <a:t>图书</a:t>
            </a:r>
            <a:endParaRPr kumimoji="1" lang="en-US" altLang="zh-CN" sz="3200" b="1" dirty="0">
              <a:solidFill>
                <a:srgbClr val="FFFFFF"/>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5368"/>
          <p:cNvSpPr txBox="1"/>
          <p:nvPr/>
        </p:nvSpPr>
        <p:spPr>
          <a:xfrm>
            <a:off x="2019490" y="5679222"/>
            <a:ext cx="7381875" cy="715963"/>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a:lnSpc>
                <a:spcPct val="100000"/>
              </a:lnSpc>
              <a:spcBef>
                <a:spcPct val="50000"/>
              </a:spcBef>
              <a:buNone/>
            </a:pPr>
            <a:r>
              <a:rPr lang="zh-CN" altLang="en-US" sz="2000" b="1" dirty="0">
                <a:latin typeface="Times New Roman" panose="02020603050405020304" pitchFamily="18" charset="0"/>
                <a:ea typeface="宋体" panose="02010600030101010101" pitchFamily="2" charset="-122"/>
              </a:rPr>
              <a:t>如果图书超期，请到柜台窗口交由老师完成还书，并使用一卡通缴纳超期违约金。</a:t>
            </a:r>
          </a:p>
        </p:txBody>
      </p:sp>
      <p:pic>
        <p:nvPicPr>
          <p:cNvPr id="5" name="图片 4" descr=")9N7U$3M{%14Q0VCPM``A8A"/>
          <p:cNvPicPr>
            <a:picLocks noChangeAspect="1"/>
          </p:cNvPicPr>
          <p:nvPr/>
        </p:nvPicPr>
        <p:blipFill>
          <a:blip r:embed="rId2"/>
          <a:stretch>
            <a:fillRect/>
          </a:stretch>
        </p:blipFill>
        <p:spPr>
          <a:xfrm>
            <a:off x="1768665" y="2212667"/>
            <a:ext cx="8139610" cy="3191845"/>
          </a:xfrm>
          <a:prstGeom prst="rect">
            <a:avLst/>
          </a:prstGeom>
          <a:noFill/>
          <a:ln w="9525">
            <a:noFill/>
          </a:ln>
        </p:spPr>
      </p:pic>
      <p:sp>
        <p:nvSpPr>
          <p:cNvPr id="6" name="内容占位符 2"/>
          <p:cNvSpPr txBox="1"/>
          <p:nvPr/>
        </p:nvSpPr>
        <p:spPr>
          <a:xfrm>
            <a:off x="645734" y="1369192"/>
            <a:ext cx="3779651" cy="458788"/>
          </a:xfrm>
          <a:prstGeom prst="rect">
            <a:avLst/>
          </a:prstGeom>
        </p:spPr>
        <p:txBody>
          <a:bodyPr vert="horz" wrap="square" lIns="68558" tIns="34289" rIns="68558" bIns="34289" anchor="t"/>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pPr>
            <a:r>
              <a:rPr lang="en-US" altLang="zh-CN" sz="2400" b="1" dirty="0" smtClean="0">
                <a:latin typeface="华文中宋" panose="02010600040101010101" pitchFamily="2" charset="-122"/>
                <a:ea typeface="华文中宋" panose="02010600040101010101" pitchFamily="2" charset="-122"/>
                <a:cs typeface="华文中宋" panose="02010600040101010101" pitchFamily="2" charset="-122"/>
              </a:rPr>
              <a:t>(3)</a:t>
            </a:r>
            <a:r>
              <a:rPr lang="en-US" altLang="zh-CN" sz="2400" b="1" dirty="0" err="1" smtClean="0">
                <a:latin typeface="华文中宋" panose="02010600040101010101" pitchFamily="2" charset="-122"/>
                <a:ea typeface="华文中宋" panose="02010600040101010101" pitchFamily="2" charset="-122"/>
                <a:cs typeface="华文中宋" panose="02010600040101010101" pitchFamily="2" charset="-122"/>
              </a:rPr>
              <a:t>借还图书</a:t>
            </a:r>
            <a:r>
              <a:rPr lang="en-US" altLang="zh-CN" sz="2400" b="1" dirty="0" smtClean="0">
                <a:latin typeface="华文中宋" panose="02010600040101010101" pitchFamily="2" charset="-122"/>
                <a:ea typeface="华文中宋" panose="02010600040101010101" pitchFamily="2" charset="-122"/>
                <a:cs typeface="华文中宋" panose="02010600040101010101" pitchFamily="2" charset="-122"/>
              </a:rPr>
              <a:t>——</a:t>
            </a:r>
            <a:r>
              <a:rPr lang="en-US" altLang="zh-CN" sz="2400" b="1" dirty="0" err="1" smtClean="0">
                <a:latin typeface="华文中宋" panose="02010600040101010101" pitchFamily="2" charset="-122"/>
                <a:ea typeface="华文中宋" panose="02010600040101010101" pitchFamily="2" charset="-122"/>
                <a:cs typeface="华文中宋" panose="02010600040101010101" pitchFamily="2" charset="-122"/>
              </a:rPr>
              <a:t>人工服务</a:t>
            </a:r>
            <a:endParaRPr lang="en-US" altLang="zh-CN" sz="2400" b="1" dirty="0">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8" name="is1ïḍe"/>
          <p:cNvSpPr/>
          <p:nvPr/>
        </p:nvSpPr>
        <p:spPr>
          <a:xfrm>
            <a:off x="10528028" y="5800298"/>
            <a:ext cx="895148" cy="569345"/>
          </a:xfrm>
          <a:custGeom>
            <a:avLst/>
            <a:gdLst>
              <a:gd name="T0" fmla="*/ 5884 w 10028"/>
              <a:gd name="T1" fmla="*/ 5007 h 7492"/>
              <a:gd name="T2" fmla="*/ 5773 w 10028"/>
              <a:gd name="T3" fmla="*/ 4254 h 7492"/>
              <a:gd name="T4" fmla="*/ 6513 w 10028"/>
              <a:gd name="T5" fmla="*/ 2484 h 7492"/>
              <a:gd name="T6" fmla="*/ 5071 w 10028"/>
              <a:gd name="T7" fmla="*/ 941 h 7492"/>
              <a:gd name="T8" fmla="*/ 3628 w 10028"/>
              <a:gd name="T9" fmla="*/ 2484 h 7492"/>
              <a:gd name="T10" fmla="*/ 4331 w 10028"/>
              <a:gd name="T11" fmla="*/ 4254 h 7492"/>
              <a:gd name="T12" fmla="*/ 4146 w 10028"/>
              <a:gd name="T13" fmla="*/ 5007 h 7492"/>
              <a:gd name="T14" fmla="*/ 2407 w 10028"/>
              <a:gd name="T15" fmla="*/ 6400 h 7492"/>
              <a:gd name="T16" fmla="*/ 2407 w 10028"/>
              <a:gd name="T17" fmla="*/ 6588 h 7492"/>
              <a:gd name="T18" fmla="*/ 5071 w 10028"/>
              <a:gd name="T19" fmla="*/ 7492 h 7492"/>
              <a:gd name="T20" fmla="*/ 7697 w 10028"/>
              <a:gd name="T21" fmla="*/ 6588 h 7492"/>
              <a:gd name="T22" fmla="*/ 7697 w 10028"/>
              <a:gd name="T23" fmla="*/ 6400 h 7492"/>
              <a:gd name="T24" fmla="*/ 5884 w 10028"/>
              <a:gd name="T25" fmla="*/ 5007 h 7492"/>
              <a:gd name="T26" fmla="*/ 5884 w 10028"/>
              <a:gd name="T27" fmla="*/ 5007 h 7492"/>
              <a:gd name="T28" fmla="*/ 8326 w 10028"/>
              <a:gd name="T29" fmla="*/ 3652 h 7492"/>
              <a:gd name="T30" fmla="*/ 8214 w 10028"/>
              <a:gd name="T31" fmla="*/ 3125 h 7492"/>
              <a:gd name="T32" fmla="*/ 8843 w 10028"/>
              <a:gd name="T33" fmla="*/ 1468 h 7492"/>
              <a:gd name="T34" fmla="*/ 7512 w 10028"/>
              <a:gd name="T35" fmla="*/ 0 h 7492"/>
              <a:gd name="T36" fmla="*/ 6328 w 10028"/>
              <a:gd name="T37" fmla="*/ 790 h 7492"/>
              <a:gd name="T38" fmla="*/ 7068 w 10028"/>
              <a:gd name="T39" fmla="*/ 2483 h 7492"/>
              <a:gd name="T40" fmla="*/ 6292 w 10028"/>
              <a:gd name="T41" fmla="*/ 4516 h 7492"/>
              <a:gd name="T42" fmla="*/ 8142 w 10028"/>
              <a:gd name="T43" fmla="*/ 5985 h 7492"/>
              <a:gd name="T44" fmla="*/ 9992 w 10028"/>
              <a:gd name="T45" fmla="*/ 5156 h 7492"/>
              <a:gd name="T46" fmla="*/ 9992 w 10028"/>
              <a:gd name="T47" fmla="*/ 4967 h 7492"/>
              <a:gd name="T48" fmla="*/ 8326 w 10028"/>
              <a:gd name="T49" fmla="*/ 3652 h 7492"/>
              <a:gd name="T50" fmla="*/ 1667 w 10028"/>
              <a:gd name="T51" fmla="*/ 3652 h 7492"/>
              <a:gd name="T52" fmla="*/ 1778 w 10028"/>
              <a:gd name="T53" fmla="*/ 3125 h 7492"/>
              <a:gd name="T54" fmla="*/ 1149 w 10028"/>
              <a:gd name="T55" fmla="*/ 1468 h 7492"/>
              <a:gd name="T56" fmla="*/ 2480 w 10028"/>
              <a:gd name="T57" fmla="*/ 0 h 7492"/>
              <a:gd name="T58" fmla="*/ 3664 w 10028"/>
              <a:gd name="T59" fmla="*/ 790 h 7492"/>
              <a:gd name="T60" fmla="*/ 2924 w 10028"/>
              <a:gd name="T61" fmla="*/ 2483 h 7492"/>
              <a:gd name="T62" fmla="*/ 3700 w 10028"/>
              <a:gd name="T63" fmla="*/ 4516 h 7492"/>
              <a:gd name="T64" fmla="*/ 1850 w 10028"/>
              <a:gd name="T65" fmla="*/ 5985 h 7492"/>
              <a:gd name="T66" fmla="*/ 0 w 10028"/>
              <a:gd name="T67" fmla="*/ 5156 h 7492"/>
              <a:gd name="T68" fmla="*/ 0 w 10028"/>
              <a:gd name="T69" fmla="*/ 4967 h 7492"/>
              <a:gd name="T70" fmla="*/ 1667 w 10028"/>
              <a:gd name="T71" fmla="*/ 3652 h 7492"/>
              <a:gd name="T72" fmla="*/ 1667 w 10028"/>
              <a:gd name="T73" fmla="*/ 3652 h 7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28" h="7492">
                <a:moveTo>
                  <a:pt x="5884" y="5007"/>
                </a:moveTo>
                <a:cubicBezTo>
                  <a:pt x="5847" y="5007"/>
                  <a:pt x="5588" y="4743"/>
                  <a:pt x="5773" y="4254"/>
                </a:cubicBezTo>
                <a:cubicBezTo>
                  <a:pt x="6181" y="3841"/>
                  <a:pt x="6513" y="3163"/>
                  <a:pt x="6513" y="2484"/>
                </a:cubicBezTo>
                <a:cubicBezTo>
                  <a:pt x="6513" y="1468"/>
                  <a:pt x="5811" y="941"/>
                  <a:pt x="5071" y="941"/>
                </a:cubicBezTo>
                <a:cubicBezTo>
                  <a:pt x="4294" y="941"/>
                  <a:pt x="3628" y="1468"/>
                  <a:pt x="3628" y="2484"/>
                </a:cubicBezTo>
                <a:cubicBezTo>
                  <a:pt x="3628" y="3162"/>
                  <a:pt x="3924" y="3839"/>
                  <a:pt x="4331" y="4254"/>
                </a:cubicBezTo>
                <a:cubicBezTo>
                  <a:pt x="4478" y="4668"/>
                  <a:pt x="4219" y="4970"/>
                  <a:pt x="4146" y="5007"/>
                </a:cubicBezTo>
                <a:cubicBezTo>
                  <a:pt x="3332" y="5308"/>
                  <a:pt x="2407" y="5836"/>
                  <a:pt x="2407" y="6400"/>
                </a:cubicBezTo>
                <a:lnTo>
                  <a:pt x="2407" y="6588"/>
                </a:lnTo>
                <a:cubicBezTo>
                  <a:pt x="2407" y="7303"/>
                  <a:pt x="3776" y="7492"/>
                  <a:pt x="5071" y="7492"/>
                </a:cubicBezTo>
                <a:cubicBezTo>
                  <a:pt x="6328" y="7492"/>
                  <a:pt x="7697" y="7342"/>
                  <a:pt x="7697" y="6588"/>
                </a:cubicBezTo>
                <a:lnTo>
                  <a:pt x="7697" y="6400"/>
                </a:lnTo>
                <a:cubicBezTo>
                  <a:pt x="7661" y="5836"/>
                  <a:pt x="6698" y="5271"/>
                  <a:pt x="5884" y="5007"/>
                </a:cubicBezTo>
                <a:close/>
                <a:moveTo>
                  <a:pt x="5884" y="5007"/>
                </a:moveTo>
                <a:close/>
                <a:moveTo>
                  <a:pt x="8326" y="3652"/>
                </a:moveTo>
                <a:cubicBezTo>
                  <a:pt x="8288" y="3652"/>
                  <a:pt x="8067" y="3577"/>
                  <a:pt x="8214" y="3125"/>
                </a:cubicBezTo>
                <a:cubicBezTo>
                  <a:pt x="8584" y="2748"/>
                  <a:pt x="8843" y="2108"/>
                  <a:pt x="8843" y="1468"/>
                </a:cubicBezTo>
                <a:cubicBezTo>
                  <a:pt x="8843" y="527"/>
                  <a:pt x="8252" y="0"/>
                  <a:pt x="7512" y="0"/>
                </a:cubicBezTo>
                <a:cubicBezTo>
                  <a:pt x="6994" y="0"/>
                  <a:pt x="6513" y="263"/>
                  <a:pt x="6328" y="790"/>
                </a:cubicBezTo>
                <a:cubicBezTo>
                  <a:pt x="6772" y="1166"/>
                  <a:pt x="7068" y="1731"/>
                  <a:pt x="7068" y="2483"/>
                </a:cubicBezTo>
                <a:cubicBezTo>
                  <a:pt x="7068" y="3275"/>
                  <a:pt x="6698" y="4027"/>
                  <a:pt x="6292" y="4516"/>
                </a:cubicBezTo>
                <a:cubicBezTo>
                  <a:pt x="6920" y="4742"/>
                  <a:pt x="7883" y="5231"/>
                  <a:pt x="8142" y="5985"/>
                </a:cubicBezTo>
                <a:cubicBezTo>
                  <a:pt x="9103" y="5947"/>
                  <a:pt x="9992" y="5721"/>
                  <a:pt x="9992" y="5156"/>
                </a:cubicBezTo>
                <a:lnTo>
                  <a:pt x="9992" y="4967"/>
                </a:lnTo>
                <a:cubicBezTo>
                  <a:pt x="10028" y="4405"/>
                  <a:pt x="9139" y="3916"/>
                  <a:pt x="8326" y="3652"/>
                </a:cubicBezTo>
                <a:close/>
                <a:moveTo>
                  <a:pt x="1667" y="3652"/>
                </a:moveTo>
                <a:cubicBezTo>
                  <a:pt x="1704" y="3652"/>
                  <a:pt x="1925" y="3577"/>
                  <a:pt x="1778" y="3125"/>
                </a:cubicBezTo>
                <a:cubicBezTo>
                  <a:pt x="1408" y="2748"/>
                  <a:pt x="1149" y="2108"/>
                  <a:pt x="1149" y="1468"/>
                </a:cubicBezTo>
                <a:cubicBezTo>
                  <a:pt x="1187" y="527"/>
                  <a:pt x="1778" y="0"/>
                  <a:pt x="2480" y="0"/>
                </a:cubicBezTo>
                <a:cubicBezTo>
                  <a:pt x="2998" y="0"/>
                  <a:pt x="3479" y="263"/>
                  <a:pt x="3664" y="790"/>
                </a:cubicBezTo>
                <a:cubicBezTo>
                  <a:pt x="3220" y="1166"/>
                  <a:pt x="2924" y="1731"/>
                  <a:pt x="2924" y="2483"/>
                </a:cubicBezTo>
                <a:cubicBezTo>
                  <a:pt x="2924" y="3275"/>
                  <a:pt x="3294" y="4027"/>
                  <a:pt x="3700" y="4516"/>
                </a:cubicBezTo>
                <a:cubicBezTo>
                  <a:pt x="3072" y="4742"/>
                  <a:pt x="2109" y="5231"/>
                  <a:pt x="1850" y="5985"/>
                </a:cubicBezTo>
                <a:cubicBezTo>
                  <a:pt x="889" y="5947"/>
                  <a:pt x="0" y="5721"/>
                  <a:pt x="0" y="5156"/>
                </a:cubicBezTo>
                <a:lnTo>
                  <a:pt x="0" y="4967"/>
                </a:lnTo>
                <a:cubicBezTo>
                  <a:pt x="3" y="4405"/>
                  <a:pt x="890" y="3916"/>
                  <a:pt x="1667" y="3652"/>
                </a:cubicBezTo>
                <a:close/>
                <a:moveTo>
                  <a:pt x="1667" y="3652"/>
                </a:move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灯片编号占位符 2"/>
          <p:cNvSpPr>
            <a:spLocks noGrp="1"/>
          </p:cNvSpPr>
          <p:nvPr>
            <p:ph type="sldNum" sz="quarter" idx="12"/>
          </p:nvPr>
        </p:nvSpPr>
        <p:spPr>
          <a:xfrm>
            <a:off x="8857452" y="6438901"/>
            <a:ext cx="2661448" cy="215900"/>
          </a:xfrm>
        </p:spPr>
        <p:txBody>
          <a:bodyPr/>
          <a:lstStyle/>
          <a:p>
            <a:fld id="{7F65B630-C7FF-41C0-9923-C5E5E29EED81}" type="slidenum">
              <a:rPr lang="zh-CN" altLang="en-US" smtClean="0"/>
              <a:t>26</a:t>
            </a:fld>
            <a:endParaRPr lang="zh-CN" altLang="en-US"/>
          </a:p>
        </p:txBody>
      </p:sp>
      <p:sp>
        <p:nvSpPr>
          <p:cNvPr id="10" name="îŝļîde"/>
          <p:cNvSpPr/>
          <p:nvPr/>
        </p:nvSpPr>
        <p:spPr>
          <a:xfrm>
            <a:off x="338810" y="447608"/>
            <a:ext cx="2458982"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3200" b="1" dirty="0" smtClean="0">
                <a:solidFill>
                  <a:srgbClr val="FFFFFF"/>
                </a:solidFill>
              </a:rPr>
              <a:t>2.1 </a:t>
            </a:r>
            <a:r>
              <a:rPr kumimoji="1" lang="zh-CN" altLang="en-US" sz="3200" b="1" dirty="0" smtClean="0">
                <a:solidFill>
                  <a:srgbClr val="FFFFFF"/>
                </a:solidFill>
              </a:rPr>
              <a:t>图书</a:t>
            </a:r>
            <a:endParaRPr kumimoji="1" lang="en-US" altLang="zh-CN" sz="3200" b="1" dirty="0">
              <a:solidFill>
                <a:srgbClr val="FFFFFF"/>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借书机"/>
          <p:cNvPicPr>
            <a:picLocks noChangeAspect="1"/>
          </p:cNvPicPr>
          <p:nvPr/>
        </p:nvPicPr>
        <p:blipFill>
          <a:blip r:embed="rId2"/>
          <a:srcRect/>
          <a:stretch>
            <a:fillRect/>
          </a:stretch>
        </p:blipFill>
        <p:spPr>
          <a:xfrm>
            <a:off x="1312318" y="2470246"/>
            <a:ext cx="6743975" cy="3567202"/>
          </a:xfrm>
          <a:prstGeom prst="rect">
            <a:avLst/>
          </a:prstGeom>
        </p:spPr>
      </p:pic>
      <p:sp>
        <p:nvSpPr>
          <p:cNvPr id="5" name="标题 70657"/>
          <p:cNvSpPr>
            <a:spLocks noGrp="1"/>
          </p:cNvSpPr>
          <p:nvPr>
            <p:ph type="title"/>
          </p:nvPr>
        </p:nvSpPr>
        <p:spPr>
          <a:xfrm>
            <a:off x="792059" y="1556807"/>
            <a:ext cx="6470967" cy="457200"/>
          </a:xfrm>
        </p:spPr>
        <p:txBody>
          <a:bodyPr vert="horz" wrap="square" lIns="68558" tIns="34289" rIns="68558" bIns="34289" anchor="ctr"/>
          <a:lstStyle/>
          <a:p>
            <a:pPr eaLnBrk="1" hangingPunct="1"/>
            <a:r>
              <a:rPr lang="en-US" altLang="zh-CN" sz="2400" b="1" dirty="0">
                <a:latin typeface="华文中宋" panose="02010600040101010101" pitchFamily="2" charset="-122"/>
                <a:ea typeface="华文中宋" panose="02010600040101010101" pitchFamily="2" charset="-122"/>
                <a:cs typeface="华文中宋" panose="02010600040101010101" pitchFamily="2" charset="-122"/>
              </a:rPr>
              <a:t>(3)</a:t>
            </a:r>
            <a:r>
              <a:rPr lang="zh-CN" altLang="en-US" sz="2400" b="1" dirty="0">
                <a:latin typeface="华文中宋" panose="02010600040101010101" pitchFamily="2" charset="-122"/>
                <a:ea typeface="华文中宋" panose="02010600040101010101" pitchFamily="2" charset="-122"/>
                <a:cs typeface="华文中宋" panose="02010600040101010101" pitchFamily="2" charset="-122"/>
              </a:rPr>
              <a:t>借还图书</a:t>
            </a:r>
            <a:r>
              <a:rPr lang="en-US" altLang="zh-CN" sz="2400" b="1" dirty="0">
                <a:latin typeface="华文中宋" panose="02010600040101010101" pitchFamily="2" charset="-122"/>
                <a:ea typeface="华文中宋" panose="02010600040101010101" pitchFamily="2" charset="-122"/>
                <a:cs typeface="华文中宋" panose="02010600040101010101" pitchFamily="2" charset="-122"/>
              </a:rPr>
              <a:t>——</a:t>
            </a:r>
            <a:r>
              <a:rPr lang="zh-CN" altLang="en-US" sz="2400" b="1" dirty="0">
                <a:latin typeface="华文中宋" panose="02010600040101010101" pitchFamily="2" charset="-122"/>
                <a:ea typeface="华文中宋" panose="02010600040101010101" pitchFamily="2" charset="-122"/>
                <a:cs typeface="华文中宋" panose="02010600040101010101" pitchFamily="2" charset="-122"/>
              </a:rPr>
              <a:t>借还书机自助借</a:t>
            </a:r>
            <a:r>
              <a:rPr lang="zh-CN" altLang="en-US" sz="2400" b="1" dirty="0" smtClean="0">
                <a:latin typeface="华文中宋" panose="02010600040101010101" pitchFamily="2" charset="-122"/>
                <a:ea typeface="华文中宋" panose="02010600040101010101" pitchFamily="2" charset="-122"/>
                <a:cs typeface="华文中宋" panose="02010600040101010101" pitchFamily="2" charset="-122"/>
              </a:rPr>
              <a:t>还        </a:t>
            </a:r>
            <a:r>
              <a:rPr lang="zh-CN" altLang="en-US" sz="1800" b="1" dirty="0" smtClean="0">
                <a:solidFill>
                  <a:srgbClr val="9900CC"/>
                </a:solidFill>
                <a:latin typeface="华文中宋" panose="02010600040101010101" pitchFamily="2" charset="-122"/>
                <a:ea typeface="华文中宋" panose="02010600040101010101" pitchFamily="2" charset="-122"/>
                <a:cs typeface="华文中宋" panose="02010600040101010101" pitchFamily="2" charset="-122"/>
                <a:hlinkClick r:id="rId3" action="ppaction://hlinkfile"/>
              </a:rPr>
              <a:t>视频</a:t>
            </a:r>
            <a:endParaRPr lang="zh-CN" altLang="en-US" sz="1800" b="1" dirty="0">
              <a:solidFill>
                <a:srgbClr val="9900CC"/>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6" name="TextBox 1"/>
          <p:cNvSpPr txBox="1"/>
          <p:nvPr/>
        </p:nvSpPr>
        <p:spPr>
          <a:xfrm>
            <a:off x="8368493" y="3008861"/>
            <a:ext cx="2153931" cy="2246739"/>
          </a:xfrm>
          <a:prstGeom prst="rect">
            <a:avLst/>
          </a:prstGeom>
          <a:noFill/>
          <a:ln w="9525">
            <a:noFill/>
          </a:ln>
        </p:spPr>
        <p:txBody>
          <a:bodyPr wrap="square"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en-US" altLang="zh-CN" sz="2000" b="1" dirty="0">
                <a:latin typeface="Times New Roman" panose="02020603050405020304" pitchFamily="18" charset="0"/>
                <a:ea typeface="宋体" panose="02010600030101010101" pitchFamily="2" charset="-122"/>
              </a:rPr>
              <a:t>        </a:t>
            </a:r>
            <a:r>
              <a:rPr lang="zh-CN" altLang="en-US" sz="2000" b="1" dirty="0">
                <a:latin typeface="Times New Roman" panose="02020603050405020304" pitchFamily="18" charset="0"/>
                <a:ea typeface="宋体" panose="02010600030101010101" pitchFamily="2" charset="-122"/>
              </a:rPr>
              <a:t>自助借还书时，一定要看清显示屏，查看借还书是否成功；特别是 </a:t>
            </a:r>
            <a:r>
              <a:rPr lang="en-US" altLang="zh-CN" sz="2000" b="1" dirty="0">
                <a:latin typeface="Times New Roman" panose="02020603050405020304" pitchFamily="18" charset="0"/>
                <a:ea typeface="宋体" panose="02010600030101010101" pitchFamily="2" charset="-122"/>
              </a:rPr>
              <a:t>[</a:t>
            </a:r>
            <a:r>
              <a:rPr lang="zh-CN" altLang="en-US" sz="2000" b="1" dirty="0">
                <a:latin typeface="Times New Roman" panose="02020603050405020304" pitchFamily="18" charset="0"/>
                <a:ea typeface="宋体" panose="02010600030101010101" pitchFamily="2" charset="-122"/>
              </a:rPr>
              <a:t>还书成功</a:t>
            </a:r>
            <a:r>
              <a:rPr lang="en-US" altLang="zh-CN" sz="2000" b="1" dirty="0">
                <a:latin typeface="Times New Roman" panose="02020603050405020304" pitchFamily="18" charset="0"/>
                <a:ea typeface="宋体" panose="02010600030101010101" pitchFamily="2" charset="-122"/>
              </a:rPr>
              <a:t>] </a:t>
            </a:r>
            <a:r>
              <a:rPr lang="zh-CN" altLang="en-US" sz="2000" b="1" dirty="0">
                <a:latin typeface="Times New Roman" panose="02020603050405020304" pitchFamily="18" charset="0"/>
                <a:ea typeface="宋体" panose="02010600030101010101" pitchFamily="2" charset="-122"/>
              </a:rPr>
              <a:t>才能离开，不能随意放进还书箱。</a:t>
            </a:r>
          </a:p>
        </p:txBody>
      </p:sp>
      <p:sp>
        <p:nvSpPr>
          <p:cNvPr id="9" name="is1ïḍe"/>
          <p:cNvSpPr/>
          <p:nvPr/>
        </p:nvSpPr>
        <p:spPr>
          <a:xfrm>
            <a:off x="10528028" y="5753475"/>
            <a:ext cx="895148" cy="567945"/>
          </a:xfrm>
          <a:custGeom>
            <a:avLst/>
            <a:gdLst>
              <a:gd name="T0" fmla="*/ 5884 w 10028"/>
              <a:gd name="T1" fmla="*/ 5007 h 7492"/>
              <a:gd name="T2" fmla="*/ 5773 w 10028"/>
              <a:gd name="T3" fmla="*/ 4254 h 7492"/>
              <a:gd name="T4" fmla="*/ 6513 w 10028"/>
              <a:gd name="T5" fmla="*/ 2484 h 7492"/>
              <a:gd name="T6" fmla="*/ 5071 w 10028"/>
              <a:gd name="T7" fmla="*/ 941 h 7492"/>
              <a:gd name="T8" fmla="*/ 3628 w 10028"/>
              <a:gd name="T9" fmla="*/ 2484 h 7492"/>
              <a:gd name="T10" fmla="*/ 4331 w 10028"/>
              <a:gd name="T11" fmla="*/ 4254 h 7492"/>
              <a:gd name="T12" fmla="*/ 4146 w 10028"/>
              <a:gd name="T13" fmla="*/ 5007 h 7492"/>
              <a:gd name="T14" fmla="*/ 2407 w 10028"/>
              <a:gd name="T15" fmla="*/ 6400 h 7492"/>
              <a:gd name="T16" fmla="*/ 2407 w 10028"/>
              <a:gd name="T17" fmla="*/ 6588 h 7492"/>
              <a:gd name="T18" fmla="*/ 5071 w 10028"/>
              <a:gd name="T19" fmla="*/ 7492 h 7492"/>
              <a:gd name="T20" fmla="*/ 7697 w 10028"/>
              <a:gd name="T21" fmla="*/ 6588 h 7492"/>
              <a:gd name="T22" fmla="*/ 7697 w 10028"/>
              <a:gd name="T23" fmla="*/ 6400 h 7492"/>
              <a:gd name="T24" fmla="*/ 5884 w 10028"/>
              <a:gd name="T25" fmla="*/ 5007 h 7492"/>
              <a:gd name="T26" fmla="*/ 5884 w 10028"/>
              <a:gd name="T27" fmla="*/ 5007 h 7492"/>
              <a:gd name="T28" fmla="*/ 8326 w 10028"/>
              <a:gd name="T29" fmla="*/ 3652 h 7492"/>
              <a:gd name="T30" fmla="*/ 8214 w 10028"/>
              <a:gd name="T31" fmla="*/ 3125 h 7492"/>
              <a:gd name="T32" fmla="*/ 8843 w 10028"/>
              <a:gd name="T33" fmla="*/ 1468 h 7492"/>
              <a:gd name="T34" fmla="*/ 7512 w 10028"/>
              <a:gd name="T35" fmla="*/ 0 h 7492"/>
              <a:gd name="T36" fmla="*/ 6328 w 10028"/>
              <a:gd name="T37" fmla="*/ 790 h 7492"/>
              <a:gd name="T38" fmla="*/ 7068 w 10028"/>
              <a:gd name="T39" fmla="*/ 2483 h 7492"/>
              <a:gd name="T40" fmla="*/ 6292 w 10028"/>
              <a:gd name="T41" fmla="*/ 4516 h 7492"/>
              <a:gd name="T42" fmla="*/ 8142 w 10028"/>
              <a:gd name="T43" fmla="*/ 5985 h 7492"/>
              <a:gd name="T44" fmla="*/ 9992 w 10028"/>
              <a:gd name="T45" fmla="*/ 5156 h 7492"/>
              <a:gd name="T46" fmla="*/ 9992 w 10028"/>
              <a:gd name="T47" fmla="*/ 4967 h 7492"/>
              <a:gd name="T48" fmla="*/ 8326 w 10028"/>
              <a:gd name="T49" fmla="*/ 3652 h 7492"/>
              <a:gd name="T50" fmla="*/ 1667 w 10028"/>
              <a:gd name="T51" fmla="*/ 3652 h 7492"/>
              <a:gd name="T52" fmla="*/ 1778 w 10028"/>
              <a:gd name="T53" fmla="*/ 3125 h 7492"/>
              <a:gd name="T54" fmla="*/ 1149 w 10028"/>
              <a:gd name="T55" fmla="*/ 1468 h 7492"/>
              <a:gd name="T56" fmla="*/ 2480 w 10028"/>
              <a:gd name="T57" fmla="*/ 0 h 7492"/>
              <a:gd name="T58" fmla="*/ 3664 w 10028"/>
              <a:gd name="T59" fmla="*/ 790 h 7492"/>
              <a:gd name="T60" fmla="*/ 2924 w 10028"/>
              <a:gd name="T61" fmla="*/ 2483 h 7492"/>
              <a:gd name="T62" fmla="*/ 3700 w 10028"/>
              <a:gd name="T63" fmla="*/ 4516 h 7492"/>
              <a:gd name="T64" fmla="*/ 1850 w 10028"/>
              <a:gd name="T65" fmla="*/ 5985 h 7492"/>
              <a:gd name="T66" fmla="*/ 0 w 10028"/>
              <a:gd name="T67" fmla="*/ 5156 h 7492"/>
              <a:gd name="T68" fmla="*/ 0 w 10028"/>
              <a:gd name="T69" fmla="*/ 4967 h 7492"/>
              <a:gd name="T70" fmla="*/ 1667 w 10028"/>
              <a:gd name="T71" fmla="*/ 3652 h 7492"/>
              <a:gd name="T72" fmla="*/ 1667 w 10028"/>
              <a:gd name="T73" fmla="*/ 3652 h 7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28" h="7492">
                <a:moveTo>
                  <a:pt x="5884" y="5007"/>
                </a:moveTo>
                <a:cubicBezTo>
                  <a:pt x="5847" y="5007"/>
                  <a:pt x="5588" y="4743"/>
                  <a:pt x="5773" y="4254"/>
                </a:cubicBezTo>
                <a:cubicBezTo>
                  <a:pt x="6181" y="3841"/>
                  <a:pt x="6513" y="3163"/>
                  <a:pt x="6513" y="2484"/>
                </a:cubicBezTo>
                <a:cubicBezTo>
                  <a:pt x="6513" y="1468"/>
                  <a:pt x="5811" y="941"/>
                  <a:pt x="5071" y="941"/>
                </a:cubicBezTo>
                <a:cubicBezTo>
                  <a:pt x="4294" y="941"/>
                  <a:pt x="3628" y="1468"/>
                  <a:pt x="3628" y="2484"/>
                </a:cubicBezTo>
                <a:cubicBezTo>
                  <a:pt x="3628" y="3162"/>
                  <a:pt x="3924" y="3839"/>
                  <a:pt x="4331" y="4254"/>
                </a:cubicBezTo>
                <a:cubicBezTo>
                  <a:pt x="4478" y="4668"/>
                  <a:pt x="4219" y="4970"/>
                  <a:pt x="4146" y="5007"/>
                </a:cubicBezTo>
                <a:cubicBezTo>
                  <a:pt x="3332" y="5308"/>
                  <a:pt x="2407" y="5836"/>
                  <a:pt x="2407" y="6400"/>
                </a:cubicBezTo>
                <a:lnTo>
                  <a:pt x="2407" y="6588"/>
                </a:lnTo>
                <a:cubicBezTo>
                  <a:pt x="2407" y="7303"/>
                  <a:pt x="3776" y="7492"/>
                  <a:pt x="5071" y="7492"/>
                </a:cubicBezTo>
                <a:cubicBezTo>
                  <a:pt x="6328" y="7492"/>
                  <a:pt x="7697" y="7342"/>
                  <a:pt x="7697" y="6588"/>
                </a:cubicBezTo>
                <a:lnTo>
                  <a:pt x="7697" y="6400"/>
                </a:lnTo>
                <a:cubicBezTo>
                  <a:pt x="7661" y="5836"/>
                  <a:pt x="6698" y="5271"/>
                  <a:pt x="5884" y="5007"/>
                </a:cubicBezTo>
                <a:close/>
                <a:moveTo>
                  <a:pt x="5884" y="5007"/>
                </a:moveTo>
                <a:close/>
                <a:moveTo>
                  <a:pt x="8326" y="3652"/>
                </a:moveTo>
                <a:cubicBezTo>
                  <a:pt x="8288" y="3652"/>
                  <a:pt x="8067" y="3577"/>
                  <a:pt x="8214" y="3125"/>
                </a:cubicBezTo>
                <a:cubicBezTo>
                  <a:pt x="8584" y="2748"/>
                  <a:pt x="8843" y="2108"/>
                  <a:pt x="8843" y="1468"/>
                </a:cubicBezTo>
                <a:cubicBezTo>
                  <a:pt x="8843" y="527"/>
                  <a:pt x="8252" y="0"/>
                  <a:pt x="7512" y="0"/>
                </a:cubicBezTo>
                <a:cubicBezTo>
                  <a:pt x="6994" y="0"/>
                  <a:pt x="6513" y="263"/>
                  <a:pt x="6328" y="790"/>
                </a:cubicBezTo>
                <a:cubicBezTo>
                  <a:pt x="6772" y="1166"/>
                  <a:pt x="7068" y="1731"/>
                  <a:pt x="7068" y="2483"/>
                </a:cubicBezTo>
                <a:cubicBezTo>
                  <a:pt x="7068" y="3275"/>
                  <a:pt x="6698" y="4027"/>
                  <a:pt x="6292" y="4516"/>
                </a:cubicBezTo>
                <a:cubicBezTo>
                  <a:pt x="6920" y="4742"/>
                  <a:pt x="7883" y="5231"/>
                  <a:pt x="8142" y="5985"/>
                </a:cubicBezTo>
                <a:cubicBezTo>
                  <a:pt x="9103" y="5947"/>
                  <a:pt x="9992" y="5721"/>
                  <a:pt x="9992" y="5156"/>
                </a:cubicBezTo>
                <a:lnTo>
                  <a:pt x="9992" y="4967"/>
                </a:lnTo>
                <a:cubicBezTo>
                  <a:pt x="10028" y="4405"/>
                  <a:pt x="9139" y="3916"/>
                  <a:pt x="8326" y="3652"/>
                </a:cubicBezTo>
                <a:close/>
                <a:moveTo>
                  <a:pt x="1667" y="3652"/>
                </a:moveTo>
                <a:cubicBezTo>
                  <a:pt x="1704" y="3652"/>
                  <a:pt x="1925" y="3577"/>
                  <a:pt x="1778" y="3125"/>
                </a:cubicBezTo>
                <a:cubicBezTo>
                  <a:pt x="1408" y="2748"/>
                  <a:pt x="1149" y="2108"/>
                  <a:pt x="1149" y="1468"/>
                </a:cubicBezTo>
                <a:cubicBezTo>
                  <a:pt x="1187" y="527"/>
                  <a:pt x="1778" y="0"/>
                  <a:pt x="2480" y="0"/>
                </a:cubicBezTo>
                <a:cubicBezTo>
                  <a:pt x="2998" y="0"/>
                  <a:pt x="3479" y="263"/>
                  <a:pt x="3664" y="790"/>
                </a:cubicBezTo>
                <a:cubicBezTo>
                  <a:pt x="3220" y="1166"/>
                  <a:pt x="2924" y="1731"/>
                  <a:pt x="2924" y="2483"/>
                </a:cubicBezTo>
                <a:cubicBezTo>
                  <a:pt x="2924" y="3275"/>
                  <a:pt x="3294" y="4027"/>
                  <a:pt x="3700" y="4516"/>
                </a:cubicBezTo>
                <a:cubicBezTo>
                  <a:pt x="3072" y="4742"/>
                  <a:pt x="2109" y="5231"/>
                  <a:pt x="1850" y="5985"/>
                </a:cubicBezTo>
                <a:cubicBezTo>
                  <a:pt x="889" y="5947"/>
                  <a:pt x="0" y="5721"/>
                  <a:pt x="0" y="5156"/>
                </a:cubicBezTo>
                <a:lnTo>
                  <a:pt x="0" y="4967"/>
                </a:lnTo>
                <a:cubicBezTo>
                  <a:pt x="3" y="4405"/>
                  <a:pt x="890" y="3916"/>
                  <a:pt x="1667" y="3652"/>
                </a:cubicBezTo>
                <a:close/>
                <a:moveTo>
                  <a:pt x="1667" y="3652"/>
                </a:move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灯片编号占位符 2"/>
          <p:cNvSpPr>
            <a:spLocks noGrp="1"/>
          </p:cNvSpPr>
          <p:nvPr>
            <p:ph type="sldNum" sz="quarter" idx="12"/>
          </p:nvPr>
        </p:nvSpPr>
        <p:spPr>
          <a:xfrm>
            <a:off x="8857452" y="6438901"/>
            <a:ext cx="2661448" cy="215900"/>
          </a:xfrm>
        </p:spPr>
        <p:txBody>
          <a:bodyPr/>
          <a:lstStyle/>
          <a:p>
            <a:fld id="{7F65B630-C7FF-41C0-9923-C5E5E29EED81}" type="slidenum">
              <a:rPr lang="zh-CN" altLang="en-US" smtClean="0"/>
              <a:t>27</a:t>
            </a:fld>
            <a:endParaRPr lang="zh-CN" altLang="en-US"/>
          </a:p>
        </p:txBody>
      </p:sp>
      <p:sp>
        <p:nvSpPr>
          <p:cNvPr id="8" name="îŝļîde"/>
          <p:cNvSpPr/>
          <p:nvPr/>
        </p:nvSpPr>
        <p:spPr>
          <a:xfrm>
            <a:off x="338810" y="447608"/>
            <a:ext cx="2458982"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3200" b="1" dirty="0" smtClean="0">
                <a:solidFill>
                  <a:srgbClr val="FFFFFF"/>
                </a:solidFill>
              </a:rPr>
              <a:t>2.1 </a:t>
            </a:r>
            <a:r>
              <a:rPr kumimoji="1" lang="zh-CN" altLang="en-US" sz="3200" b="1" dirty="0" smtClean="0">
                <a:solidFill>
                  <a:srgbClr val="FFFFFF"/>
                </a:solidFill>
              </a:rPr>
              <a:t>图书</a:t>
            </a:r>
            <a:endParaRPr kumimoji="1" lang="en-US" altLang="zh-CN" sz="3200" b="1" dirty="0">
              <a:solidFill>
                <a:srgbClr val="FFFFFF"/>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70657"/>
          <p:cNvSpPr>
            <a:spLocks noGrp="1"/>
          </p:cNvSpPr>
          <p:nvPr>
            <p:ph type="title"/>
          </p:nvPr>
        </p:nvSpPr>
        <p:spPr>
          <a:xfrm>
            <a:off x="514350" y="1401871"/>
            <a:ext cx="5755005" cy="457200"/>
          </a:xfrm>
        </p:spPr>
        <p:txBody>
          <a:bodyPr vert="horz" wrap="square" lIns="68558" tIns="34289" rIns="68558" bIns="34289" anchor="ctr"/>
          <a:lstStyle/>
          <a:p>
            <a:pPr eaLnBrk="1" hangingPunct="1"/>
            <a:r>
              <a:rPr lang="en-US" altLang="zh-CN" sz="2400" b="1" dirty="0">
                <a:latin typeface="华文中宋" panose="02010600040101010101" pitchFamily="2" charset="-122"/>
                <a:ea typeface="华文中宋" panose="02010600040101010101" pitchFamily="2" charset="-122"/>
                <a:cs typeface="华文中宋" panose="02010600040101010101" pitchFamily="2" charset="-122"/>
              </a:rPr>
              <a:t>(3)</a:t>
            </a:r>
            <a:r>
              <a:rPr lang="zh-CN" altLang="en-US" sz="2400" b="1" dirty="0">
                <a:latin typeface="华文中宋" panose="02010600040101010101" pitchFamily="2" charset="-122"/>
                <a:ea typeface="华文中宋" panose="02010600040101010101" pitchFamily="2" charset="-122"/>
                <a:cs typeface="华文中宋" panose="02010600040101010101" pitchFamily="2" charset="-122"/>
              </a:rPr>
              <a:t>借还图书</a:t>
            </a:r>
            <a:r>
              <a:rPr lang="en-US" altLang="zh-CN" sz="2400" b="1" dirty="0">
                <a:latin typeface="华文中宋" panose="02010600040101010101" pitchFamily="2" charset="-122"/>
                <a:ea typeface="华文中宋" panose="02010600040101010101" pitchFamily="2" charset="-122"/>
                <a:cs typeface="华文中宋" panose="02010600040101010101" pitchFamily="2" charset="-122"/>
              </a:rPr>
              <a:t>——</a:t>
            </a:r>
            <a:r>
              <a:rPr lang="zh-CN" altLang="en-US" sz="2400" b="1" dirty="0">
                <a:latin typeface="华文中宋" panose="02010600040101010101" pitchFamily="2" charset="-122"/>
                <a:ea typeface="华文中宋" panose="02010600040101010101" pitchFamily="2" charset="-122"/>
                <a:cs typeface="华文中宋" panose="02010600040101010101" pitchFamily="2" charset="-122"/>
              </a:rPr>
              <a:t>借还书机人脸识别</a:t>
            </a:r>
          </a:p>
        </p:txBody>
      </p:sp>
      <p:pic>
        <p:nvPicPr>
          <p:cNvPr id="5" name="Picture 3"/>
          <p:cNvPicPr>
            <a:picLocks noChangeAspect="1"/>
          </p:cNvPicPr>
          <p:nvPr/>
        </p:nvPicPr>
        <p:blipFill>
          <a:blip r:embed="rId2"/>
          <a:stretch>
            <a:fillRect/>
          </a:stretch>
        </p:blipFill>
        <p:spPr>
          <a:xfrm>
            <a:off x="703519" y="2519091"/>
            <a:ext cx="4741937" cy="2363797"/>
          </a:xfrm>
          <a:prstGeom prst="rect">
            <a:avLst/>
          </a:prstGeom>
          <a:noFill/>
          <a:ln w="9525">
            <a:noFill/>
          </a:ln>
        </p:spPr>
      </p:pic>
      <p:pic>
        <p:nvPicPr>
          <p:cNvPr id="6" name="Picture 6" descr="C:\Users\Lenovo\AppData\Roaming\Tencent\Users\740947820\QQ\WinTemp\RichOle\E8JCD~CXN`~55U_JBED[QNW.png"/>
          <p:cNvPicPr>
            <a:picLocks noChangeAspect="1"/>
          </p:cNvPicPr>
          <p:nvPr/>
        </p:nvPicPr>
        <p:blipFill>
          <a:blip r:embed="rId3"/>
          <a:stretch>
            <a:fillRect/>
          </a:stretch>
        </p:blipFill>
        <p:spPr>
          <a:xfrm>
            <a:off x="6106758" y="2537832"/>
            <a:ext cx="4756860" cy="2345056"/>
          </a:xfrm>
          <a:prstGeom prst="rect">
            <a:avLst/>
          </a:prstGeom>
          <a:noFill/>
          <a:ln w="9525">
            <a:noFill/>
          </a:ln>
        </p:spPr>
      </p:pic>
      <p:sp>
        <p:nvSpPr>
          <p:cNvPr id="7" name="矩形 6"/>
          <p:cNvSpPr/>
          <p:nvPr/>
        </p:nvSpPr>
        <p:spPr>
          <a:xfrm>
            <a:off x="1150977" y="5498087"/>
            <a:ext cx="8648115" cy="923330"/>
          </a:xfrm>
          <a:prstGeom prst="rect">
            <a:avLst/>
          </a:prstGeom>
        </p:spPr>
        <p:txBody>
          <a:bodyPr wrap="square">
            <a:spAutoFit/>
          </a:bodyPr>
          <a:lstStyle/>
          <a:p>
            <a:r>
              <a:rPr lang="en-US" altLang="zh-CN" dirty="0" smtClean="0"/>
              <a:t>*  </a:t>
            </a:r>
            <a:r>
              <a:rPr lang="zh-CN" altLang="en-US" dirty="0" smtClean="0"/>
              <a:t>当</a:t>
            </a:r>
            <a:r>
              <a:rPr lang="zh-CN" altLang="en-US" dirty="0"/>
              <a:t>同学们只想浏览某类书时，或需求模糊，不确定找什么书时，也可以直接去书库，根据书架上的标识，分类浏览图书，看到需要的图书，就可以取出，拿到借还书处，办理借阅手续。</a:t>
            </a:r>
            <a:endParaRPr lang="en-US" dirty="0"/>
          </a:p>
        </p:txBody>
      </p:sp>
      <p:sp>
        <p:nvSpPr>
          <p:cNvPr id="9" name="is1ïḍe"/>
          <p:cNvSpPr/>
          <p:nvPr/>
        </p:nvSpPr>
        <p:spPr>
          <a:xfrm>
            <a:off x="10705449" y="5813945"/>
            <a:ext cx="895148" cy="607471"/>
          </a:xfrm>
          <a:custGeom>
            <a:avLst/>
            <a:gdLst>
              <a:gd name="T0" fmla="*/ 5884 w 10028"/>
              <a:gd name="T1" fmla="*/ 5007 h 7492"/>
              <a:gd name="T2" fmla="*/ 5773 w 10028"/>
              <a:gd name="T3" fmla="*/ 4254 h 7492"/>
              <a:gd name="T4" fmla="*/ 6513 w 10028"/>
              <a:gd name="T5" fmla="*/ 2484 h 7492"/>
              <a:gd name="T6" fmla="*/ 5071 w 10028"/>
              <a:gd name="T7" fmla="*/ 941 h 7492"/>
              <a:gd name="T8" fmla="*/ 3628 w 10028"/>
              <a:gd name="T9" fmla="*/ 2484 h 7492"/>
              <a:gd name="T10" fmla="*/ 4331 w 10028"/>
              <a:gd name="T11" fmla="*/ 4254 h 7492"/>
              <a:gd name="T12" fmla="*/ 4146 w 10028"/>
              <a:gd name="T13" fmla="*/ 5007 h 7492"/>
              <a:gd name="T14" fmla="*/ 2407 w 10028"/>
              <a:gd name="T15" fmla="*/ 6400 h 7492"/>
              <a:gd name="T16" fmla="*/ 2407 w 10028"/>
              <a:gd name="T17" fmla="*/ 6588 h 7492"/>
              <a:gd name="T18" fmla="*/ 5071 w 10028"/>
              <a:gd name="T19" fmla="*/ 7492 h 7492"/>
              <a:gd name="T20" fmla="*/ 7697 w 10028"/>
              <a:gd name="T21" fmla="*/ 6588 h 7492"/>
              <a:gd name="T22" fmla="*/ 7697 w 10028"/>
              <a:gd name="T23" fmla="*/ 6400 h 7492"/>
              <a:gd name="T24" fmla="*/ 5884 w 10028"/>
              <a:gd name="T25" fmla="*/ 5007 h 7492"/>
              <a:gd name="T26" fmla="*/ 5884 w 10028"/>
              <a:gd name="T27" fmla="*/ 5007 h 7492"/>
              <a:gd name="T28" fmla="*/ 8326 w 10028"/>
              <a:gd name="T29" fmla="*/ 3652 h 7492"/>
              <a:gd name="T30" fmla="*/ 8214 w 10028"/>
              <a:gd name="T31" fmla="*/ 3125 h 7492"/>
              <a:gd name="T32" fmla="*/ 8843 w 10028"/>
              <a:gd name="T33" fmla="*/ 1468 h 7492"/>
              <a:gd name="T34" fmla="*/ 7512 w 10028"/>
              <a:gd name="T35" fmla="*/ 0 h 7492"/>
              <a:gd name="T36" fmla="*/ 6328 w 10028"/>
              <a:gd name="T37" fmla="*/ 790 h 7492"/>
              <a:gd name="T38" fmla="*/ 7068 w 10028"/>
              <a:gd name="T39" fmla="*/ 2483 h 7492"/>
              <a:gd name="T40" fmla="*/ 6292 w 10028"/>
              <a:gd name="T41" fmla="*/ 4516 h 7492"/>
              <a:gd name="T42" fmla="*/ 8142 w 10028"/>
              <a:gd name="T43" fmla="*/ 5985 h 7492"/>
              <a:gd name="T44" fmla="*/ 9992 w 10028"/>
              <a:gd name="T45" fmla="*/ 5156 h 7492"/>
              <a:gd name="T46" fmla="*/ 9992 w 10028"/>
              <a:gd name="T47" fmla="*/ 4967 h 7492"/>
              <a:gd name="T48" fmla="*/ 8326 w 10028"/>
              <a:gd name="T49" fmla="*/ 3652 h 7492"/>
              <a:gd name="T50" fmla="*/ 1667 w 10028"/>
              <a:gd name="T51" fmla="*/ 3652 h 7492"/>
              <a:gd name="T52" fmla="*/ 1778 w 10028"/>
              <a:gd name="T53" fmla="*/ 3125 h 7492"/>
              <a:gd name="T54" fmla="*/ 1149 w 10028"/>
              <a:gd name="T55" fmla="*/ 1468 h 7492"/>
              <a:gd name="T56" fmla="*/ 2480 w 10028"/>
              <a:gd name="T57" fmla="*/ 0 h 7492"/>
              <a:gd name="T58" fmla="*/ 3664 w 10028"/>
              <a:gd name="T59" fmla="*/ 790 h 7492"/>
              <a:gd name="T60" fmla="*/ 2924 w 10028"/>
              <a:gd name="T61" fmla="*/ 2483 h 7492"/>
              <a:gd name="T62" fmla="*/ 3700 w 10028"/>
              <a:gd name="T63" fmla="*/ 4516 h 7492"/>
              <a:gd name="T64" fmla="*/ 1850 w 10028"/>
              <a:gd name="T65" fmla="*/ 5985 h 7492"/>
              <a:gd name="T66" fmla="*/ 0 w 10028"/>
              <a:gd name="T67" fmla="*/ 5156 h 7492"/>
              <a:gd name="T68" fmla="*/ 0 w 10028"/>
              <a:gd name="T69" fmla="*/ 4967 h 7492"/>
              <a:gd name="T70" fmla="*/ 1667 w 10028"/>
              <a:gd name="T71" fmla="*/ 3652 h 7492"/>
              <a:gd name="T72" fmla="*/ 1667 w 10028"/>
              <a:gd name="T73" fmla="*/ 3652 h 7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28" h="7492">
                <a:moveTo>
                  <a:pt x="5884" y="5007"/>
                </a:moveTo>
                <a:cubicBezTo>
                  <a:pt x="5847" y="5007"/>
                  <a:pt x="5588" y="4743"/>
                  <a:pt x="5773" y="4254"/>
                </a:cubicBezTo>
                <a:cubicBezTo>
                  <a:pt x="6181" y="3841"/>
                  <a:pt x="6513" y="3163"/>
                  <a:pt x="6513" y="2484"/>
                </a:cubicBezTo>
                <a:cubicBezTo>
                  <a:pt x="6513" y="1468"/>
                  <a:pt x="5811" y="941"/>
                  <a:pt x="5071" y="941"/>
                </a:cubicBezTo>
                <a:cubicBezTo>
                  <a:pt x="4294" y="941"/>
                  <a:pt x="3628" y="1468"/>
                  <a:pt x="3628" y="2484"/>
                </a:cubicBezTo>
                <a:cubicBezTo>
                  <a:pt x="3628" y="3162"/>
                  <a:pt x="3924" y="3839"/>
                  <a:pt x="4331" y="4254"/>
                </a:cubicBezTo>
                <a:cubicBezTo>
                  <a:pt x="4478" y="4668"/>
                  <a:pt x="4219" y="4970"/>
                  <a:pt x="4146" y="5007"/>
                </a:cubicBezTo>
                <a:cubicBezTo>
                  <a:pt x="3332" y="5308"/>
                  <a:pt x="2407" y="5836"/>
                  <a:pt x="2407" y="6400"/>
                </a:cubicBezTo>
                <a:lnTo>
                  <a:pt x="2407" y="6588"/>
                </a:lnTo>
                <a:cubicBezTo>
                  <a:pt x="2407" y="7303"/>
                  <a:pt x="3776" y="7492"/>
                  <a:pt x="5071" y="7492"/>
                </a:cubicBezTo>
                <a:cubicBezTo>
                  <a:pt x="6328" y="7492"/>
                  <a:pt x="7697" y="7342"/>
                  <a:pt x="7697" y="6588"/>
                </a:cubicBezTo>
                <a:lnTo>
                  <a:pt x="7697" y="6400"/>
                </a:lnTo>
                <a:cubicBezTo>
                  <a:pt x="7661" y="5836"/>
                  <a:pt x="6698" y="5271"/>
                  <a:pt x="5884" y="5007"/>
                </a:cubicBezTo>
                <a:close/>
                <a:moveTo>
                  <a:pt x="5884" y="5007"/>
                </a:moveTo>
                <a:close/>
                <a:moveTo>
                  <a:pt x="8326" y="3652"/>
                </a:moveTo>
                <a:cubicBezTo>
                  <a:pt x="8288" y="3652"/>
                  <a:pt x="8067" y="3577"/>
                  <a:pt x="8214" y="3125"/>
                </a:cubicBezTo>
                <a:cubicBezTo>
                  <a:pt x="8584" y="2748"/>
                  <a:pt x="8843" y="2108"/>
                  <a:pt x="8843" y="1468"/>
                </a:cubicBezTo>
                <a:cubicBezTo>
                  <a:pt x="8843" y="527"/>
                  <a:pt x="8252" y="0"/>
                  <a:pt x="7512" y="0"/>
                </a:cubicBezTo>
                <a:cubicBezTo>
                  <a:pt x="6994" y="0"/>
                  <a:pt x="6513" y="263"/>
                  <a:pt x="6328" y="790"/>
                </a:cubicBezTo>
                <a:cubicBezTo>
                  <a:pt x="6772" y="1166"/>
                  <a:pt x="7068" y="1731"/>
                  <a:pt x="7068" y="2483"/>
                </a:cubicBezTo>
                <a:cubicBezTo>
                  <a:pt x="7068" y="3275"/>
                  <a:pt x="6698" y="4027"/>
                  <a:pt x="6292" y="4516"/>
                </a:cubicBezTo>
                <a:cubicBezTo>
                  <a:pt x="6920" y="4742"/>
                  <a:pt x="7883" y="5231"/>
                  <a:pt x="8142" y="5985"/>
                </a:cubicBezTo>
                <a:cubicBezTo>
                  <a:pt x="9103" y="5947"/>
                  <a:pt x="9992" y="5721"/>
                  <a:pt x="9992" y="5156"/>
                </a:cubicBezTo>
                <a:lnTo>
                  <a:pt x="9992" y="4967"/>
                </a:lnTo>
                <a:cubicBezTo>
                  <a:pt x="10028" y="4405"/>
                  <a:pt x="9139" y="3916"/>
                  <a:pt x="8326" y="3652"/>
                </a:cubicBezTo>
                <a:close/>
                <a:moveTo>
                  <a:pt x="1667" y="3652"/>
                </a:moveTo>
                <a:cubicBezTo>
                  <a:pt x="1704" y="3652"/>
                  <a:pt x="1925" y="3577"/>
                  <a:pt x="1778" y="3125"/>
                </a:cubicBezTo>
                <a:cubicBezTo>
                  <a:pt x="1408" y="2748"/>
                  <a:pt x="1149" y="2108"/>
                  <a:pt x="1149" y="1468"/>
                </a:cubicBezTo>
                <a:cubicBezTo>
                  <a:pt x="1187" y="527"/>
                  <a:pt x="1778" y="0"/>
                  <a:pt x="2480" y="0"/>
                </a:cubicBezTo>
                <a:cubicBezTo>
                  <a:pt x="2998" y="0"/>
                  <a:pt x="3479" y="263"/>
                  <a:pt x="3664" y="790"/>
                </a:cubicBezTo>
                <a:cubicBezTo>
                  <a:pt x="3220" y="1166"/>
                  <a:pt x="2924" y="1731"/>
                  <a:pt x="2924" y="2483"/>
                </a:cubicBezTo>
                <a:cubicBezTo>
                  <a:pt x="2924" y="3275"/>
                  <a:pt x="3294" y="4027"/>
                  <a:pt x="3700" y="4516"/>
                </a:cubicBezTo>
                <a:cubicBezTo>
                  <a:pt x="3072" y="4742"/>
                  <a:pt x="2109" y="5231"/>
                  <a:pt x="1850" y="5985"/>
                </a:cubicBezTo>
                <a:cubicBezTo>
                  <a:pt x="889" y="5947"/>
                  <a:pt x="0" y="5721"/>
                  <a:pt x="0" y="5156"/>
                </a:cubicBezTo>
                <a:lnTo>
                  <a:pt x="0" y="4967"/>
                </a:lnTo>
                <a:cubicBezTo>
                  <a:pt x="3" y="4405"/>
                  <a:pt x="890" y="3916"/>
                  <a:pt x="1667" y="3652"/>
                </a:cubicBezTo>
                <a:close/>
                <a:moveTo>
                  <a:pt x="1667" y="3652"/>
                </a:move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灯片编号占位符 2"/>
          <p:cNvSpPr>
            <a:spLocks noGrp="1"/>
          </p:cNvSpPr>
          <p:nvPr>
            <p:ph type="sldNum" sz="quarter" idx="12"/>
          </p:nvPr>
        </p:nvSpPr>
        <p:spPr>
          <a:xfrm>
            <a:off x="8857452" y="6438901"/>
            <a:ext cx="2661448" cy="215900"/>
          </a:xfrm>
        </p:spPr>
        <p:txBody>
          <a:bodyPr/>
          <a:lstStyle/>
          <a:p>
            <a:fld id="{7F65B630-C7FF-41C0-9923-C5E5E29EED81}" type="slidenum">
              <a:rPr lang="zh-CN" altLang="en-US" smtClean="0"/>
              <a:t>28</a:t>
            </a:fld>
            <a:endParaRPr lang="zh-CN" altLang="en-US"/>
          </a:p>
        </p:txBody>
      </p:sp>
      <p:sp>
        <p:nvSpPr>
          <p:cNvPr id="11" name="îŝļîde"/>
          <p:cNvSpPr/>
          <p:nvPr/>
        </p:nvSpPr>
        <p:spPr>
          <a:xfrm>
            <a:off x="338810" y="447608"/>
            <a:ext cx="2458982"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3200" b="1" dirty="0" smtClean="0">
                <a:solidFill>
                  <a:srgbClr val="FFFFFF"/>
                </a:solidFill>
              </a:rPr>
              <a:t>2.1 </a:t>
            </a:r>
            <a:r>
              <a:rPr kumimoji="1" lang="zh-CN" altLang="en-US" sz="3200" b="1" dirty="0" smtClean="0">
                <a:solidFill>
                  <a:srgbClr val="FFFFFF"/>
                </a:solidFill>
              </a:rPr>
              <a:t>图书</a:t>
            </a:r>
            <a:endParaRPr kumimoji="1" lang="en-US" altLang="zh-CN" sz="3200" b="1" dirty="0">
              <a:solidFill>
                <a:srgbClr val="FFFFFF"/>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29</a:t>
            </a:fld>
            <a:endParaRPr lang="zh-CN" altLang="en-US"/>
          </a:p>
        </p:txBody>
      </p:sp>
      <p:sp>
        <p:nvSpPr>
          <p:cNvPr id="4" name="文本框 60421"/>
          <p:cNvSpPr txBox="1"/>
          <p:nvPr/>
        </p:nvSpPr>
        <p:spPr>
          <a:xfrm>
            <a:off x="1044186" y="1521031"/>
            <a:ext cx="9369056" cy="646300"/>
          </a:xfrm>
          <a:prstGeom prst="rect">
            <a:avLst/>
          </a:prstGeom>
          <a:noFill/>
          <a:ln w="9525">
            <a:noFill/>
          </a:ln>
        </p:spPr>
        <p:txBody>
          <a:bodyPr wrap="square"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indent="0" defTabSz="914400">
              <a:lnSpc>
                <a:spcPct val="100000"/>
              </a:lnSpc>
              <a:spcBef>
                <a:spcPct val="0"/>
              </a:spcBef>
              <a:buNone/>
            </a:pPr>
            <a:r>
              <a:rPr lang="zh-CN" altLang="en-US" sz="1800" dirty="0">
                <a:latin typeface="华文中宋" panose="02010600040101010101" pitchFamily="2" charset="-122"/>
                <a:ea typeface="华文中宋" panose="02010600040101010101" pitchFamily="2" charset="-122"/>
                <a:sym typeface="Times New Roman" panose="02020603050405020304" pitchFamily="18" charset="0"/>
              </a:rPr>
              <a:t>图书馆主页“借阅查询”或微信公众号查询</a:t>
            </a:r>
            <a:r>
              <a:rPr lang="zh-CN" altLang="en-US" sz="1800" dirty="0" smtClean="0">
                <a:latin typeface="华文中宋" panose="02010600040101010101" pitchFamily="2" charset="-122"/>
                <a:ea typeface="华文中宋" panose="02010600040101010101" pitchFamily="2" charset="-122"/>
                <a:sym typeface="Times New Roman" panose="02020603050405020304" pitchFamily="18" charset="0"/>
              </a:rPr>
              <a:t>。微信公众号查询须</a:t>
            </a:r>
            <a:r>
              <a:rPr lang="zh-CN" altLang="en-US" sz="1800" dirty="0" smtClean="0">
                <a:latin typeface="华文中宋" panose="02010600040101010101" pitchFamily="2" charset="-122"/>
                <a:ea typeface="华文中宋" panose="02010600040101010101" pitchFamily="2" charset="-122"/>
                <a:cs typeface="华文中宋" panose="02010600040101010101" pitchFamily="2" charset="-122"/>
              </a:rPr>
              <a:t>在</a:t>
            </a:r>
            <a:r>
              <a:rPr lang="zh-CN" altLang="en-US" sz="1800" dirty="0">
                <a:latin typeface="华文中宋" panose="02010600040101010101" pitchFamily="2" charset="-122"/>
                <a:ea typeface="华文中宋" panose="02010600040101010101" pitchFamily="2" charset="-122"/>
                <a:cs typeface="华文中宋" panose="02010600040101010101" pitchFamily="2" charset="-122"/>
              </a:rPr>
              <a:t>校园网环境</a:t>
            </a:r>
            <a:r>
              <a:rPr lang="zh-CN" altLang="en-US" sz="1800" dirty="0" smtClean="0">
                <a:latin typeface="华文中宋" panose="02010600040101010101" pitchFamily="2" charset="-122"/>
                <a:ea typeface="华文中宋" panose="02010600040101010101" pitchFamily="2" charset="-122"/>
                <a:cs typeface="华文中宋" panose="02010600040101010101" pitchFamily="2" charset="-122"/>
              </a:rPr>
              <a:t>下绑定账号。</a:t>
            </a:r>
            <a:r>
              <a:rPr lang="zh-CN" altLang="en-US" sz="1800" b="1" dirty="0" smtClean="0">
                <a:solidFill>
                  <a:srgbClr val="C00000"/>
                </a:solidFill>
                <a:latin typeface="Times New Roman" panose="02020603050405020304" pitchFamily="18" charset="0"/>
                <a:ea typeface="宋体" panose="02010600030101010101" pitchFamily="2" charset="-122"/>
                <a:sym typeface="Times New Roman" panose="02020603050405020304" pitchFamily="18" charset="0"/>
              </a:rPr>
              <a:t>帐号</a:t>
            </a:r>
            <a:r>
              <a:rPr lang="zh-CN" altLang="en-US" sz="1800" b="1"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rPr>
              <a:t>：学号，初始密码是：身份证号后</a:t>
            </a:r>
            <a:r>
              <a:rPr lang="en-US" altLang="zh-CN" sz="1800" b="1"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rPr>
              <a:t>12</a:t>
            </a:r>
            <a:r>
              <a:rPr lang="zh-CN" altLang="en-US" sz="1800" b="1"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rPr>
              <a:t>位</a:t>
            </a:r>
            <a:r>
              <a:rPr lang="zh-CN" altLang="en-US" sz="1800" b="1" dirty="0" smtClean="0">
                <a:solidFill>
                  <a:srgbClr val="C00000"/>
                </a:solidFill>
                <a:latin typeface="Times New Roman" panose="02020603050405020304" pitchFamily="18" charset="0"/>
                <a:ea typeface="宋体" panose="02010600030101010101" pitchFamily="2" charset="-122"/>
                <a:sym typeface="Times New Roman" panose="02020603050405020304" pitchFamily="18" charset="0"/>
              </a:rPr>
              <a:t>。</a:t>
            </a:r>
            <a:endParaRPr lang="en-US" altLang="zh-CN" sz="1800" b="1"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8" name="文本框 60420"/>
          <p:cNvSpPr txBox="1"/>
          <p:nvPr/>
        </p:nvSpPr>
        <p:spPr>
          <a:xfrm>
            <a:off x="425133" y="1061926"/>
            <a:ext cx="5473700" cy="459105"/>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a:lnSpc>
                <a:spcPct val="100000"/>
              </a:lnSpc>
              <a:spcBef>
                <a:spcPct val="50000"/>
              </a:spcBef>
              <a:buNone/>
            </a:pPr>
            <a:r>
              <a:rPr lang="zh-CN" altLang="en-US" sz="2400" b="1" dirty="0">
                <a:latin typeface="华文中宋" panose="02010600040101010101" pitchFamily="2" charset="-122"/>
                <a:ea typeface="华文中宋" panose="02010600040101010101" pitchFamily="2" charset="-122"/>
                <a:cs typeface="华文中宋" panose="02010600040101010101" pitchFamily="2" charset="-122"/>
                <a:sym typeface="Times New Roman" panose="02020603050405020304" pitchFamily="18" charset="0"/>
              </a:rPr>
              <a:t>（</a:t>
            </a:r>
            <a:r>
              <a:rPr lang="en-US" altLang="zh-CN" sz="2400" b="1" dirty="0">
                <a:latin typeface="华文中宋" panose="02010600040101010101" pitchFamily="2" charset="-122"/>
                <a:ea typeface="华文中宋" panose="02010600040101010101" pitchFamily="2" charset="-122"/>
                <a:cs typeface="华文中宋" panose="02010600040101010101" pitchFamily="2" charset="-122"/>
                <a:sym typeface="Times New Roman" panose="02020603050405020304" pitchFamily="18" charset="0"/>
              </a:rPr>
              <a:t>4</a:t>
            </a:r>
            <a:r>
              <a:rPr lang="zh-CN" altLang="en-US" sz="2400" b="1" dirty="0">
                <a:latin typeface="华文中宋" panose="02010600040101010101" pitchFamily="2" charset="-122"/>
                <a:ea typeface="华文中宋" panose="02010600040101010101" pitchFamily="2" charset="-122"/>
                <a:cs typeface="华文中宋" panose="02010600040101010101" pitchFamily="2" charset="-122"/>
                <a:sym typeface="Times New Roman" panose="02020603050405020304" pitchFamily="18" charset="0"/>
              </a:rPr>
              <a:t>）个人借阅记录查询</a:t>
            </a:r>
          </a:p>
        </p:txBody>
      </p:sp>
      <p:sp>
        <p:nvSpPr>
          <p:cNvPr id="10" name="îŝļîde"/>
          <p:cNvSpPr/>
          <p:nvPr/>
        </p:nvSpPr>
        <p:spPr>
          <a:xfrm>
            <a:off x="338810" y="447608"/>
            <a:ext cx="2458982"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3200" b="1" dirty="0" smtClean="0">
                <a:solidFill>
                  <a:srgbClr val="FFFFFF"/>
                </a:solidFill>
              </a:rPr>
              <a:t>2.1 </a:t>
            </a:r>
            <a:r>
              <a:rPr kumimoji="1" lang="zh-CN" altLang="en-US" sz="3200" b="1" dirty="0" smtClean="0">
                <a:solidFill>
                  <a:srgbClr val="FFFFFF"/>
                </a:solidFill>
              </a:rPr>
              <a:t>图书</a:t>
            </a:r>
            <a:endParaRPr kumimoji="1" lang="en-US" altLang="zh-CN" sz="3200" b="1" dirty="0">
              <a:solidFill>
                <a:srgbClr val="FFFFFF"/>
              </a:solidFill>
            </a:endParaRPr>
          </a:p>
        </p:txBody>
      </p:sp>
      <p:pic>
        <p:nvPicPr>
          <p:cNvPr id="3074" name="Picture 2" descr="H:\新生入馆教育\2024\图片\借阅查询.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009" y="2286153"/>
            <a:ext cx="9921647" cy="409773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p.ananas.chaoxing.com/star3/origin/3de5cb0337194245e576aa3da7962c0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4090" y="3060020"/>
            <a:ext cx="4762500" cy="34766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îṩ1iḍê"/>
        <p:cNvGrpSpPr/>
        <p:nvPr/>
      </p:nvGrpSpPr>
      <p:grpSpPr>
        <a:xfrm>
          <a:off x="0" y="0"/>
          <a:ext cx="0" cy="0"/>
          <a:chOff x="0" y="0"/>
          <a:chExt cx="0" cy="0"/>
        </a:xfrm>
      </p:grpSpPr>
      <p:sp>
        <p:nvSpPr>
          <p:cNvPr id="4" name="îṩlîḋé"/>
          <p:cNvSpPr>
            <a:spLocks noGrp="1"/>
          </p:cNvSpPr>
          <p:nvPr>
            <p:ph type="title"/>
          </p:nvPr>
        </p:nvSpPr>
        <p:spPr>
          <a:xfrm>
            <a:off x="3224067" y="4045940"/>
            <a:ext cx="5731164" cy="951058"/>
          </a:xfrm>
        </p:spPr>
        <p:txBody>
          <a:bodyPr>
            <a:noAutofit/>
          </a:bodyPr>
          <a:lstStyle/>
          <a:p>
            <a:r>
              <a:rPr lang="zh-CN" altLang="en-US" sz="6500" dirty="0"/>
              <a:t>图书馆概况</a:t>
            </a:r>
          </a:p>
        </p:txBody>
      </p:sp>
      <p:sp>
        <p:nvSpPr>
          <p:cNvPr id="2" name="ïṩlíḑe"/>
          <p:cNvSpPr>
            <a:spLocks noGrp="1"/>
          </p:cNvSpPr>
          <p:nvPr>
            <p:ph type="sldNum" sz="quarter" idx="12"/>
          </p:nvPr>
        </p:nvSpPr>
        <p:spPr/>
        <p:txBody>
          <a:bodyPr/>
          <a:lstStyle/>
          <a:p>
            <a:fld id="{7F65B630-C7FF-41C0-9923-C5E5E29EED81}" type="slidenum">
              <a:rPr lang="zh-CN" altLang="en-US" smtClean="0"/>
              <a:t>3</a:t>
            </a:fld>
            <a:endParaRPr lang="zh-CN" altLang="en-US"/>
          </a:p>
        </p:txBody>
      </p:sp>
      <p:sp>
        <p:nvSpPr>
          <p:cNvPr id="6" name="îSļíďê"/>
          <p:cNvSpPr txBox="1"/>
          <p:nvPr/>
        </p:nvSpPr>
        <p:spPr>
          <a:xfrm>
            <a:off x="5443469" y="2363905"/>
            <a:ext cx="1553622" cy="1421926"/>
          </a:xfrm>
          <a:prstGeom prst="rect">
            <a:avLst/>
          </a:prstGeom>
        </p:spPr>
        <p:txBody>
          <a:bodyPr vert="horz" wrap="none" lIns="91436" tIns="45719" rIns="91436" bIns="45719" rtlCol="0" anchor="b">
            <a:spAutoFit/>
          </a:bodyPr>
          <a:lstStyle>
            <a:lvl1pPr algn="ctr" defTabSz="914400" rtl="0" eaLnBrk="1" latinLnBrk="0" hangingPunct="1">
              <a:lnSpc>
                <a:spcPct val="90000"/>
              </a:lnSpc>
              <a:spcBef>
                <a:spcPct val="0"/>
              </a:spcBef>
              <a:buNone/>
              <a:defRPr lang="zh-CN" altLang="en-US" sz="2800" b="1" kern="1200">
                <a:solidFill>
                  <a:schemeClr val="bg1"/>
                </a:solidFill>
                <a:latin typeface="+mj-lt"/>
                <a:ea typeface="+mj-ea"/>
                <a:cs typeface="+mj-cs"/>
              </a:defRPr>
            </a:lvl1pPr>
          </a:lstStyle>
          <a:p>
            <a:r>
              <a:rPr lang="en-GB" altLang="zh-CN" sz="9600" dirty="0">
                <a:solidFill>
                  <a:srgbClr val="BD2B16"/>
                </a:solidFill>
              </a:rPr>
              <a:t>01</a:t>
            </a:r>
            <a:endParaRPr lang="en-GB" sz="9600" dirty="0">
              <a:solidFill>
                <a:srgbClr val="BD2B16"/>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30</a:t>
            </a:fld>
            <a:endParaRPr lang="zh-CN" altLang="en-US" dirty="0"/>
          </a:p>
        </p:txBody>
      </p:sp>
      <p:sp>
        <p:nvSpPr>
          <p:cNvPr id="4" name="内容占位符 2"/>
          <p:cNvSpPr txBox="1">
            <a:spLocks noChangeArrowheads="1"/>
          </p:cNvSpPr>
          <p:nvPr/>
        </p:nvSpPr>
        <p:spPr>
          <a:xfrm>
            <a:off x="904424" y="2088107"/>
            <a:ext cx="10327683" cy="4203511"/>
          </a:xfrm>
          <a:prstGeom prst="rect">
            <a:avLst/>
          </a:prstGeom>
        </p:spPr>
        <p:txBody>
          <a:bodyPr vert="horz" wrap="square" lIns="68558" tIns="34289" rIns="68558" bIns="34289" numCol="1" rtlCol="0" anchor="t" anchorCtr="0" compatLnSpc="1">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20000"/>
              </a:lnSpc>
              <a:spcBef>
                <a:spcPts val="750"/>
              </a:spcBef>
              <a:buFont typeface="Arial" panose="020B0604020202020204" pitchFamily="34" charset="0"/>
              <a:buNone/>
              <a:defRPr/>
            </a:pPr>
            <a:r>
              <a:rPr lang="zh-CN" altLang="en-US" sz="2000" dirty="0" smtClean="0">
                <a:solidFill>
                  <a:srgbClr val="00B0F0"/>
                </a:solidFill>
              </a:rPr>
              <a:t>*</a:t>
            </a:r>
            <a:r>
              <a:rPr lang="zh-CN" altLang="en-US" sz="2800" b="1" dirty="0" smtClean="0">
                <a:solidFill>
                  <a:srgbClr val="9900CC"/>
                </a:solidFill>
                <a:latin typeface="宋体" panose="02010600030101010101" pitchFamily="2" charset="-122"/>
              </a:rPr>
              <a:t> </a:t>
            </a:r>
            <a:r>
              <a:rPr lang="zh-CN" altLang="zh-CN" sz="2100" dirty="0" smtClean="0"/>
              <a:t>A．预约前，请登录图书馆书目检索系统查询，确认您所需要的图书处于“可供出借”的状态，并记录下索书号、书名、著者等信息；</a:t>
            </a:r>
          </a:p>
          <a:p>
            <a:pPr marL="0" indent="0" defTabSz="685800">
              <a:lnSpc>
                <a:spcPct val="120000"/>
              </a:lnSpc>
              <a:spcBef>
                <a:spcPts val="750"/>
              </a:spcBef>
              <a:buFont typeface="Arial" panose="020B0604020202020204" pitchFamily="34" charset="0"/>
              <a:buNone/>
              <a:defRPr/>
            </a:pPr>
            <a:r>
              <a:rPr lang="zh-CN" altLang="en-US" sz="2100" dirty="0" smtClean="0">
                <a:solidFill>
                  <a:srgbClr val="00B0F0"/>
                </a:solidFill>
              </a:rPr>
              <a:t>*</a:t>
            </a:r>
            <a:r>
              <a:rPr lang="en-US" altLang="zh-CN" sz="2100" dirty="0" smtClean="0"/>
              <a:t>  </a:t>
            </a:r>
            <a:r>
              <a:rPr lang="zh-CN" altLang="zh-CN" sz="2100" dirty="0" smtClean="0"/>
              <a:t>B．星湖校区阅览室填写纸质预约单或通过图书馆微信公众号提交预约申请。</a:t>
            </a:r>
          </a:p>
          <a:p>
            <a:pPr marL="0" indent="0" defTabSz="685800">
              <a:lnSpc>
                <a:spcPct val="120000"/>
              </a:lnSpc>
              <a:spcBef>
                <a:spcPts val="750"/>
              </a:spcBef>
              <a:buFont typeface="Arial" panose="020B0604020202020204" pitchFamily="34" charset="0"/>
              <a:buNone/>
              <a:defRPr/>
            </a:pPr>
            <a:r>
              <a:rPr lang="zh-CN" altLang="en-US" sz="2100" dirty="0" smtClean="0">
                <a:solidFill>
                  <a:srgbClr val="00B0F0"/>
                </a:solidFill>
              </a:rPr>
              <a:t>*</a:t>
            </a:r>
            <a:r>
              <a:rPr lang="en-US" altLang="zh-CN" sz="2100" dirty="0" smtClean="0">
                <a:solidFill>
                  <a:srgbClr val="00B0F0"/>
                </a:solidFill>
              </a:rPr>
              <a:t> </a:t>
            </a:r>
            <a:r>
              <a:rPr lang="en-US" altLang="zh-CN" sz="2100" dirty="0" smtClean="0"/>
              <a:t> </a:t>
            </a:r>
            <a:r>
              <a:rPr lang="zh-CN" altLang="zh-CN" sz="2100" dirty="0" smtClean="0"/>
              <a:t>C</a:t>
            </a:r>
            <a:r>
              <a:rPr lang="en-US" altLang="zh-CN" sz="2100" dirty="0" smtClean="0"/>
              <a:t>.</a:t>
            </a:r>
            <a:r>
              <a:rPr lang="zh-CN" altLang="zh-CN" sz="2100" dirty="0" smtClean="0"/>
              <a:t>预约借书服务每周三集中处理一次，周三上午8：30前汇集整理上一周的预约申请，8：30后提交的订单将在下一个周期处理；每周三下午将在福慧图书馆取到的预约图书送至星湖校区阅览室；</a:t>
            </a:r>
          </a:p>
          <a:p>
            <a:pPr marL="0" indent="0" defTabSz="685800">
              <a:lnSpc>
                <a:spcPct val="120000"/>
              </a:lnSpc>
              <a:spcBef>
                <a:spcPts val="750"/>
              </a:spcBef>
              <a:buFont typeface="Arial" panose="020B0604020202020204" pitchFamily="34" charset="0"/>
              <a:buNone/>
              <a:defRPr/>
            </a:pPr>
            <a:r>
              <a:rPr lang="zh-CN" altLang="en-US" sz="2100" dirty="0" smtClean="0">
                <a:solidFill>
                  <a:srgbClr val="00B0F0"/>
                </a:solidFill>
              </a:rPr>
              <a:t>*</a:t>
            </a:r>
            <a:r>
              <a:rPr lang="en-US" altLang="zh-CN" sz="2100" dirty="0" smtClean="0">
                <a:solidFill>
                  <a:srgbClr val="00B0F0"/>
                </a:solidFill>
              </a:rPr>
              <a:t> </a:t>
            </a:r>
            <a:r>
              <a:rPr lang="en-US" altLang="zh-CN" sz="2100" dirty="0" smtClean="0"/>
              <a:t> </a:t>
            </a:r>
            <a:r>
              <a:rPr lang="zh-CN" altLang="zh-CN" sz="2100" dirty="0" smtClean="0"/>
              <a:t>D. 已提交预约的读者，请留意星湖阅览室门前的到书通知，并请及时来办理借书手续；预约成功的图书一周内有效，逾期不来办理，图书退回主校区。</a:t>
            </a:r>
          </a:p>
          <a:p>
            <a:pPr marL="0" indent="0" defTabSz="685800">
              <a:lnSpc>
                <a:spcPct val="120000"/>
              </a:lnSpc>
              <a:spcBef>
                <a:spcPts val="750"/>
              </a:spcBef>
              <a:buFont typeface="Arial" panose="020B0604020202020204" pitchFamily="34" charset="0"/>
              <a:buNone/>
              <a:defRPr/>
            </a:pPr>
            <a:r>
              <a:rPr lang="zh-CN" altLang="en-US" sz="2100" dirty="0" smtClean="0">
                <a:solidFill>
                  <a:srgbClr val="00B0F0"/>
                </a:solidFill>
              </a:rPr>
              <a:t>*</a:t>
            </a:r>
            <a:r>
              <a:rPr lang="en-US" altLang="zh-CN" sz="2100" dirty="0" smtClean="0"/>
              <a:t>  </a:t>
            </a:r>
            <a:r>
              <a:rPr lang="zh-CN" altLang="zh-CN" sz="2100" dirty="0" smtClean="0"/>
              <a:t>E．超期的图书请自行到主校区归还。</a:t>
            </a:r>
          </a:p>
          <a:p>
            <a:pPr marL="0" indent="0" defTabSz="685800">
              <a:spcBef>
                <a:spcPts val="750"/>
              </a:spcBef>
              <a:buFont typeface="Arial" panose="020B0604020202020204" pitchFamily="34" charset="0"/>
              <a:buNone/>
              <a:defRPr/>
            </a:pPr>
            <a:r>
              <a:rPr lang="zh-CN" altLang="en-US" sz="2100" b="1" dirty="0" smtClean="0">
                <a:solidFill>
                  <a:srgbClr val="FF0000"/>
                </a:solidFill>
                <a:latin typeface="华文中宋" panose="02010600040101010101" pitchFamily="2" charset="-122"/>
                <a:ea typeface="华文中宋" panose="02010600040101010101" pitchFamily="2" charset="-122"/>
              </a:rPr>
              <a:t>温馨提示：</a:t>
            </a:r>
          </a:p>
          <a:p>
            <a:pPr marL="0" indent="0" defTabSz="685800">
              <a:lnSpc>
                <a:spcPct val="120000"/>
              </a:lnSpc>
              <a:spcBef>
                <a:spcPts val="750"/>
              </a:spcBef>
              <a:buFont typeface="Arial" panose="020B0604020202020204" pitchFamily="34" charset="0"/>
              <a:buNone/>
              <a:defRPr/>
            </a:pPr>
            <a:r>
              <a:rPr lang="zh-CN" altLang="en-US" sz="2100" dirty="0" smtClean="0">
                <a:latin typeface="华文中宋" panose="02010600040101010101" pitchFamily="2" charset="-122"/>
                <a:ea typeface="华文中宋" panose="02010600040101010101" pitchFamily="2" charset="-122"/>
              </a:rPr>
              <a:t>      您在提交订单时，状态为“可供出借”的图书，有可能在预约单有效时限内被其他读者借走</a:t>
            </a:r>
            <a:r>
              <a:rPr lang="en-US" altLang="zh-CN" sz="2100" dirty="0" smtClean="0">
                <a:latin typeface="华文中宋" panose="02010600040101010101" pitchFamily="2" charset="-122"/>
                <a:ea typeface="华文中宋" panose="02010600040101010101" pitchFamily="2" charset="-122"/>
              </a:rPr>
              <a:t>,</a:t>
            </a:r>
            <a:r>
              <a:rPr lang="zh-CN" altLang="en-US" sz="2100" dirty="0" smtClean="0">
                <a:latin typeface="华文中宋" panose="02010600040101010101" pitchFamily="2" charset="-122"/>
                <a:ea typeface="华文中宋" panose="02010600040101010101" pitchFamily="2" charset="-122"/>
              </a:rPr>
              <a:t>导致您无法借到，敬请理解。</a:t>
            </a:r>
            <a:endParaRPr lang="en-US" altLang="zh-CN" sz="2100" dirty="0" smtClean="0">
              <a:latin typeface="华文中宋" panose="02010600040101010101" pitchFamily="2" charset="-122"/>
              <a:ea typeface="华文中宋" panose="02010600040101010101" pitchFamily="2" charset="-122"/>
            </a:endParaRPr>
          </a:p>
          <a:p>
            <a:pPr marL="0" indent="0" defTabSz="685800">
              <a:spcBef>
                <a:spcPts val="750"/>
              </a:spcBef>
              <a:buFont typeface="Arial" panose="020B0604020202020204" pitchFamily="34" charset="0"/>
              <a:buNone/>
              <a:defRPr/>
            </a:pPr>
            <a:r>
              <a:rPr lang="zh-CN" altLang="en-US" sz="2100" dirty="0" smtClean="0">
                <a:latin typeface="华文中宋" panose="02010600040101010101" pitchFamily="2" charset="-122"/>
                <a:ea typeface="华文中宋" panose="02010600040101010101" pitchFamily="2" charset="-122"/>
              </a:rPr>
              <a:t>      预约借书只对星湖校区大一级读者有效；读者返回主校区之后预约借书功能失效。</a:t>
            </a:r>
            <a:endParaRPr lang="en-US" altLang="zh-CN" sz="2100" dirty="0" smtClean="0">
              <a:latin typeface="华文中宋" panose="02010600040101010101" pitchFamily="2" charset="-122"/>
              <a:ea typeface="华文中宋" panose="02010600040101010101" pitchFamily="2" charset="-122"/>
            </a:endParaRPr>
          </a:p>
        </p:txBody>
      </p:sp>
      <p:sp>
        <p:nvSpPr>
          <p:cNvPr id="5" name="矩形 1"/>
          <p:cNvSpPr/>
          <p:nvPr/>
        </p:nvSpPr>
        <p:spPr>
          <a:xfrm>
            <a:off x="546645" y="1266740"/>
            <a:ext cx="6386417" cy="459105"/>
          </a:xfrm>
          <a:prstGeom prst="rect">
            <a:avLst/>
          </a:prstGeom>
          <a:noFill/>
          <a:ln w="9525">
            <a:noFill/>
          </a:ln>
        </p:spPr>
        <p:txBody>
          <a:bodyPr wrap="square"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zh-CN" altLang="en-US" sz="2400" b="1" dirty="0" smtClean="0">
                <a:latin typeface="华文中宋" panose="02010600040101010101" pitchFamily="2" charset="-122"/>
                <a:ea typeface="华文中宋" panose="02010600040101010101" pitchFamily="2" charset="-122"/>
              </a:rPr>
              <a:t>（</a:t>
            </a:r>
            <a:r>
              <a:rPr lang="en-US" altLang="zh-CN" sz="2400" b="1" dirty="0">
                <a:latin typeface="华文中宋" panose="02010600040101010101" pitchFamily="2" charset="-122"/>
                <a:ea typeface="华文中宋" panose="02010600040101010101" pitchFamily="2" charset="-122"/>
              </a:rPr>
              <a:t>5</a:t>
            </a:r>
            <a:r>
              <a:rPr lang="zh-CN" altLang="en-US" sz="2400" b="1" dirty="0" smtClean="0">
                <a:latin typeface="华文中宋" panose="02010600040101010101" pitchFamily="2" charset="-122"/>
                <a:ea typeface="华文中宋" panose="02010600040101010101" pitchFamily="2" charset="-122"/>
              </a:rPr>
              <a:t>）</a:t>
            </a:r>
            <a:r>
              <a:rPr lang="zh-CN" altLang="en-US" sz="2400" b="1" dirty="0">
                <a:latin typeface="华文中宋" panose="02010600040101010101" pitchFamily="2" charset="-122"/>
                <a:ea typeface="华文中宋" panose="02010600040101010101" pitchFamily="2" charset="-122"/>
              </a:rPr>
              <a:t>星湖校区读者纸质图书的预约借阅</a:t>
            </a:r>
            <a:endParaRPr lang="zh-CN" altLang="en-US" sz="2400" dirty="0">
              <a:latin typeface="华文中宋" panose="02010600040101010101" pitchFamily="2" charset="-122"/>
              <a:ea typeface="华文中宋" panose="02010600040101010101" pitchFamily="2" charset="-122"/>
            </a:endParaRPr>
          </a:p>
        </p:txBody>
      </p:sp>
      <p:sp>
        <p:nvSpPr>
          <p:cNvPr id="6" name="îŝļîde"/>
          <p:cNvSpPr/>
          <p:nvPr/>
        </p:nvSpPr>
        <p:spPr>
          <a:xfrm>
            <a:off x="338810" y="447608"/>
            <a:ext cx="2458982"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3200" b="1" dirty="0" smtClean="0">
                <a:solidFill>
                  <a:srgbClr val="FFFFFF"/>
                </a:solidFill>
              </a:rPr>
              <a:t>2.1 </a:t>
            </a:r>
            <a:r>
              <a:rPr kumimoji="1" lang="zh-CN" altLang="en-US" sz="3200" b="1" dirty="0" smtClean="0">
                <a:solidFill>
                  <a:srgbClr val="FFFFFF"/>
                </a:solidFill>
              </a:rPr>
              <a:t>图书</a:t>
            </a:r>
            <a:endParaRPr kumimoji="1" lang="en-US" altLang="zh-CN" sz="3200" b="1" dirty="0">
              <a:solidFill>
                <a:srgbClr val="FFFFFF"/>
              </a:solidFill>
            </a:endParaRPr>
          </a:p>
        </p:txBody>
      </p:sp>
      <p:sp>
        <p:nvSpPr>
          <p:cNvPr id="7" name="is1ïḍe"/>
          <p:cNvSpPr/>
          <p:nvPr/>
        </p:nvSpPr>
        <p:spPr>
          <a:xfrm>
            <a:off x="10705449" y="5813945"/>
            <a:ext cx="895148" cy="607471"/>
          </a:xfrm>
          <a:custGeom>
            <a:avLst/>
            <a:gdLst>
              <a:gd name="T0" fmla="*/ 5884 w 10028"/>
              <a:gd name="T1" fmla="*/ 5007 h 7492"/>
              <a:gd name="T2" fmla="*/ 5773 w 10028"/>
              <a:gd name="T3" fmla="*/ 4254 h 7492"/>
              <a:gd name="T4" fmla="*/ 6513 w 10028"/>
              <a:gd name="T5" fmla="*/ 2484 h 7492"/>
              <a:gd name="T6" fmla="*/ 5071 w 10028"/>
              <a:gd name="T7" fmla="*/ 941 h 7492"/>
              <a:gd name="T8" fmla="*/ 3628 w 10028"/>
              <a:gd name="T9" fmla="*/ 2484 h 7492"/>
              <a:gd name="T10" fmla="*/ 4331 w 10028"/>
              <a:gd name="T11" fmla="*/ 4254 h 7492"/>
              <a:gd name="T12" fmla="*/ 4146 w 10028"/>
              <a:gd name="T13" fmla="*/ 5007 h 7492"/>
              <a:gd name="T14" fmla="*/ 2407 w 10028"/>
              <a:gd name="T15" fmla="*/ 6400 h 7492"/>
              <a:gd name="T16" fmla="*/ 2407 w 10028"/>
              <a:gd name="T17" fmla="*/ 6588 h 7492"/>
              <a:gd name="T18" fmla="*/ 5071 w 10028"/>
              <a:gd name="T19" fmla="*/ 7492 h 7492"/>
              <a:gd name="T20" fmla="*/ 7697 w 10028"/>
              <a:gd name="T21" fmla="*/ 6588 h 7492"/>
              <a:gd name="T22" fmla="*/ 7697 w 10028"/>
              <a:gd name="T23" fmla="*/ 6400 h 7492"/>
              <a:gd name="T24" fmla="*/ 5884 w 10028"/>
              <a:gd name="T25" fmla="*/ 5007 h 7492"/>
              <a:gd name="T26" fmla="*/ 5884 w 10028"/>
              <a:gd name="T27" fmla="*/ 5007 h 7492"/>
              <a:gd name="T28" fmla="*/ 8326 w 10028"/>
              <a:gd name="T29" fmla="*/ 3652 h 7492"/>
              <a:gd name="T30" fmla="*/ 8214 w 10028"/>
              <a:gd name="T31" fmla="*/ 3125 h 7492"/>
              <a:gd name="T32" fmla="*/ 8843 w 10028"/>
              <a:gd name="T33" fmla="*/ 1468 h 7492"/>
              <a:gd name="T34" fmla="*/ 7512 w 10028"/>
              <a:gd name="T35" fmla="*/ 0 h 7492"/>
              <a:gd name="T36" fmla="*/ 6328 w 10028"/>
              <a:gd name="T37" fmla="*/ 790 h 7492"/>
              <a:gd name="T38" fmla="*/ 7068 w 10028"/>
              <a:gd name="T39" fmla="*/ 2483 h 7492"/>
              <a:gd name="T40" fmla="*/ 6292 w 10028"/>
              <a:gd name="T41" fmla="*/ 4516 h 7492"/>
              <a:gd name="T42" fmla="*/ 8142 w 10028"/>
              <a:gd name="T43" fmla="*/ 5985 h 7492"/>
              <a:gd name="T44" fmla="*/ 9992 w 10028"/>
              <a:gd name="T45" fmla="*/ 5156 h 7492"/>
              <a:gd name="T46" fmla="*/ 9992 w 10028"/>
              <a:gd name="T47" fmla="*/ 4967 h 7492"/>
              <a:gd name="T48" fmla="*/ 8326 w 10028"/>
              <a:gd name="T49" fmla="*/ 3652 h 7492"/>
              <a:gd name="T50" fmla="*/ 1667 w 10028"/>
              <a:gd name="T51" fmla="*/ 3652 h 7492"/>
              <a:gd name="T52" fmla="*/ 1778 w 10028"/>
              <a:gd name="T53" fmla="*/ 3125 h 7492"/>
              <a:gd name="T54" fmla="*/ 1149 w 10028"/>
              <a:gd name="T55" fmla="*/ 1468 h 7492"/>
              <a:gd name="T56" fmla="*/ 2480 w 10028"/>
              <a:gd name="T57" fmla="*/ 0 h 7492"/>
              <a:gd name="T58" fmla="*/ 3664 w 10028"/>
              <a:gd name="T59" fmla="*/ 790 h 7492"/>
              <a:gd name="T60" fmla="*/ 2924 w 10028"/>
              <a:gd name="T61" fmla="*/ 2483 h 7492"/>
              <a:gd name="T62" fmla="*/ 3700 w 10028"/>
              <a:gd name="T63" fmla="*/ 4516 h 7492"/>
              <a:gd name="T64" fmla="*/ 1850 w 10028"/>
              <a:gd name="T65" fmla="*/ 5985 h 7492"/>
              <a:gd name="T66" fmla="*/ 0 w 10028"/>
              <a:gd name="T67" fmla="*/ 5156 h 7492"/>
              <a:gd name="T68" fmla="*/ 0 w 10028"/>
              <a:gd name="T69" fmla="*/ 4967 h 7492"/>
              <a:gd name="T70" fmla="*/ 1667 w 10028"/>
              <a:gd name="T71" fmla="*/ 3652 h 7492"/>
              <a:gd name="T72" fmla="*/ 1667 w 10028"/>
              <a:gd name="T73" fmla="*/ 3652 h 7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28" h="7492">
                <a:moveTo>
                  <a:pt x="5884" y="5007"/>
                </a:moveTo>
                <a:cubicBezTo>
                  <a:pt x="5847" y="5007"/>
                  <a:pt x="5588" y="4743"/>
                  <a:pt x="5773" y="4254"/>
                </a:cubicBezTo>
                <a:cubicBezTo>
                  <a:pt x="6181" y="3841"/>
                  <a:pt x="6513" y="3163"/>
                  <a:pt x="6513" y="2484"/>
                </a:cubicBezTo>
                <a:cubicBezTo>
                  <a:pt x="6513" y="1468"/>
                  <a:pt x="5811" y="941"/>
                  <a:pt x="5071" y="941"/>
                </a:cubicBezTo>
                <a:cubicBezTo>
                  <a:pt x="4294" y="941"/>
                  <a:pt x="3628" y="1468"/>
                  <a:pt x="3628" y="2484"/>
                </a:cubicBezTo>
                <a:cubicBezTo>
                  <a:pt x="3628" y="3162"/>
                  <a:pt x="3924" y="3839"/>
                  <a:pt x="4331" y="4254"/>
                </a:cubicBezTo>
                <a:cubicBezTo>
                  <a:pt x="4478" y="4668"/>
                  <a:pt x="4219" y="4970"/>
                  <a:pt x="4146" y="5007"/>
                </a:cubicBezTo>
                <a:cubicBezTo>
                  <a:pt x="3332" y="5308"/>
                  <a:pt x="2407" y="5836"/>
                  <a:pt x="2407" y="6400"/>
                </a:cubicBezTo>
                <a:lnTo>
                  <a:pt x="2407" y="6588"/>
                </a:lnTo>
                <a:cubicBezTo>
                  <a:pt x="2407" y="7303"/>
                  <a:pt x="3776" y="7492"/>
                  <a:pt x="5071" y="7492"/>
                </a:cubicBezTo>
                <a:cubicBezTo>
                  <a:pt x="6328" y="7492"/>
                  <a:pt x="7697" y="7342"/>
                  <a:pt x="7697" y="6588"/>
                </a:cubicBezTo>
                <a:lnTo>
                  <a:pt x="7697" y="6400"/>
                </a:lnTo>
                <a:cubicBezTo>
                  <a:pt x="7661" y="5836"/>
                  <a:pt x="6698" y="5271"/>
                  <a:pt x="5884" y="5007"/>
                </a:cubicBezTo>
                <a:close/>
                <a:moveTo>
                  <a:pt x="5884" y="5007"/>
                </a:moveTo>
                <a:close/>
                <a:moveTo>
                  <a:pt x="8326" y="3652"/>
                </a:moveTo>
                <a:cubicBezTo>
                  <a:pt x="8288" y="3652"/>
                  <a:pt x="8067" y="3577"/>
                  <a:pt x="8214" y="3125"/>
                </a:cubicBezTo>
                <a:cubicBezTo>
                  <a:pt x="8584" y="2748"/>
                  <a:pt x="8843" y="2108"/>
                  <a:pt x="8843" y="1468"/>
                </a:cubicBezTo>
                <a:cubicBezTo>
                  <a:pt x="8843" y="527"/>
                  <a:pt x="8252" y="0"/>
                  <a:pt x="7512" y="0"/>
                </a:cubicBezTo>
                <a:cubicBezTo>
                  <a:pt x="6994" y="0"/>
                  <a:pt x="6513" y="263"/>
                  <a:pt x="6328" y="790"/>
                </a:cubicBezTo>
                <a:cubicBezTo>
                  <a:pt x="6772" y="1166"/>
                  <a:pt x="7068" y="1731"/>
                  <a:pt x="7068" y="2483"/>
                </a:cubicBezTo>
                <a:cubicBezTo>
                  <a:pt x="7068" y="3275"/>
                  <a:pt x="6698" y="4027"/>
                  <a:pt x="6292" y="4516"/>
                </a:cubicBezTo>
                <a:cubicBezTo>
                  <a:pt x="6920" y="4742"/>
                  <a:pt x="7883" y="5231"/>
                  <a:pt x="8142" y="5985"/>
                </a:cubicBezTo>
                <a:cubicBezTo>
                  <a:pt x="9103" y="5947"/>
                  <a:pt x="9992" y="5721"/>
                  <a:pt x="9992" y="5156"/>
                </a:cubicBezTo>
                <a:lnTo>
                  <a:pt x="9992" y="4967"/>
                </a:lnTo>
                <a:cubicBezTo>
                  <a:pt x="10028" y="4405"/>
                  <a:pt x="9139" y="3916"/>
                  <a:pt x="8326" y="3652"/>
                </a:cubicBezTo>
                <a:close/>
                <a:moveTo>
                  <a:pt x="1667" y="3652"/>
                </a:moveTo>
                <a:cubicBezTo>
                  <a:pt x="1704" y="3652"/>
                  <a:pt x="1925" y="3577"/>
                  <a:pt x="1778" y="3125"/>
                </a:cubicBezTo>
                <a:cubicBezTo>
                  <a:pt x="1408" y="2748"/>
                  <a:pt x="1149" y="2108"/>
                  <a:pt x="1149" y="1468"/>
                </a:cubicBezTo>
                <a:cubicBezTo>
                  <a:pt x="1187" y="527"/>
                  <a:pt x="1778" y="0"/>
                  <a:pt x="2480" y="0"/>
                </a:cubicBezTo>
                <a:cubicBezTo>
                  <a:pt x="2998" y="0"/>
                  <a:pt x="3479" y="263"/>
                  <a:pt x="3664" y="790"/>
                </a:cubicBezTo>
                <a:cubicBezTo>
                  <a:pt x="3220" y="1166"/>
                  <a:pt x="2924" y="1731"/>
                  <a:pt x="2924" y="2483"/>
                </a:cubicBezTo>
                <a:cubicBezTo>
                  <a:pt x="2924" y="3275"/>
                  <a:pt x="3294" y="4027"/>
                  <a:pt x="3700" y="4516"/>
                </a:cubicBezTo>
                <a:cubicBezTo>
                  <a:pt x="3072" y="4742"/>
                  <a:pt x="2109" y="5231"/>
                  <a:pt x="1850" y="5985"/>
                </a:cubicBezTo>
                <a:cubicBezTo>
                  <a:pt x="889" y="5947"/>
                  <a:pt x="0" y="5721"/>
                  <a:pt x="0" y="5156"/>
                </a:cubicBezTo>
                <a:lnTo>
                  <a:pt x="0" y="4967"/>
                </a:lnTo>
                <a:cubicBezTo>
                  <a:pt x="3" y="4405"/>
                  <a:pt x="890" y="3916"/>
                  <a:pt x="1667" y="3652"/>
                </a:cubicBezTo>
                <a:close/>
                <a:moveTo>
                  <a:pt x="1667" y="3652"/>
                </a:move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31</a:t>
            </a:fld>
            <a:endParaRPr lang="zh-CN" altLang="en-US"/>
          </a:p>
        </p:txBody>
      </p:sp>
      <p:sp>
        <p:nvSpPr>
          <p:cNvPr id="6" name="îŝļîde"/>
          <p:cNvSpPr/>
          <p:nvPr/>
        </p:nvSpPr>
        <p:spPr>
          <a:xfrm>
            <a:off x="338809" y="602349"/>
            <a:ext cx="3537155"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3200" b="1" dirty="0" smtClean="0">
                <a:solidFill>
                  <a:srgbClr val="FFFFFF"/>
                </a:solidFill>
              </a:rPr>
              <a:t>2.2 </a:t>
            </a:r>
            <a:r>
              <a:rPr kumimoji="1" lang="zh-CN" altLang="en-US" sz="3200" b="1" dirty="0" smtClean="0">
                <a:solidFill>
                  <a:srgbClr val="FFFFFF"/>
                </a:solidFill>
              </a:rPr>
              <a:t>期刊</a:t>
            </a:r>
            <a:r>
              <a:rPr kumimoji="1" lang="zh-CN" altLang="en-US" sz="3200" b="1" dirty="0">
                <a:solidFill>
                  <a:srgbClr val="FFFFFF"/>
                </a:solidFill>
              </a:rPr>
              <a:t>、报纸</a:t>
            </a:r>
            <a:endParaRPr kumimoji="1" lang="en-US" altLang="zh-CN" sz="3200" b="1" dirty="0">
              <a:solidFill>
                <a:srgbClr val="FFFFFF"/>
              </a:solidFill>
            </a:endParaRPr>
          </a:p>
        </p:txBody>
      </p:sp>
      <p:grpSp>
        <p:nvGrpSpPr>
          <p:cNvPr id="8" name="işľiďè"/>
          <p:cNvGrpSpPr/>
          <p:nvPr/>
        </p:nvGrpSpPr>
        <p:grpSpPr>
          <a:xfrm>
            <a:off x="1237993" y="4207367"/>
            <a:ext cx="8214532" cy="1017998"/>
            <a:chOff x="8615730" y="1523882"/>
            <a:chExt cx="2368222" cy="1017998"/>
          </a:xfrm>
        </p:grpSpPr>
        <p:sp>
          <p:nvSpPr>
            <p:cNvPr id="9" name="íṥ1ïḋê"/>
            <p:cNvSpPr/>
            <p:nvPr/>
          </p:nvSpPr>
          <p:spPr>
            <a:xfrm>
              <a:off x="8615732" y="1539269"/>
              <a:ext cx="2358599" cy="400112"/>
            </a:xfrm>
            <a:prstGeom prst="snip1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2000" dirty="0">
                  <a:solidFill>
                    <a:schemeClr val="bg1"/>
                  </a:solidFill>
                </a:rPr>
                <a:t>星湖校区图书馆</a:t>
              </a:r>
              <a:endParaRPr kumimoji="1" lang="en-US" altLang="zh-CN" sz="2000" b="1" dirty="0">
                <a:solidFill>
                  <a:schemeClr val="bg1"/>
                </a:solidFill>
              </a:endParaRPr>
            </a:p>
          </p:txBody>
        </p:sp>
        <p:sp>
          <p:nvSpPr>
            <p:cNvPr id="10" name="iṡḷiḓê"/>
            <p:cNvSpPr/>
            <p:nvPr/>
          </p:nvSpPr>
          <p:spPr>
            <a:xfrm>
              <a:off x="8615730" y="1523882"/>
              <a:ext cx="2368221" cy="4154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endParaRPr kumimoji="1" lang="en-US" altLang="zh-CN" sz="2100" b="1" dirty="0">
                <a:solidFill>
                  <a:schemeClr val="bg1"/>
                </a:solidFill>
              </a:endParaRPr>
            </a:p>
          </p:txBody>
        </p:sp>
        <p:sp>
          <p:nvSpPr>
            <p:cNvPr id="11" name="iṥliḑê"/>
            <p:cNvSpPr/>
            <p:nvPr/>
          </p:nvSpPr>
          <p:spPr>
            <a:xfrm>
              <a:off x="8615731" y="2080215"/>
              <a:ext cx="2368221"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nSpc>
                  <a:spcPct val="120000"/>
                </a:lnSpc>
              </a:pPr>
              <a:r>
                <a:rPr lang="zh-CN" altLang="zh-CN" sz="2000" dirty="0">
                  <a:solidFill>
                    <a:schemeClr val="tx1"/>
                  </a:solidFill>
                </a:rPr>
                <a:t>星湖校区图书馆设报刊阅览室。</a:t>
              </a:r>
              <a:endParaRPr lang="en-US" altLang="zh-CN" sz="2000" b="1" dirty="0">
                <a:solidFill>
                  <a:schemeClr val="tx1"/>
                </a:solidFill>
              </a:endParaRPr>
            </a:p>
          </p:txBody>
        </p:sp>
      </p:grpSp>
      <p:grpSp>
        <p:nvGrpSpPr>
          <p:cNvPr id="12" name="işľiďè"/>
          <p:cNvGrpSpPr/>
          <p:nvPr/>
        </p:nvGrpSpPr>
        <p:grpSpPr>
          <a:xfrm>
            <a:off x="1221244" y="2151291"/>
            <a:ext cx="8248034" cy="1447873"/>
            <a:chOff x="8615730" y="1523882"/>
            <a:chExt cx="2368222" cy="1447873"/>
          </a:xfrm>
        </p:grpSpPr>
        <p:sp>
          <p:nvSpPr>
            <p:cNvPr id="13" name="íṥ1ïḋê"/>
            <p:cNvSpPr/>
            <p:nvPr/>
          </p:nvSpPr>
          <p:spPr>
            <a:xfrm>
              <a:off x="8615732" y="1539269"/>
              <a:ext cx="2358599" cy="400112"/>
            </a:xfrm>
            <a:prstGeom prst="snip1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2000" dirty="0" smtClean="0">
                  <a:solidFill>
                    <a:schemeClr val="bg1"/>
                  </a:solidFill>
                </a:rPr>
                <a:t>福</a:t>
              </a:r>
              <a:r>
                <a:rPr lang="en-US" altLang="zh-CN" sz="2000" dirty="0" smtClean="0">
                  <a:solidFill>
                    <a:schemeClr val="bg1"/>
                  </a:solidFill>
                </a:rPr>
                <a:t> </a:t>
              </a:r>
              <a:r>
                <a:rPr lang="zh-CN" altLang="zh-CN" sz="2000" dirty="0" smtClean="0">
                  <a:solidFill>
                    <a:schemeClr val="bg1"/>
                  </a:solidFill>
                </a:rPr>
                <a:t>慧</a:t>
              </a:r>
              <a:r>
                <a:rPr lang="en-US" altLang="zh-CN" sz="2000" dirty="0" smtClean="0">
                  <a:solidFill>
                    <a:schemeClr val="bg1"/>
                  </a:solidFill>
                </a:rPr>
                <a:t> </a:t>
              </a:r>
              <a:r>
                <a:rPr lang="zh-CN" altLang="zh-CN" sz="2000" dirty="0" smtClean="0">
                  <a:solidFill>
                    <a:schemeClr val="bg1"/>
                  </a:solidFill>
                </a:rPr>
                <a:t>图</a:t>
              </a:r>
              <a:r>
                <a:rPr lang="en-US" altLang="zh-CN" sz="2000" dirty="0" smtClean="0">
                  <a:solidFill>
                    <a:schemeClr val="bg1"/>
                  </a:solidFill>
                </a:rPr>
                <a:t> </a:t>
              </a:r>
              <a:r>
                <a:rPr lang="zh-CN" altLang="zh-CN" sz="2000" dirty="0" smtClean="0">
                  <a:solidFill>
                    <a:schemeClr val="bg1"/>
                  </a:solidFill>
                </a:rPr>
                <a:t>书</a:t>
              </a:r>
              <a:r>
                <a:rPr lang="en-US" altLang="zh-CN" sz="2000" dirty="0" smtClean="0">
                  <a:solidFill>
                    <a:schemeClr val="bg1"/>
                  </a:solidFill>
                </a:rPr>
                <a:t> </a:t>
              </a:r>
              <a:r>
                <a:rPr lang="zh-CN" altLang="zh-CN" sz="2000" dirty="0" smtClean="0">
                  <a:solidFill>
                    <a:schemeClr val="bg1"/>
                  </a:solidFill>
                </a:rPr>
                <a:t>馆</a:t>
              </a:r>
              <a:endParaRPr kumimoji="1" lang="en-US" altLang="zh-CN" sz="2000" b="1" dirty="0">
                <a:solidFill>
                  <a:schemeClr val="bg1"/>
                </a:solidFill>
              </a:endParaRPr>
            </a:p>
          </p:txBody>
        </p:sp>
        <p:sp>
          <p:nvSpPr>
            <p:cNvPr id="14" name="iṡḷiḓê"/>
            <p:cNvSpPr/>
            <p:nvPr/>
          </p:nvSpPr>
          <p:spPr>
            <a:xfrm>
              <a:off x="8615730" y="1523882"/>
              <a:ext cx="2368221" cy="4154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endParaRPr kumimoji="1" lang="en-US" altLang="zh-CN" sz="2100" b="1" dirty="0">
                <a:solidFill>
                  <a:schemeClr val="bg1"/>
                </a:solidFill>
              </a:endParaRPr>
            </a:p>
          </p:txBody>
        </p:sp>
        <p:sp>
          <p:nvSpPr>
            <p:cNvPr id="15" name="iṥliḑê"/>
            <p:cNvSpPr/>
            <p:nvPr/>
          </p:nvSpPr>
          <p:spPr>
            <a:xfrm>
              <a:off x="8615731" y="2080215"/>
              <a:ext cx="2368221" cy="891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nSpc>
                  <a:spcPct val="130000"/>
                </a:lnSpc>
              </a:pPr>
              <a:r>
                <a:rPr lang="zh-CN" altLang="zh-CN" sz="2000" dirty="0">
                  <a:solidFill>
                    <a:schemeClr val="tx1"/>
                  </a:solidFill>
                </a:rPr>
                <a:t>福慧图书馆</a:t>
              </a:r>
              <a:r>
                <a:rPr lang="zh-CN" altLang="zh-CN" sz="2000" dirty="0" smtClean="0">
                  <a:solidFill>
                    <a:schemeClr val="tx1"/>
                  </a:solidFill>
                </a:rPr>
                <a:t>设</a:t>
              </a:r>
              <a:r>
                <a:rPr lang="zh-CN" altLang="zh-CN" sz="2000" dirty="0">
                  <a:solidFill>
                    <a:schemeClr val="tx1"/>
                  </a:solidFill>
                </a:rPr>
                <a:t>现刊阅览室和期刊阅览室（过刊）,主要典藏文科、理科、综合类杂志、全国知名院校学报及各类报纸</a:t>
              </a:r>
              <a:r>
                <a:rPr lang="zh-CN" altLang="zh-CN" sz="2000" dirty="0" smtClean="0">
                  <a:solidFill>
                    <a:schemeClr val="tx1"/>
                  </a:solidFill>
                </a:rPr>
                <a:t>。</a:t>
              </a:r>
              <a:endParaRPr lang="zh-CN" altLang="zh-CN" sz="2000" dirty="0">
                <a:solidFill>
                  <a:schemeClr val="tx1"/>
                </a:solidFill>
              </a:endParaRPr>
            </a:p>
          </p:txBody>
        </p:sp>
      </p:grpSp>
      <p:sp>
        <p:nvSpPr>
          <p:cNvPr id="17" name="íṩ1iḍê"/>
          <p:cNvSpPr/>
          <p:nvPr/>
        </p:nvSpPr>
        <p:spPr>
          <a:xfrm>
            <a:off x="10938480" y="5633537"/>
            <a:ext cx="571723" cy="571720"/>
          </a:xfrm>
          <a:prstGeom prst="ellipse">
            <a:avLst/>
          </a:prstGeom>
          <a:solidFill>
            <a:schemeClr val="accent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100" b="1" dirty="0">
              <a:solidFill>
                <a:schemeClr val="bg1"/>
              </a:solidFill>
            </a:endParaRPr>
          </a:p>
        </p:txBody>
      </p:sp>
      <p:sp>
        <p:nvSpPr>
          <p:cNvPr id="18" name="íṥļîḍè"/>
          <p:cNvSpPr/>
          <p:nvPr/>
        </p:nvSpPr>
        <p:spPr bwMode="auto">
          <a:xfrm>
            <a:off x="11092060" y="5809272"/>
            <a:ext cx="264561" cy="220250"/>
          </a:xfrm>
          <a:custGeom>
            <a:avLst/>
            <a:gdLst>
              <a:gd name="connsiteX0" fmla="*/ 483573 w 526297"/>
              <a:gd name="connsiteY0" fmla="*/ 133971 h 438150"/>
              <a:gd name="connsiteX1" fmla="*/ 527674 w 526297"/>
              <a:gd name="connsiteY1" fmla="*/ 178072 h 438150"/>
              <a:gd name="connsiteX2" fmla="*/ 527579 w 526297"/>
              <a:gd name="connsiteY2" fmla="*/ 181501 h 438150"/>
              <a:gd name="connsiteX3" fmla="*/ 514244 w 526297"/>
              <a:gd name="connsiteY3" fmla="*/ 355237 h 438150"/>
              <a:gd name="connsiteX4" fmla="*/ 485764 w 526297"/>
              <a:gd name="connsiteY4" fmla="*/ 381621 h 438150"/>
              <a:gd name="connsiteX5" fmla="*/ 454998 w 526297"/>
              <a:gd name="connsiteY5" fmla="*/ 381621 h 438150"/>
              <a:gd name="connsiteX6" fmla="*/ 454998 w 526297"/>
              <a:gd name="connsiteY6" fmla="*/ 438771 h 438150"/>
              <a:gd name="connsiteX7" fmla="*/ 435948 w 526297"/>
              <a:gd name="connsiteY7" fmla="*/ 438771 h 438150"/>
              <a:gd name="connsiteX8" fmla="*/ 435948 w 526297"/>
              <a:gd name="connsiteY8" fmla="*/ 381621 h 438150"/>
              <a:gd name="connsiteX9" fmla="*/ 93048 w 526297"/>
              <a:gd name="connsiteY9" fmla="*/ 381621 h 438150"/>
              <a:gd name="connsiteX10" fmla="*/ 93048 w 526297"/>
              <a:gd name="connsiteY10" fmla="*/ 438771 h 438150"/>
              <a:gd name="connsiteX11" fmla="*/ 73998 w 526297"/>
              <a:gd name="connsiteY11" fmla="*/ 438771 h 438150"/>
              <a:gd name="connsiteX12" fmla="*/ 73998 w 526297"/>
              <a:gd name="connsiteY12" fmla="*/ 381621 h 438150"/>
              <a:gd name="connsiteX13" fmla="*/ 43328 w 526297"/>
              <a:gd name="connsiteY13" fmla="*/ 381621 h 438150"/>
              <a:gd name="connsiteX14" fmla="*/ 14848 w 526297"/>
              <a:gd name="connsiteY14" fmla="*/ 355237 h 438150"/>
              <a:gd name="connsiteX15" fmla="*/ 1513 w 526297"/>
              <a:gd name="connsiteY15" fmla="*/ 181501 h 438150"/>
              <a:gd name="connsiteX16" fmla="*/ 42089 w 526297"/>
              <a:gd name="connsiteY16" fmla="*/ 134162 h 438150"/>
              <a:gd name="connsiteX17" fmla="*/ 45518 w 526297"/>
              <a:gd name="connsiteY17" fmla="*/ 134066 h 438150"/>
              <a:gd name="connsiteX18" fmla="*/ 101906 w 526297"/>
              <a:gd name="connsiteY18" fmla="*/ 180834 h 438150"/>
              <a:gd name="connsiteX19" fmla="*/ 121623 w 526297"/>
              <a:gd name="connsiteY19" fmla="*/ 286371 h 438150"/>
              <a:gd name="connsiteX20" fmla="*/ 407373 w 526297"/>
              <a:gd name="connsiteY20" fmla="*/ 286371 h 438150"/>
              <a:gd name="connsiteX21" fmla="*/ 427185 w 526297"/>
              <a:gd name="connsiteY21" fmla="*/ 180739 h 438150"/>
              <a:gd name="connsiteX22" fmla="*/ 483573 w 526297"/>
              <a:gd name="connsiteY22" fmla="*/ 133971 h 438150"/>
              <a:gd name="connsiteX23" fmla="*/ 416898 w 526297"/>
              <a:gd name="connsiteY23" fmla="*/ 621 h 438150"/>
              <a:gd name="connsiteX24" fmla="*/ 483573 w 526297"/>
              <a:gd name="connsiteY24" fmla="*/ 67296 h 438150"/>
              <a:gd name="connsiteX25" fmla="*/ 483573 w 526297"/>
              <a:gd name="connsiteY25" fmla="*/ 115397 h 438150"/>
              <a:gd name="connsiteX26" fmla="*/ 476429 w 526297"/>
              <a:gd name="connsiteY26" fmla="*/ 114921 h 438150"/>
              <a:gd name="connsiteX27" fmla="*/ 412040 w 526297"/>
              <a:gd name="connsiteY27" fmla="*/ 166451 h 438150"/>
              <a:gd name="connsiteX28" fmla="*/ 411564 w 526297"/>
              <a:gd name="connsiteY28" fmla="*/ 168737 h 438150"/>
              <a:gd name="connsiteX29" fmla="*/ 393086 w 526297"/>
              <a:gd name="connsiteY29" fmla="*/ 267321 h 438150"/>
              <a:gd name="connsiteX30" fmla="*/ 135911 w 526297"/>
              <a:gd name="connsiteY30" fmla="*/ 267321 h 438150"/>
              <a:gd name="connsiteX31" fmla="*/ 117432 w 526297"/>
              <a:gd name="connsiteY31" fmla="*/ 168737 h 438150"/>
              <a:gd name="connsiteX32" fmla="*/ 52567 w 526297"/>
              <a:gd name="connsiteY32" fmla="*/ 114921 h 438150"/>
              <a:gd name="connsiteX33" fmla="*/ 54948 w 526297"/>
              <a:gd name="connsiteY33" fmla="*/ 67296 h 438150"/>
              <a:gd name="connsiteX34" fmla="*/ 121623 w 526297"/>
              <a:gd name="connsiteY34" fmla="*/ 621 h 438150"/>
              <a:gd name="connsiteX35" fmla="*/ 416898 w 526297"/>
              <a:gd name="connsiteY35" fmla="*/ 621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26297" h="438150">
                <a:moveTo>
                  <a:pt x="483573" y="133971"/>
                </a:moveTo>
                <a:cubicBezTo>
                  <a:pt x="507957" y="133971"/>
                  <a:pt x="527674" y="153688"/>
                  <a:pt x="527674" y="178072"/>
                </a:cubicBezTo>
                <a:cubicBezTo>
                  <a:pt x="527674" y="179215"/>
                  <a:pt x="527674" y="180358"/>
                  <a:pt x="527579" y="181501"/>
                </a:cubicBezTo>
                <a:lnTo>
                  <a:pt x="514244" y="355237"/>
                </a:lnTo>
                <a:cubicBezTo>
                  <a:pt x="513101" y="370096"/>
                  <a:pt x="500718" y="381621"/>
                  <a:pt x="485764" y="381621"/>
                </a:cubicBezTo>
                <a:lnTo>
                  <a:pt x="454998" y="381621"/>
                </a:lnTo>
                <a:lnTo>
                  <a:pt x="454998" y="438771"/>
                </a:lnTo>
                <a:lnTo>
                  <a:pt x="435948" y="438771"/>
                </a:lnTo>
                <a:lnTo>
                  <a:pt x="435948" y="381621"/>
                </a:lnTo>
                <a:lnTo>
                  <a:pt x="93048" y="381621"/>
                </a:lnTo>
                <a:lnTo>
                  <a:pt x="93048" y="438771"/>
                </a:lnTo>
                <a:lnTo>
                  <a:pt x="73998" y="438771"/>
                </a:lnTo>
                <a:lnTo>
                  <a:pt x="73998" y="381621"/>
                </a:lnTo>
                <a:lnTo>
                  <a:pt x="43328" y="381621"/>
                </a:lnTo>
                <a:cubicBezTo>
                  <a:pt x="28373" y="381621"/>
                  <a:pt x="15991" y="370096"/>
                  <a:pt x="14848" y="355237"/>
                </a:cubicBezTo>
                <a:lnTo>
                  <a:pt x="1513" y="181501"/>
                </a:lnTo>
                <a:cubicBezTo>
                  <a:pt x="-392" y="157212"/>
                  <a:pt x="17801" y="135971"/>
                  <a:pt x="42089" y="134162"/>
                </a:cubicBezTo>
                <a:cubicBezTo>
                  <a:pt x="43232" y="134066"/>
                  <a:pt x="44375" y="134066"/>
                  <a:pt x="45518" y="134066"/>
                </a:cubicBezTo>
                <a:cubicBezTo>
                  <a:pt x="73141" y="134066"/>
                  <a:pt x="96858" y="153688"/>
                  <a:pt x="101906" y="180834"/>
                </a:cubicBezTo>
                <a:lnTo>
                  <a:pt x="121623" y="286371"/>
                </a:lnTo>
                <a:lnTo>
                  <a:pt x="407373" y="286371"/>
                </a:lnTo>
                <a:lnTo>
                  <a:pt x="427185" y="180739"/>
                </a:lnTo>
                <a:cubicBezTo>
                  <a:pt x="432233" y="153592"/>
                  <a:pt x="455951" y="133971"/>
                  <a:pt x="483573" y="133971"/>
                </a:cubicBezTo>
                <a:close/>
                <a:moveTo>
                  <a:pt x="416898" y="621"/>
                </a:moveTo>
                <a:cubicBezTo>
                  <a:pt x="453760" y="621"/>
                  <a:pt x="483573" y="30434"/>
                  <a:pt x="483573" y="67296"/>
                </a:cubicBezTo>
                <a:lnTo>
                  <a:pt x="483573" y="115397"/>
                </a:lnTo>
                <a:cubicBezTo>
                  <a:pt x="481192" y="115112"/>
                  <a:pt x="478811" y="114921"/>
                  <a:pt x="476429" y="114921"/>
                </a:cubicBezTo>
                <a:cubicBezTo>
                  <a:pt x="445473" y="114921"/>
                  <a:pt x="418803" y="136448"/>
                  <a:pt x="412040" y="166451"/>
                </a:cubicBezTo>
                <a:lnTo>
                  <a:pt x="411564" y="168737"/>
                </a:lnTo>
                <a:lnTo>
                  <a:pt x="393086" y="267321"/>
                </a:lnTo>
                <a:lnTo>
                  <a:pt x="135911" y="267321"/>
                </a:lnTo>
                <a:lnTo>
                  <a:pt x="117432" y="168737"/>
                </a:lnTo>
                <a:cubicBezTo>
                  <a:pt x="111622" y="137495"/>
                  <a:pt x="84285" y="114921"/>
                  <a:pt x="52567" y="114921"/>
                </a:cubicBezTo>
                <a:lnTo>
                  <a:pt x="54948" y="67296"/>
                </a:lnTo>
                <a:cubicBezTo>
                  <a:pt x="54948" y="30434"/>
                  <a:pt x="84761" y="621"/>
                  <a:pt x="121623" y="621"/>
                </a:cubicBezTo>
                <a:lnTo>
                  <a:pt x="416898" y="621"/>
                </a:ln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32</a:t>
            </a:fld>
            <a:endParaRPr lang="zh-CN" altLang="en-US"/>
          </a:p>
        </p:txBody>
      </p:sp>
      <p:sp>
        <p:nvSpPr>
          <p:cNvPr id="4" name="Rectangle 3"/>
          <p:cNvSpPr txBox="1">
            <a:spLocks noChangeArrowheads="1"/>
          </p:cNvSpPr>
          <p:nvPr/>
        </p:nvSpPr>
        <p:spPr>
          <a:xfrm>
            <a:off x="559062" y="1683034"/>
            <a:ext cx="10454681" cy="4092148"/>
          </a:xfrm>
          <a:prstGeom prst="rect">
            <a:avLst/>
          </a:prstGeom>
        </p:spPr>
        <p:txBody>
          <a:bodyPr vert="horz" wrap="square" lIns="68558" tIns="34289" rIns="68558" bIns="34289" numCol="1" rtlCol="0" anchor="t" anchorCtr="0" compatLnSpc="1">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150000"/>
              </a:lnSpc>
              <a:buFont typeface="Arial" charset="0"/>
              <a:buChar char="•"/>
              <a:defRPr/>
            </a:pPr>
            <a:r>
              <a:rPr lang="zh-CN" altLang="zh-CN" sz="2400" b="1" dirty="0" smtClean="0"/>
              <a:t>如何</a:t>
            </a:r>
            <a:r>
              <a:rPr lang="zh-CN" altLang="zh-CN" sz="2400" b="1" dirty="0" smtClean="0"/>
              <a:t>阅览报刊杂志</a:t>
            </a:r>
            <a:r>
              <a:rPr lang="en-US" altLang="zh-CN" sz="2400" b="1" dirty="0" smtClean="0"/>
              <a:t>  </a:t>
            </a:r>
            <a:endParaRPr lang="en-US" altLang="zh-CN" sz="2400" b="1" dirty="0" smtClean="0"/>
          </a:p>
          <a:p>
            <a:pPr marL="0" indent="0" defTabSz="685800">
              <a:lnSpc>
                <a:spcPct val="150000"/>
              </a:lnSpc>
              <a:buNone/>
              <a:defRPr/>
            </a:pPr>
            <a:r>
              <a:rPr lang="zh-CN" altLang="en-US" sz="2400" dirty="0" smtClean="0"/>
              <a:t>（</a:t>
            </a:r>
            <a:r>
              <a:rPr lang="en-US" altLang="zh-CN" sz="2400" dirty="0" smtClean="0"/>
              <a:t>1</a:t>
            </a:r>
            <a:r>
              <a:rPr lang="zh-CN" altLang="en-US" sz="2400" dirty="0" smtClean="0"/>
              <a:t>）读者需要扫描一卡通才能进室阅览，</a:t>
            </a:r>
            <a:r>
              <a:rPr lang="zh-CN" altLang="zh-CN" sz="2400" dirty="0" smtClean="0"/>
              <a:t>响两声才刷卡成功</a:t>
            </a:r>
            <a:r>
              <a:rPr lang="zh-CN" altLang="en-US" sz="2400" dirty="0" smtClean="0"/>
              <a:t>。</a:t>
            </a:r>
            <a:endParaRPr lang="en-US" altLang="zh-CN" sz="2400" dirty="0" smtClean="0"/>
          </a:p>
          <a:p>
            <a:pPr marL="0" indent="0" defTabSz="685800">
              <a:lnSpc>
                <a:spcPct val="150000"/>
              </a:lnSpc>
              <a:spcBef>
                <a:spcPts val="750"/>
              </a:spcBef>
              <a:buFont typeface="Arial" panose="020B0604020202020204" pitchFamily="34" charset="0"/>
              <a:buNone/>
              <a:defRPr/>
            </a:pPr>
            <a:r>
              <a:rPr lang="zh-CN" altLang="en-US" sz="2400" dirty="0" smtClean="0"/>
              <a:t>（</a:t>
            </a:r>
            <a:r>
              <a:rPr lang="en-US" altLang="zh-CN" sz="2400" dirty="0" smtClean="0"/>
              <a:t>2</a:t>
            </a:r>
            <a:r>
              <a:rPr lang="zh-CN" altLang="en-US" sz="2400" dirty="0" smtClean="0"/>
              <a:t>）报刊阅览室均开架，所有报刊只供在室内阅览，不外借。如需复印须办理相关手续。</a:t>
            </a:r>
          </a:p>
          <a:p>
            <a:pPr marL="0" indent="0" defTabSz="685800">
              <a:lnSpc>
                <a:spcPct val="150000"/>
              </a:lnSpc>
              <a:spcBef>
                <a:spcPts val="750"/>
              </a:spcBef>
              <a:buFont typeface="Arial" panose="020B0604020202020204" pitchFamily="34" charset="0"/>
              <a:buNone/>
              <a:defRPr/>
            </a:pPr>
            <a:r>
              <a:rPr lang="zh-CN" altLang="en-US" sz="2400" dirty="0" smtClean="0"/>
              <a:t>（</a:t>
            </a:r>
            <a:r>
              <a:rPr lang="en-US" altLang="zh-CN" sz="2400" dirty="0" smtClean="0"/>
              <a:t>3</a:t>
            </a:r>
            <a:r>
              <a:rPr lang="zh-CN" altLang="en-US" sz="2400" dirty="0" smtClean="0"/>
              <a:t>）每次只取一种，阅后按封面左上角的架号放回原处。</a:t>
            </a:r>
          </a:p>
          <a:p>
            <a:pPr marL="0" indent="0" defTabSz="685800">
              <a:lnSpc>
                <a:spcPct val="150000"/>
              </a:lnSpc>
              <a:spcBef>
                <a:spcPts val="750"/>
              </a:spcBef>
              <a:buFont typeface="Arial" panose="020B0604020202020204" pitchFamily="34" charset="0"/>
              <a:buNone/>
              <a:defRPr/>
            </a:pPr>
            <a:r>
              <a:rPr lang="zh-CN" altLang="en-US" sz="2400" dirty="0" smtClean="0"/>
              <a:t>（</a:t>
            </a:r>
            <a:r>
              <a:rPr lang="en-US" altLang="zh-CN" sz="2400" dirty="0" smtClean="0"/>
              <a:t>4</a:t>
            </a:r>
            <a:r>
              <a:rPr lang="zh-CN" altLang="en-US" sz="2400" dirty="0" smtClean="0"/>
              <a:t>）过刊阅览室入口处放有代书板，进入过刊阅览室时随手取代书板，待您在相应位置找到所需图书时，在该位置插入代书板，然后抽出该图书阅览后请将该图书放回代书板所插位置，将代书板抽出并放回阅览室入口处的原位置</a:t>
            </a:r>
            <a:r>
              <a:rPr lang="zh-CN" altLang="en-US" sz="2400" b="1" dirty="0" smtClean="0"/>
              <a:t>。</a:t>
            </a:r>
            <a:endParaRPr lang="zh-CN" altLang="en-US" sz="2400" b="1" dirty="0"/>
          </a:p>
        </p:txBody>
      </p:sp>
      <p:sp>
        <p:nvSpPr>
          <p:cNvPr id="5" name="îŝļîde"/>
          <p:cNvSpPr/>
          <p:nvPr/>
        </p:nvSpPr>
        <p:spPr>
          <a:xfrm>
            <a:off x="175036" y="611581"/>
            <a:ext cx="3659985"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3200" b="1" dirty="0">
                <a:solidFill>
                  <a:srgbClr val="FFFFFF"/>
                </a:solidFill>
              </a:rPr>
              <a:t>2.2 </a:t>
            </a:r>
            <a:r>
              <a:rPr kumimoji="1" lang="zh-CN" altLang="en-US" sz="3200" b="1" dirty="0">
                <a:solidFill>
                  <a:srgbClr val="FFFFFF"/>
                </a:solidFill>
              </a:rPr>
              <a:t>期刊、报纸</a:t>
            </a:r>
            <a:endParaRPr kumimoji="1" lang="en-US" altLang="zh-CN" sz="3200" b="1" dirty="0">
              <a:solidFill>
                <a:srgbClr val="FFFFFF"/>
              </a:solidFill>
            </a:endParaRPr>
          </a:p>
        </p:txBody>
      </p:sp>
      <p:sp>
        <p:nvSpPr>
          <p:cNvPr id="7" name="íṩ1iḍê"/>
          <p:cNvSpPr/>
          <p:nvPr/>
        </p:nvSpPr>
        <p:spPr>
          <a:xfrm>
            <a:off x="10938480" y="5633537"/>
            <a:ext cx="571723" cy="571720"/>
          </a:xfrm>
          <a:prstGeom prst="ellipse">
            <a:avLst/>
          </a:prstGeom>
          <a:solidFill>
            <a:schemeClr val="accent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100" b="1" dirty="0">
              <a:solidFill>
                <a:schemeClr val="bg1"/>
              </a:solidFill>
            </a:endParaRPr>
          </a:p>
        </p:txBody>
      </p:sp>
      <p:sp>
        <p:nvSpPr>
          <p:cNvPr id="8" name="íṥļîḍè"/>
          <p:cNvSpPr/>
          <p:nvPr/>
        </p:nvSpPr>
        <p:spPr bwMode="auto">
          <a:xfrm>
            <a:off x="11092060" y="5809272"/>
            <a:ext cx="264561" cy="220250"/>
          </a:xfrm>
          <a:custGeom>
            <a:avLst/>
            <a:gdLst>
              <a:gd name="connsiteX0" fmla="*/ 483573 w 526297"/>
              <a:gd name="connsiteY0" fmla="*/ 133971 h 438150"/>
              <a:gd name="connsiteX1" fmla="*/ 527674 w 526297"/>
              <a:gd name="connsiteY1" fmla="*/ 178072 h 438150"/>
              <a:gd name="connsiteX2" fmla="*/ 527579 w 526297"/>
              <a:gd name="connsiteY2" fmla="*/ 181501 h 438150"/>
              <a:gd name="connsiteX3" fmla="*/ 514244 w 526297"/>
              <a:gd name="connsiteY3" fmla="*/ 355237 h 438150"/>
              <a:gd name="connsiteX4" fmla="*/ 485764 w 526297"/>
              <a:gd name="connsiteY4" fmla="*/ 381621 h 438150"/>
              <a:gd name="connsiteX5" fmla="*/ 454998 w 526297"/>
              <a:gd name="connsiteY5" fmla="*/ 381621 h 438150"/>
              <a:gd name="connsiteX6" fmla="*/ 454998 w 526297"/>
              <a:gd name="connsiteY6" fmla="*/ 438771 h 438150"/>
              <a:gd name="connsiteX7" fmla="*/ 435948 w 526297"/>
              <a:gd name="connsiteY7" fmla="*/ 438771 h 438150"/>
              <a:gd name="connsiteX8" fmla="*/ 435948 w 526297"/>
              <a:gd name="connsiteY8" fmla="*/ 381621 h 438150"/>
              <a:gd name="connsiteX9" fmla="*/ 93048 w 526297"/>
              <a:gd name="connsiteY9" fmla="*/ 381621 h 438150"/>
              <a:gd name="connsiteX10" fmla="*/ 93048 w 526297"/>
              <a:gd name="connsiteY10" fmla="*/ 438771 h 438150"/>
              <a:gd name="connsiteX11" fmla="*/ 73998 w 526297"/>
              <a:gd name="connsiteY11" fmla="*/ 438771 h 438150"/>
              <a:gd name="connsiteX12" fmla="*/ 73998 w 526297"/>
              <a:gd name="connsiteY12" fmla="*/ 381621 h 438150"/>
              <a:gd name="connsiteX13" fmla="*/ 43328 w 526297"/>
              <a:gd name="connsiteY13" fmla="*/ 381621 h 438150"/>
              <a:gd name="connsiteX14" fmla="*/ 14848 w 526297"/>
              <a:gd name="connsiteY14" fmla="*/ 355237 h 438150"/>
              <a:gd name="connsiteX15" fmla="*/ 1513 w 526297"/>
              <a:gd name="connsiteY15" fmla="*/ 181501 h 438150"/>
              <a:gd name="connsiteX16" fmla="*/ 42089 w 526297"/>
              <a:gd name="connsiteY16" fmla="*/ 134162 h 438150"/>
              <a:gd name="connsiteX17" fmla="*/ 45518 w 526297"/>
              <a:gd name="connsiteY17" fmla="*/ 134066 h 438150"/>
              <a:gd name="connsiteX18" fmla="*/ 101906 w 526297"/>
              <a:gd name="connsiteY18" fmla="*/ 180834 h 438150"/>
              <a:gd name="connsiteX19" fmla="*/ 121623 w 526297"/>
              <a:gd name="connsiteY19" fmla="*/ 286371 h 438150"/>
              <a:gd name="connsiteX20" fmla="*/ 407373 w 526297"/>
              <a:gd name="connsiteY20" fmla="*/ 286371 h 438150"/>
              <a:gd name="connsiteX21" fmla="*/ 427185 w 526297"/>
              <a:gd name="connsiteY21" fmla="*/ 180739 h 438150"/>
              <a:gd name="connsiteX22" fmla="*/ 483573 w 526297"/>
              <a:gd name="connsiteY22" fmla="*/ 133971 h 438150"/>
              <a:gd name="connsiteX23" fmla="*/ 416898 w 526297"/>
              <a:gd name="connsiteY23" fmla="*/ 621 h 438150"/>
              <a:gd name="connsiteX24" fmla="*/ 483573 w 526297"/>
              <a:gd name="connsiteY24" fmla="*/ 67296 h 438150"/>
              <a:gd name="connsiteX25" fmla="*/ 483573 w 526297"/>
              <a:gd name="connsiteY25" fmla="*/ 115397 h 438150"/>
              <a:gd name="connsiteX26" fmla="*/ 476429 w 526297"/>
              <a:gd name="connsiteY26" fmla="*/ 114921 h 438150"/>
              <a:gd name="connsiteX27" fmla="*/ 412040 w 526297"/>
              <a:gd name="connsiteY27" fmla="*/ 166451 h 438150"/>
              <a:gd name="connsiteX28" fmla="*/ 411564 w 526297"/>
              <a:gd name="connsiteY28" fmla="*/ 168737 h 438150"/>
              <a:gd name="connsiteX29" fmla="*/ 393086 w 526297"/>
              <a:gd name="connsiteY29" fmla="*/ 267321 h 438150"/>
              <a:gd name="connsiteX30" fmla="*/ 135911 w 526297"/>
              <a:gd name="connsiteY30" fmla="*/ 267321 h 438150"/>
              <a:gd name="connsiteX31" fmla="*/ 117432 w 526297"/>
              <a:gd name="connsiteY31" fmla="*/ 168737 h 438150"/>
              <a:gd name="connsiteX32" fmla="*/ 52567 w 526297"/>
              <a:gd name="connsiteY32" fmla="*/ 114921 h 438150"/>
              <a:gd name="connsiteX33" fmla="*/ 54948 w 526297"/>
              <a:gd name="connsiteY33" fmla="*/ 67296 h 438150"/>
              <a:gd name="connsiteX34" fmla="*/ 121623 w 526297"/>
              <a:gd name="connsiteY34" fmla="*/ 621 h 438150"/>
              <a:gd name="connsiteX35" fmla="*/ 416898 w 526297"/>
              <a:gd name="connsiteY35" fmla="*/ 621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26297" h="438150">
                <a:moveTo>
                  <a:pt x="483573" y="133971"/>
                </a:moveTo>
                <a:cubicBezTo>
                  <a:pt x="507957" y="133971"/>
                  <a:pt x="527674" y="153688"/>
                  <a:pt x="527674" y="178072"/>
                </a:cubicBezTo>
                <a:cubicBezTo>
                  <a:pt x="527674" y="179215"/>
                  <a:pt x="527674" y="180358"/>
                  <a:pt x="527579" y="181501"/>
                </a:cubicBezTo>
                <a:lnTo>
                  <a:pt x="514244" y="355237"/>
                </a:lnTo>
                <a:cubicBezTo>
                  <a:pt x="513101" y="370096"/>
                  <a:pt x="500718" y="381621"/>
                  <a:pt x="485764" y="381621"/>
                </a:cubicBezTo>
                <a:lnTo>
                  <a:pt x="454998" y="381621"/>
                </a:lnTo>
                <a:lnTo>
                  <a:pt x="454998" y="438771"/>
                </a:lnTo>
                <a:lnTo>
                  <a:pt x="435948" y="438771"/>
                </a:lnTo>
                <a:lnTo>
                  <a:pt x="435948" y="381621"/>
                </a:lnTo>
                <a:lnTo>
                  <a:pt x="93048" y="381621"/>
                </a:lnTo>
                <a:lnTo>
                  <a:pt x="93048" y="438771"/>
                </a:lnTo>
                <a:lnTo>
                  <a:pt x="73998" y="438771"/>
                </a:lnTo>
                <a:lnTo>
                  <a:pt x="73998" y="381621"/>
                </a:lnTo>
                <a:lnTo>
                  <a:pt x="43328" y="381621"/>
                </a:lnTo>
                <a:cubicBezTo>
                  <a:pt x="28373" y="381621"/>
                  <a:pt x="15991" y="370096"/>
                  <a:pt x="14848" y="355237"/>
                </a:cubicBezTo>
                <a:lnTo>
                  <a:pt x="1513" y="181501"/>
                </a:lnTo>
                <a:cubicBezTo>
                  <a:pt x="-392" y="157212"/>
                  <a:pt x="17801" y="135971"/>
                  <a:pt x="42089" y="134162"/>
                </a:cubicBezTo>
                <a:cubicBezTo>
                  <a:pt x="43232" y="134066"/>
                  <a:pt x="44375" y="134066"/>
                  <a:pt x="45518" y="134066"/>
                </a:cubicBezTo>
                <a:cubicBezTo>
                  <a:pt x="73141" y="134066"/>
                  <a:pt x="96858" y="153688"/>
                  <a:pt x="101906" y="180834"/>
                </a:cubicBezTo>
                <a:lnTo>
                  <a:pt x="121623" y="286371"/>
                </a:lnTo>
                <a:lnTo>
                  <a:pt x="407373" y="286371"/>
                </a:lnTo>
                <a:lnTo>
                  <a:pt x="427185" y="180739"/>
                </a:lnTo>
                <a:cubicBezTo>
                  <a:pt x="432233" y="153592"/>
                  <a:pt x="455951" y="133971"/>
                  <a:pt x="483573" y="133971"/>
                </a:cubicBezTo>
                <a:close/>
                <a:moveTo>
                  <a:pt x="416898" y="621"/>
                </a:moveTo>
                <a:cubicBezTo>
                  <a:pt x="453760" y="621"/>
                  <a:pt x="483573" y="30434"/>
                  <a:pt x="483573" y="67296"/>
                </a:cubicBezTo>
                <a:lnTo>
                  <a:pt x="483573" y="115397"/>
                </a:lnTo>
                <a:cubicBezTo>
                  <a:pt x="481192" y="115112"/>
                  <a:pt x="478811" y="114921"/>
                  <a:pt x="476429" y="114921"/>
                </a:cubicBezTo>
                <a:cubicBezTo>
                  <a:pt x="445473" y="114921"/>
                  <a:pt x="418803" y="136448"/>
                  <a:pt x="412040" y="166451"/>
                </a:cubicBezTo>
                <a:lnTo>
                  <a:pt x="411564" y="168737"/>
                </a:lnTo>
                <a:lnTo>
                  <a:pt x="393086" y="267321"/>
                </a:lnTo>
                <a:lnTo>
                  <a:pt x="135911" y="267321"/>
                </a:lnTo>
                <a:lnTo>
                  <a:pt x="117432" y="168737"/>
                </a:lnTo>
                <a:cubicBezTo>
                  <a:pt x="111622" y="137495"/>
                  <a:pt x="84285" y="114921"/>
                  <a:pt x="52567" y="114921"/>
                </a:cubicBezTo>
                <a:lnTo>
                  <a:pt x="54948" y="67296"/>
                </a:lnTo>
                <a:cubicBezTo>
                  <a:pt x="54948" y="30434"/>
                  <a:pt x="84761" y="621"/>
                  <a:pt x="121623" y="621"/>
                </a:cubicBezTo>
                <a:lnTo>
                  <a:pt x="416898" y="621"/>
                </a:ln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33</a:t>
            </a:fld>
            <a:endParaRPr lang="zh-CN" altLang="en-US"/>
          </a:p>
        </p:txBody>
      </p:sp>
      <p:sp>
        <p:nvSpPr>
          <p:cNvPr id="5" name="Rectangle 3"/>
          <p:cNvSpPr txBox="1">
            <a:spLocks noChangeArrowheads="1"/>
          </p:cNvSpPr>
          <p:nvPr/>
        </p:nvSpPr>
        <p:spPr>
          <a:xfrm>
            <a:off x="805217" y="1610435"/>
            <a:ext cx="10549720" cy="4326341"/>
          </a:xfrm>
          <a:prstGeom prst="rect">
            <a:avLst/>
          </a:prstGeom>
        </p:spPr>
        <p:txBody>
          <a:bodyPr vert="horz" wrap="square" lIns="68558" tIns="34289" rIns="68558" bIns="34289" numCol="1" rtlCol="0" anchor="t" anchorCtr="0" compatLnSpc="1">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70000"/>
              </a:lnSpc>
              <a:spcBef>
                <a:spcPts val="0"/>
              </a:spcBef>
              <a:buFont typeface="Arial" panose="020B0604020202020204" pitchFamily="34" charset="0"/>
              <a:buNone/>
              <a:defRPr/>
            </a:pPr>
            <a:endParaRPr lang="en-US" altLang="zh-CN" dirty="0" smtClean="0"/>
          </a:p>
          <a:p>
            <a:pPr marL="0" indent="0" defTabSz="685800">
              <a:lnSpc>
                <a:spcPct val="170000"/>
              </a:lnSpc>
              <a:spcBef>
                <a:spcPts val="0"/>
              </a:spcBef>
              <a:defRPr/>
            </a:pPr>
            <a:r>
              <a:rPr lang="zh-CN" altLang="en-US" sz="4800" dirty="0" smtClean="0"/>
              <a:t>学生读者可凭一卡通借阅书刊资料。一卡通只能本人使用，如有遗失应立即到一卡通中心挂失。</a:t>
            </a:r>
          </a:p>
          <a:p>
            <a:pPr marL="0" indent="0" defTabSz="685800">
              <a:lnSpc>
                <a:spcPct val="170000"/>
              </a:lnSpc>
              <a:spcBef>
                <a:spcPts val="0"/>
              </a:spcBef>
              <a:defRPr/>
            </a:pPr>
            <a:r>
              <a:rPr lang="zh-CN" altLang="en-US" sz="4800" dirty="0" smtClean="0"/>
              <a:t>读者有休学、退学、转专业、当兵入伍和复学、复员等情况，必须到借还书处办理信息更新手续，</a:t>
            </a:r>
            <a:endParaRPr lang="zh-CN" altLang="zh-CN" sz="4800" dirty="0" smtClean="0"/>
          </a:p>
          <a:p>
            <a:pPr marL="0" indent="0" defTabSz="685800">
              <a:lnSpc>
                <a:spcPct val="170000"/>
              </a:lnSpc>
              <a:spcBef>
                <a:spcPts val="0"/>
              </a:spcBef>
              <a:defRPr/>
            </a:pPr>
            <a:r>
              <a:rPr lang="zh-CN" altLang="zh-CN" sz="4800" dirty="0" smtClean="0"/>
              <a:t>学生可借阅中文图书</a:t>
            </a:r>
            <a:r>
              <a:rPr lang="en-US" altLang="zh-CN" sz="4800" dirty="0" smtClean="0"/>
              <a:t> 10 </a:t>
            </a:r>
            <a:r>
              <a:rPr lang="zh-CN" altLang="zh-CN" sz="4800" dirty="0" smtClean="0"/>
              <a:t>册、外文图书</a:t>
            </a:r>
            <a:r>
              <a:rPr lang="en-US" altLang="zh-CN" sz="4800" dirty="0" smtClean="0"/>
              <a:t> 5 </a:t>
            </a:r>
            <a:r>
              <a:rPr lang="zh-CN" altLang="zh-CN" sz="4800" dirty="0" smtClean="0"/>
              <a:t>册，借期两个月。</a:t>
            </a:r>
            <a:endParaRPr lang="en-US" altLang="zh-CN" sz="4800" dirty="0" smtClean="0"/>
          </a:p>
          <a:p>
            <a:pPr marL="0" indent="0" defTabSz="685800">
              <a:lnSpc>
                <a:spcPct val="170000"/>
              </a:lnSpc>
              <a:spcBef>
                <a:spcPts val="0"/>
              </a:spcBef>
              <a:defRPr/>
            </a:pPr>
            <a:r>
              <a:rPr lang="zh-CN" altLang="zh-CN" sz="4800" dirty="0" smtClean="0"/>
              <a:t>考研学生可借阅中文图书</a:t>
            </a:r>
            <a:r>
              <a:rPr lang="en-US" altLang="zh-CN" sz="4800" dirty="0" smtClean="0"/>
              <a:t> 20 </a:t>
            </a:r>
            <a:r>
              <a:rPr lang="zh-CN" altLang="zh-CN" sz="4800" dirty="0" smtClean="0"/>
              <a:t>册、外文图书</a:t>
            </a:r>
            <a:r>
              <a:rPr lang="en-US" altLang="zh-CN" sz="4800" dirty="0" smtClean="0"/>
              <a:t> 6 </a:t>
            </a:r>
            <a:r>
              <a:rPr lang="zh-CN" altLang="zh-CN" sz="4800" dirty="0" smtClean="0"/>
              <a:t>册，借期两个月。可续借一次，续借期两个月。</a:t>
            </a:r>
            <a:endParaRPr lang="zh-CN" altLang="en-US" sz="4800" dirty="0" smtClean="0"/>
          </a:p>
          <a:p>
            <a:pPr marL="0" indent="0" defTabSz="685800">
              <a:lnSpc>
                <a:spcPct val="170000"/>
              </a:lnSpc>
              <a:spcBef>
                <a:spcPts val="0"/>
              </a:spcBef>
              <a:defRPr/>
            </a:pPr>
            <a:r>
              <a:rPr lang="zh-CN" altLang="en-US" sz="4800" dirty="0" smtClean="0"/>
              <a:t>读者所借书刊必须如期归还。逾期不还者，每册每天支付违约金</a:t>
            </a:r>
            <a:r>
              <a:rPr lang="zh-CN" altLang="zh-CN" sz="4800" dirty="0" smtClean="0"/>
              <a:t>0.1</a:t>
            </a:r>
            <a:r>
              <a:rPr lang="zh-CN" altLang="en-US" sz="4800" dirty="0" smtClean="0"/>
              <a:t>元。</a:t>
            </a:r>
            <a:endParaRPr lang="zh-CN" altLang="zh-CN" sz="4800" dirty="0" smtClean="0"/>
          </a:p>
          <a:p>
            <a:pPr marL="0" indent="0" defTabSz="685800">
              <a:lnSpc>
                <a:spcPct val="170000"/>
              </a:lnSpc>
              <a:spcBef>
                <a:spcPts val="0"/>
              </a:spcBef>
              <a:defRPr/>
            </a:pPr>
            <a:r>
              <a:rPr lang="zh-CN" altLang="en-US" sz="4800" dirty="0" smtClean="0"/>
              <a:t>读者借书应妥善爱护和保管，如有污损、遗失等情况，按污损程度以及遗失图书的藏书情况赔偿；</a:t>
            </a:r>
            <a:endParaRPr lang="en-US" altLang="zh-CN" sz="4800" dirty="0" smtClean="0"/>
          </a:p>
          <a:p>
            <a:pPr marL="0" indent="0" defTabSz="685800">
              <a:lnSpc>
                <a:spcPct val="170000"/>
              </a:lnSpc>
              <a:spcBef>
                <a:spcPts val="0"/>
              </a:spcBef>
              <a:buFont typeface="Arial" panose="020B0604020202020204" pitchFamily="34" charset="0"/>
              <a:buNone/>
              <a:defRPr/>
            </a:pPr>
            <a:r>
              <a:rPr lang="en-US" altLang="zh-CN" sz="4800" dirty="0" smtClean="0"/>
              <a:t>  </a:t>
            </a:r>
            <a:r>
              <a:rPr lang="zh-CN" altLang="en-US" sz="4800" dirty="0" smtClean="0"/>
              <a:t>偷窃书刊， 或未经办理借出手续携书出馆者，一般按原书刊价</a:t>
            </a:r>
            <a:r>
              <a:rPr lang="zh-CN" altLang="zh-CN" sz="4800" dirty="0" smtClean="0"/>
              <a:t>20</a:t>
            </a:r>
            <a:r>
              <a:rPr lang="zh-CN" altLang="en-US" sz="4800" dirty="0" smtClean="0"/>
              <a:t>倍支付违规款，并依照</a:t>
            </a:r>
            <a:r>
              <a:rPr lang="zh-CN" altLang="zh-CN" sz="4800" dirty="0" smtClean="0"/>
              <a:t>《</a:t>
            </a:r>
            <a:r>
              <a:rPr lang="zh-CN" altLang="en-US" sz="4800" dirty="0" smtClean="0"/>
              <a:t>肇庆学</a:t>
            </a:r>
            <a:endParaRPr lang="en-US" altLang="zh-CN" sz="4800" dirty="0" smtClean="0"/>
          </a:p>
          <a:p>
            <a:pPr marL="0" indent="0" defTabSz="685800">
              <a:lnSpc>
                <a:spcPct val="170000"/>
              </a:lnSpc>
              <a:spcBef>
                <a:spcPts val="0"/>
              </a:spcBef>
              <a:buFont typeface="Arial" panose="020B0604020202020204" pitchFamily="34" charset="0"/>
              <a:buNone/>
              <a:defRPr/>
            </a:pPr>
            <a:r>
              <a:rPr lang="en-US" altLang="zh-CN" sz="4800" dirty="0" smtClean="0"/>
              <a:t>  </a:t>
            </a:r>
            <a:r>
              <a:rPr lang="zh-CN" altLang="en-US" sz="4800" dirty="0" smtClean="0"/>
              <a:t>院学生违纪处分规定</a:t>
            </a:r>
            <a:r>
              <a:rPr lang="zh-CN" altLang="zh-CN" sz="4800" dirty="0" smtClean="0"/>
              <a:t>》</a:t>
            </a:r>
            <a:r>
              <a:rPr lang="zh-CN" altLang="en-US" sz="4800" dirty="0" smtClean="0"/>
              <a:t>处理。</a:t>
            </a:r>
            <a:endParaRPr lang="zh-CN" altLang="zh-CN" sz="4800" dirty="0" smtClean="0"/>
          </a:p>
          <a:p>
            <a:pPr marL="0" indent="0" defTabSz="685800">
              <a:lnSpc>
                <a:spcPct val="170000"/>
              </a:lnSpc>
              <a:spcBef>
                <a:spcPts val="0"/>
              </a:spcBef>
              <a:defRPr/>
            </a:pPr>
            <a:r>
              <a:rPr lang="zh-CN" altLang="en-US" sz="4800" dirty="0" smtClean="0"/>
              <a:t>因毕业等原因离校前，须将所借书刊资料全部归还方予办理离校（馆）手续。</a:t>
            </a:r>
            <a:endParaRPr lang="zh-CN" altLang="en-US" sz="4800" dirty="0"/>
          </a:p>
        </p:txBody>
      </p:sp>
      <p:sp>
        <p:nvSpPr>
          <p:cNvPr id="6" name="îŝļîde"/>
          <p:cNvSpPr/>
          <p:nvPr/>
        </p:nvSpPr>
        <p:spPr>
          <a:xfrm>
            <a:off x="338810" y="602349"/>
            <a:ext cx="3400678"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3200" b="1" dirty="0" smtClean="0">
                <a:solidFill>
                  <a:srgbClr val="FFFFFF"/>
                </a:solidFill>
              </a:rPr>
              <a:t>2.3 </a:t>
            </a:r>
            <a:r>
              <a:rPr kumimoji="1" lang="zh-CN" altLang="en-US" sz="3200" b="1" dirty="0" smtClean="0">
                <a:solidFill>
                  <a:srgbClr val="FFFFFF"/>
                </a:solidFill>
              </a:rPr>
              <a:t>借书规则</a:t>
            </a:r>
            <a:endParaRPr kumimoji="1" lang="en-US" altLang="zh-CN" sz="3200" b="1" dirty="0">
              <a:solidFill>
                <a:srgbClr val="FFFFFF"/>
              </a:solidFill>
            </a:endParaRPr>
          </a:p>
        </p:txBody>
      </p:sp>
      <p:sp>
        <p:nvSpPr>
          <p:cNvPr id="7" name="íṩ1iḍê"/>
          <p:cNvSpPr/>
          <p:nvPr/>
        </p:nvSpPr>
        <p:spPr>
          <a:xfrm>
            <a:off x="10938480" y="5633537"/>
            <a:ext cx="571723" cy="571720"/>
          </a:xfrm>
          <a:prstGeom prst="ellipse">
            <a:avLst/>
          </a:prstGeom>
          <a:solidFill>
            <a:schemeClr val="accent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100" b="1" dirty="0">
              <a:solidFill>
                <a:schemeClr val="bg1"/>
              </a:solidFill>
            </a:endParaRPr>
          </a:p>
        </p:txBody>
      </p:sp>
      <p:sp>
        <p:nvSpPr>
          <p:cNvPr id="8" name="íṥļîḍè"/>
          <p:cNvSpPr/>
          <p:nvPr/>
        </p:nvSpPr>
        <p:spPr bwMode="auto">
          <a:xfrm>
            <a:off x="11092060" y="5809272"/>
            <a:ext cx="264561" cy="220250"/>
          </a:xfrm>
          <a:custGeom>
            <a:avLst/>
            <a:gdLst>
              <a:gd name="connsiteX0" fmla="*/ 483573 w 526297"/>
              <a:gd name="connsiteY0" fmla="*/ 133971 h 438150"/>
              <a:gd name="connsiteX1" fmla="*/ 527674 w 526297"/>
              <a:gd name="connsiteY1" fmla="*/ 178072 h 438150"/>
              <a:gd name="connsiteX2" fmla="*/ 527579 w 526297"/>
              <a:gd name="connsiteY2" fmla="*/ 181501 h 438150"/>
              <a:gd name="connsiteX3" fmla="*/ 514244 w 526297"/>
              <a:gd name="connsiteY3" fmla="*/ 355237 h 438150"/>
              <a:gd name="connsiteX4" fmla="*/ 485764 w 526297"/>
              <a:gd name="connsiteY4" fmla="*/ 381621 h 438150"/>
              <a:gd name="connsiteX5" fmla="*/ 454998 w 526297"/>
              <a:gd name="connsiteY5" fmla="*/ 381621 h 438150"/>
              <a:gd name="connsiteX6" fmla="*/ 454998 w 526297"/>
              <a:gd name="connsiteY6" fmla="*/ 438771 h 438150"/>
              <a:gd name="connsiteX7" fmla="*/ 435948 w 526297"/>
              <a:gd name="connsiteY7" fmla="*/ 438771 h 438150"/>
              <a:gd name="connsiteX8" fmla="*/ 435948 w 526297"/>
              <a:gd name="connsiteY8" fmla="*/ 381621 h 438150"/>
              <a:gd name="connsiteX9" fmla="*/ 93048 w 526297"/>
              <a:gd name="connsiteY9" fmla="*/ 381621 h 438150"/>
              <a:gd name="connsiteX10" fmla="*/ 93048 w 526297"/>
              <a:gd name="connsiteY10" fmla="*/ 438771 h 438150"/>
              <a:gd name="connsiteX11" fmla="*/ 73998 w 526297"/>
              <a:gd name="connsiteY11" fmla="*/ 438771 h 438150"/>
              <a:gd name="connsiteX12" fmla="*/ 73998 w 526297"/>
              <a:gd name="connsiteY12" fmla="*/ 381621 h 438150"/>
              <a:gd name="connsiteX13" fmla="*/ 43328 w 526297"/>
              <a:gd name="connsiteY13" fmla="*/ 381621 h 438150"/>
              <a:gd name="connsiteX14" fmla="*/ 14848 w 526297"/>
              <a:gd name="connsiteY14" fmla="*/ 355237 h 438150"/>
              <a:gd name="connsiteX15" fmla="*/ 1513 w 526297"/>
              <a:gd name="connsiteY15" fmla="*/ 181501 h 438150"/>
              <a:gd name="connsiteX16" fmla="*/ 42089 w 526297"/>
              <a:gd name="connsiteY16" fmla="*/ 134162 h 438150"/>
              <a:gd name="connsiteX17" fmla="*/ 45518 w 526297"/>
              <a:gd name="connsiteY17" fmla="*/ 134066 h 438150"/>
              <a:gd name="connsiteX18" fmla="*/ 101906 w 526297"/>
              <a:gd name="connsiteY18" fmla="*/ 180834 h 438150"/>
              <a:gd name="connsiteX19" fmla="*/ 121623 w 526297"/>
              <a:gd name="connsiteY19" fmla="*/ 286371 h 438150"/>
              <a:gd name="connsiteX20" fmla="*/ 407373 w 526297"/>
              <a:gd name="connsiteY20" fmla="*/ 286371 h 438150"/>
              <a:gd name="connsiteX21" fmla="*/ 427185 w 526297"/>
              <a:gd name="connsiteY21" fmla="*/ 180739 h 438150"/>
              <a:gd name="connsiteX22" fmla="*/ 483573 w 526297"/>
              <a:gd name="connsiteY22" fmla="*/ 133971 h 438150"/>
              <a:gd name="connsiteX23" fmla="*/ 416898 w 526297"/>
              <a:gd name="connsiteY23" fmla="*/ 621 h 438150"/>
              <a:gd name="connsiteX24" fmla="*/ 483573 w 526297"/>
              <a:gd name="connsiteY24" fmla="*/ 67296 h 438150"/>
              <a:gd name="connsiteX25" fmla="*/ 483573 w 526297"/>
              <a:gd name="connsiteY25" fmla="*/ 115397 h 438150"/>
              <a:gd name="connsiteX26" fmla="*/ 476429 w 526297"/>
              <a:gd name="connsiteY26" fmla="*/ 114921 h 438150"/>
              <a:gd name="connsiteX27" fmla="*/ 412040 w 526297"/>
              <a:gd name="connsiteY27" fmla="*/ 166451 h 438150"/>
              <a:gd name="connsiteX28" fmla="*/ 411564 w 526297"/>
              <a:gd name="connsiteY28" fmla="*/ 168737 h 438150"/>
              <a:gd name="connsiteX29" fmla="*/ 393086 w 526297"/>
              <a:gd name="connsiteY29" fmla="*/ 267321 h 438150"/>
              <a:gd name="connsiteX30" fmla="*/ 135911 w 526297"/>
              <a:gd name="connsiteY30" fmla="*/ 267321 h 438150"/>
              <a:gd name="connsiteX31" fmla="*/ 117432 w 526297"/>
              <a:gd name="connsiteY31" fmla="*/ 168737 h 438150"/>
              <a:gd name="connsiteX32" fmla="*/ 52567 w 526297"/>
              <a:gd name="connsiteY32" fmla="*/ 114921 h 438150"/>
              <a:gd name="connsiteX33" fmla="*/ 54948 w 526297"/>
              <a:gd name="connsiteY33" fmla="*/ 67296 h 438150"/>
              <a:gd name="connsiteX34" fmla="*/ 121623 w 526297"/>
              <a:gd name="connsiteY34" fmla="*/ 621 h 438150"/>
              <a:gd name="connsiteX35" fmla="*/ 416898 w 526297"/>
              <a:gd name="connsiteY35" fmla="*/ 621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26297" h="438150">
                <a:moveTo>
                  <a:pt x="483573" y="133971"/>
                </a:moveTo>
                <a:cubicBezTo>
                  <a:pt x="507957" y="133971"/>
                  <a:pt x="527674" y="153688"/>
                  <a:pt x="527674" y="178072"/>
                </a:cubicBezTo>
                <a:cubicBezTo>
                  <a:pt x="527674" y="179215"/>
                  <a:pt x="527674" y="180358"/>
                  <a:pt x="527579" y="181501"/>
                </a:cubicBezTo>
                <a:lnTo>
                  <a:pt x="514244" y="355237"/>
                </a:lnTo>
                <a:cubicBezTo>
                  <a:pt x="513101" y="370096"/>
                  <a:pt x="500718" y="381621"/>
                  <a:pt x="485764" y="381621"/>
                </a:cubicBezTo>
                <a:lnTo>
                  <a:pt x="454998" y="381621"/>
                </a:lnTo>
                <a:lnTo>
                  <a:pt x="454998" y="438771"/>
                </a:lnTo>
                <a:lnTo>
                  <a:pt x="435948" y="438771"/>
                </a:lnTo>
                <a:lnTo>
                  <a:pt x="435948" y="381621"/>
                </a:lnTo>
                <a:lnTo>
                  <a:pt x="93048" y="381621"/>
                </a:lnTo>
                <a:lnTo>
                  <a:pt x="93048" y="438771"/>
                </a:lnTo>
                <a:lnTo>
                  <a:pt x="73998" y="438771"/>
                </a:lnTo>
                <a:lnTo>
                  <a:pt x="73998" y="381621"/>
                </a:lnTo>
                <a:lnTo>
                  <a:pt x="43328" y="381621"/>
                </a:lnTo>
                <a:cubicBezTo>
                  <a:pt x="28373" y="381621"/>
                  <a:pt x="15991" y="370096"/>
                  <a:pt x="14848" y="355237"/>
                </a:cubicBezTo>
                <a:lnTo>
                  <a:pt x="1513" y="181501"/>
                </a:lnTo>
                <a:cubicBezTo>
                  <a:pt x="-392" y="157212"/>
                  <a:pt x="17801" y="135971"/>
                  <a:pt x="42089" y="134162"/>
                </a:cubicBezTo>
                <a:cubicBezTo>
                  <a:pt x="43232" y="134066"/>
                  <a:pt x="44375" y="134066"/>
                  <a:pt x="45518" y="134066"/>
                </a:cubicBezTo>
                <a:cubicBezTo>
                  <a:pt x="73141" y="134066"/>
                  <a:pt x="96858" y="153688"/>
                  <a:pt x="101906" y="180834"/>
                </a:cubicBezTo>
                <a:lnTo>
                  <a:pt x="121623" y="286371"/>
                </a:lnTo>
                <a:lnTo>
                  <a:pt x="407373" y="286371"/>
                </a:lnTo>
                <a:lnTo>
                  <a:pt x="427185" y="180739"/>
                </a:lnTo>
                <a:cubicBezTo>
                  <a:pt x="432233" y="153592"/>
                  <a:pt x="455951" y="133971"/>
                  <a:pt x="483573" y="133971"/>
                </a:cubicBezTo>
                <a:close/>
                <a:moveTo>
                  <a:pt x="416898" y="621"/>
                </a:moveTo>
                <a:cubicBezTo>
                  <a:pt x="453760" y="621"/>
                  <a:pt x="483573" y="30434"/>
                  <a:pt x="483573" y="67296"/>
                </a:cubicBezTo>
                <a:lnTo>
                  <a:pt x="483573" y="115397"/>
                </a:lnTo>
                <a:cubicBezTo>
                  <a:pt x="481192" y="115112"/>
                  <a:pt x="478811" y="114921"/>
                  <a:pt x="476429" y="114921"/>
                </a:cubicBezTo>
                <a:cubicBezTo>
                  <a:pt x="445473" y="114921"/>
                  <a:pt x="418803" y="136448"/>
                  <a:pt x="412040" y="166451"/>
                </a:cubicBezTo>
                <a:lnTo>
                  <a:pt x="411564" y="168737"/>
                </a:lnTo>
                <a:lnTo>
                  <a:pt x="393086" y="267321"/>
                </a:lnTo>
                <a:lnTo>
                  <a:pt x="135911" y="267321"/>
                </a:lnTo>
                <a:lnTo>
                  <a:pt x="117432" y="168737"/>
                </a:lnTo>
                <a:cubicBezTo>
                  <a:pt x="111622" y="137495"/>
                  <a:pt x="84285" y="114921"/>
                  <a:pt x="52567" y="114921"/>
                </a:cubicBezTo>
                <a:lnTo>
                  <a:pt x="54948" y="67296"/>
                </a:lnTo>
                <a:cubicBezTo>
                  <a:pt x="54948" y="30434"/>
                  <a:pt x="84761" y="621"/>
                  <a:pt x="121623" y="621"/>
                </a:cubicBezTo>
                <a:lnTo>
                  <a:pt x="416898" y="621"/>
                </a:ln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îŝlidê"/>
        <p:cNvGrpSpPr/>
        <p:nvPr/>
      </p:nvGrpSpPr>
      <p:grpSpPr>
        <a:xfrm>
          <a:off x="0" y="0"/>
          <a:ext cx="0" cy="0"/>
          <a:chOff x="0" y="0"/>
          <a:chExt cx="0" cy="0"/>
        </a:xfrm>
      </p:grpSpPr>
      <p:sp>
        <p:nvSpPr>
          <p:cNvPr id="4" name="îṧ1iďé"/>
          <p:cNvSpPr>
            <a:spLocks noGrp="1"/>
          </p:cNvSpPr>
          <p:nvPr>
            <p:ph type="title"/>
          </p:nvPr>
        </p:nvSpPr>
        <p:spPr>
          <a:xfrm>
            <a:off x="3265013" y="3731047"/>
            <a:ext cx="6179237" cy="951058"/>
          </a:xfrm>
        </p:spPr>
        <p:txBody>
          <a:bodyPr>
            <a:noAutofit/>
          </a:bodyPr>
          <a:lstStyle/>
          <a:p>
            <a:r>
              <a:rPr lang="zh-CN" altLang="en-US" sz="6600" dirty="0" smtClean="0"/>
              <a:t>电子资源及利用</a:t>
            </a:r>
            <a:endParaRPr lang="zh-CN" altLang="en-US" sz="6600" dirty="0"/>
          </a:p>
        </p:txBody>
      </p:sp>
      <p:sp>
        <p:nvSpPr>
          <p:cNvPr id="2" name="ïsḻiḓé"/>
          <p:cNvSpPr>
            <a:spLocks noGrp="1"/>
          </p:cNvSpPr>
          <p:nvPr>
            <p:ph type="sldNum" sz="quarter" idx="12"/>
          </p:nvPr>
        </p:nvSpPr>
        <p:spPr/>
        <p:txBody>
          <a:bodyPr/>
          <a:lstStyle/>
          <a:p>
            <a:fld id="{7F65B630-C7FF-41C0-9923-C5E5E29EED81}" type="slidenum">
              <a:rPr lang="zh-CN" altLang="en-US" smtClean="0"/>
              <a:t>34</a:t>
            </a:fld>
            <a:endParaRPr lang="zh-CN" altLang="en-US"/>
          </a:p>
        </p:txBody>
      </p:sp>
      <p:sp>
        <p:nvSpPr>
          <p:cNvPr id="6" name="iṩ1îḋê"/>
          <p:cNvSpPr txBox="1"/>
          <p:nvPr/>
        </p:nvSpPr>
        <p:spPr>
          <a:xfrm>
            <a:off x="5312841" y="2309121"/>
            <a:ext cx="1553623" cy="1421926"/>
          </a:xfrm>
          <a:prstGeom prst="rect">
            <a:avLst/>
          </a:prstGeom>
        </p:spPr>
        <p:txBody>
          <a:bodyPr vert="horz" wrap="none" lIns="91436" tIns="45719" rIns="91436" bIns="45719" rtlCol="0" anchor="b">
            <a:spAutoFit/>
          </a:bodyPr>
          <a:lstStyle>
            <a:lvl1pPr algn="ctr" defTabSz="914400" rtl="0" eaLnBrk="1" latinLnBrk="0" hangingPunct="1">
              <a:lnSpc>
                <a:spcPct val="90000"/>
              </a:lnSpc>
              <a:spcBef>
                <a:spcPct val="0"/>
              </a:spcBef>
              <a:buNone/>
              <a:defRPr lang="zh-CN" altLang="en-US" sz="2800" b="1" kern="1200">
                <a:solidFill>
                  <a:schemeClr val="bg1"/>
                </a:solidFill>
                <a:latin typeface="+mj-lt"/>
                <a:ea typeface="+mj-ea"/>
                <a:cs typeface="+mj-cs"/>
              </a:defRPr>
            </a:lvl1pPr>
          </a:lstStyle>
          <a:p>
            <a:r>
              <a:rPr lang="en-GB" altLang="zh-CN" sz="9600" dirty="0">
                <a:solidFill>
                  <a:srgbClr val="BD2B16"/>
                </a:solidFill>
              </a:rPr>
              <a:t>03</a:t>
            </a:r>
            <a:endParaRPr lang="en-GB" sz="9600" dirty="0">
              <a:solidFill>
                <a:srgbClr val="BD2B16"/>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35</a:t>
            </a:fld>
            <a:endParaRPr lang="zh-CN" altLang="en-US"/>
          </a:p>
        </p:txBody>
      </p:sp>
      <p:sp>
        <p:nvSpPr>
          <p:cNvPr id="4" name="矩形 3"/>
          <p:cNvSpPr/>
          <p:nvPr/>
        </p:nvSpPr>
        <p:spPr>
          <a:xfrm>
            <a:off x="339090" y="1563077"/>
            <a:ext cx="5789567" cy="4708981"/>
          </a:xfrm>
          <a:prstGeom prst="rect">
            <a:avLst/>
          </a:prstGeom>
        </p:spPr>
        <p:txBody>
          <a:bodyPr wrap="square">
            <a:spAutoFit/>
          </a:bodyPr>
          <a:lstStyle/>
          <a:p>
            <a:pPr>
              <a:lnSpc>
                <a:spcPct val="150000"/>
              </a:lnSpc>
            </a:pPr>
            <a:r>
              <a:rPr lang="zh-CN" altLang="en-US" sz="3200" b="1" dirty="0" smtClean="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        </a:t>
            </a:r>
            <a:r>
              <a:rPr lang="zh-CN" altLang="en-US" sz="2400" b="1" dirty="0" smtClean="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拥有</a:t>
            </a:r>
            <a:r>
              <a:rPr lang="en-US"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中国期刊网络资源总库</a:t>
            </a:r>
            <a:r>
              <a:rPr lang="en-US"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a:t>
            </a:r>
            <a:r>
              <a:rPr lang="en-US"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中国博士学位论文全文数据库</a:t>
            </a:r>
            <a:r>
              <a:rPr lang="en-US"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a:t>
            </a:r>
            <a:r>
              <a:rPr lang="en-US"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中国优秀硕士学位论文全文数据库</a:t>
            </a:r>
            <a:r>
              <a:rPr lang="en-US"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a:t>
            </a:r>
            <a:r>
              <a:rPr lang="en-US"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超星汇雅电子书</a:t>
            </a:r>
            <a:r>
              <a:rPr lang="en-US"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400" b="1" dirty="0" smtClean="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a:t>
            </a:r>
            <a:r>
              <a:rPr lang="en-US"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读秀知识库</a:t>
            </a:r>
            <a:r>
              <a:rPr lang="en-US"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a:t>
            </a:r>
            <a:r>
              <a:rPr lang="en-US" altLang="zh-CN" sz="2400" b="1" dirty="0" smtClean="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a:t>
            </a:r>
            <a:r>
              <a:rPr lang="en-US"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Springer Link》</a:t>
            </a:r>
            <a:r>
              <a:rPr lang="zh-CN" altLang="en-US"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a:t>
            </a:r>
            <a:r>
              <a:rPr lang="en-US"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a:t>
            </a:r>
            <a:r>
              <a:rPr lang="en-US" altLang="zh-CN" sz="2400" b="1" dirty="0" err="1">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SpecialSci</a:t>
            </a:r>
            <a:r>
              <a:rPr lang="zh-CN" altLang="en-US"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国道外文数据库</a:t>
            </a:r>
            <a:r>
              <a:rPr lang="en-US"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400" b="1" dirty="0" smtClean="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a:t>
            </a:r>
            <a:r>
              <a:rPr lang="en-US" altLang="zh-CN" sz="2400" b="1" dirty="0" smtClean="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a:t>
            </a:r>
            <a:r>
              <a:rPr lang="en-US"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MET</a:t>
            </a:r>
            <a:r>
              <a:rPr lang="zh-CN" altLang="en-US"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全民英语学习资源库</a:t>
            </a:r>
            <a:r>
              <a:rPr lang="en-US"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a:t>
            </a:r>
            <a:r>
              <a:rPr lang="en-US"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维普考研服务平台</a:t>
            </a:r>
            <a:r>
              <a:rPr lang="en-US" altLang="zh-CN" sz="2400" b="1" dirty="0" smtClean="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400" b="1" dirty="0" smtClean="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等30多个数据库及一批试用数据库和开放存取资源。</a:t>
            </a:r>
            <a:endParaRPr lang="zh-CN" altLang="en-US" sz="2400" dirty="0"/>
          </a:p>
        </p:txBody>
      </p:sp>
      <p:sp>
        <p:nvSpPr>
          <p:cNvPr id="6" name="îŝļîde"/>
          <p:cNvSpPr/>
          <p:nvPr/>
        </p:nvSpPr>
        <p:spPr>
          <a:xfrm>
            <a:off x="339090" y="602615"/>
            <a:ext cx="4819650" cy="588010"/>
          </a:xfrm>
          <a:prstGeom prst="homePlat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3.1 </a:t>
            </a:r>
            <a:r>
              <a:rPr kumimoji="1" lang="zh-CN" altLang="en-US" sz="2800" b="1" dirty="0" smtClean="0">
                <a:solidFill>
                  <a:srgbClr val="FFFFFF"/>
                </a:solidFill>
              </a:rPr>
              <a:t>图书馆电子资源概况</a:t>
            </a:r>
            <a:endParaRPr kumimoji="1" lang="en-US" altLang="zh-CN" sz="2800" b="1" dirty="0">
              <a:solidFill>
                <a:srgbClr val="FFFFFF"/>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2326" y="248666"/>
            <a:ext cx="4406674" cy="641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04209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36</a:t>
            </a:fld>
            <a:endParaRPr lang="zh-CN" altLang="en-US"/>
          </a:p>
        </p:txBody>
      </p:sp>
      <p:sp>
        <p:nvSpPr>
          <p:cNvPr id="6" name="îŝļîde"/>
          <p:cNvSpPr/>
          <p:nvPr/>
        </p:nvSpPr>
        <p:spPr>
          <a:xfrm>
            <a:off x="339090" y="346075"/>
            <a:ext cx="4819650" cy="588010"/>
          </a:xfrm>
          <a:prstGeom prst="homePlat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3.2</a:t>
            </a:r>
            <a:r>
              <a:rPr kumimoji="1" lang="zh-CN" sz="2800" b="1" dirty="0" smtClean="0">
                <a:solidFill>
                  <a:srgbClr val="FFFFFF"/>
                </a:solidFill>
              </a:rPr>
              <a:t>图书馆电子资源</a:t>
            </a:r>
            <a:r>
              <a:rPr kumimoji="1" lang="zh-CN" sz="2800" b="1" dirty="0" smtClean="0">
                <a:solidFill>
                  <a:srgbClr val="FFFFFF"/>
                </a:solidFill>
                <a:sym typeface="+mn-ea"/>
              </a:rPr>
              <a:t>访问方式</a:t>
            </a:r>
          </a:p>
        </p:txBody>
      </p:sp>
      <p:sp>
        <p:nvSpPr>
          <p:cNvPr id="10" name="íṥ1ïḋê"/>
          <p:cNvSpPr/>
          <p:nvPr>
            <p:custDataLst>
              <p:tags r:id="rId1"/>
            </p:custDataLst>
          </p:nvPr>
        </p:nvSpPr>
        <p:spPr>
          <a:xfrm>
            <a:off x="513261" y="1817914"/>
            <a:ext cx="2817768" cy="656473"/>
          </a:xfrm>
          <a:prstGeom prst="snip1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2800" b="1" dirty="0" smtClean="0">
                <a:solidFill>
                  <a:schemeClr val="bg1"/>
                </a:solidFill>
              </a:rPr>
              <a:t>电脑端校内访问</a:t>
            </a:r>
            <a:endParaRPr kumimoji="1" lang="zh-CN" altLang="en-US" sz="2800" b="1" dirty="0">
              <a:solidFill>
                <a:schemeClr val="bg1"/>
              </a:solidFill>
            </a:endParaRPr>
          </a:p>
        </p:txBody>
      </p:sp>
      <p:sp>
        <p:nvSpPr>
          <p:cNvPr id="2" name="TextBox 1"/>
          <p:cNvSpPr txBox="1"/>
          <p:nvPr/>
        </p:nvSpPr>
        <p:spPr>
          <a:xfrm>
            <a:off x="339091" y="2876796"/>
            <a:ext cx="3452540" cy="3416320"/>
          </a:xfrm>
          <a:prstGeom prst="rect">
            <a:avLst/>
          </a:prstGeom>
          <a:noFill/>
        </p:spPr>
        <p:txBody>
          <a:bodyPr wrap="square" rtlCol="0">
            <a:spAutoFit/>
          </a:bodyPr>
          <a:lstStyle/>
          <a:p>
            <a:pPr>
              <a:lnSpc>
                <a:spcPct val="150000"/>
              </a:lnSpc>
            </a:pPr>
            <a:r>
              <a:rPr lang="zh-CN" altLang="en-US" sz="2400" dirty="0" smtClean="0"/>
              <a:t>登录学校官网</a:t>
            </a:r>
            <a:endParaRPr lang="en-US" altLang="zh-CN" sz="2400" dirty="0" smtClean="0"/>
          </a:p>
          <a:p>
            <a:pPr>
              <a:lnSpc>
                <a:spcPct val="150000"/>
              </a:lnSpc>
            </a:pPr>
            <a:r>
              <a:rPr lang="zh-CN" altLang="en-US" sz="2400" dirty="0" smtClean="0"/>
              <a:t>点击上方</a:t>
            </a:r>
            <a:endParaRPr lang="en-US" altLang="zh-CN" sz="2400" dirty="0" smtClean="0"/>
          </a:p>
          <a:p>
            <a:pPr>
              <a:lnSpc>
                <a:spcPct val="150000"/>
              </a:lnSpc>
            </a:pPr>
            <a:r>
              <a:rPr lang="zh-CN" altLang="en-US" sz="2400" dirty="0" smtClean="0"/>
              <a:t>“图书馆（档案馆）”</a:t>
            </a:r>
            <a:endParaRPr lang="en-US" altLang="zh-CN" sz="2400" dirty="0" smtClean="0"/>
          </a:p>
          <a:p>
            <a:pPr>
              <a:lnSpc>
                <a:spcPct val="150000"/>
              </a:lnSpc>
            </a:pPr>
            <a:r>
              <a:rPr lang="zh-CN" altLang="en-US" sz="2400" dirty="0" smtClean="0"/>
              <a:t>查看“常用电子资源”</a:t>
            </a:r>
            <a:endParaRPr lang="en-US" altLang="zh-CN" sz="2400" dirty="0" smtClean="0"/>
          </a:p>
          <a:p>
            <a:pPr>
              <a:lnSpc>
                <a:spcPct val="150000"/>
              </a:lnSpc>
            </a:pPr>
            <a:r>
              <a:rPr lang="zh-CN" altLang="en-US" sz="2400" dirty="0" smtClean="0"/>
              <a:t>        “试用数据库 ”</a:t>
            </a:r>
            <a:endParaRPr lang="en-US" altLang="zh-CN" sz="2400" dirty="0" smtClean="0"/>
          </a:p>
          <a:p>
            <a:pPr>
              <a:lnSpc>
                <a:spcPct val="150000"/>
              </a:lnSpc>
            </a:pPr>
            <a:r>
              <a:rPr lang="zh-CN" altLang="en-US" sz="2400" dirty="0" smtClean="0"/>
              <a:t>       “开放存取资源”</a:t>
            </a:r>
            <a:endParaRPr lang="zh-CN" altLang="en-US" sz="2400" dirty="0"/>
          </a:p>
        </p:txBody>
      </p:sp>
      <p:pic>
        <p:nvPicPr>
          <p:cNvPr id="5122" name="Picture 2" descr="H:\新生入馆教育\2024\图片\访问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1630" y="1282720"/>
            <a:ext cx="8047037"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8551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37</a:t>
            </a:fld>
            <a:endParaRPr lang="zh-CN" altLang="en-US"/>
          </a:p>
        </p:txBody>
      </p:sp>
      <p:sp>
        <p:nvSpPr>
          <p:cNvPr id="6" name="îŝļîde"/>
          <p:cNvSpPr/>
          <p:nvPr/>
        </p:nvSpPr>
        <p:spPr>
          <a:xfrm>
            <a:off x="339090" y="640080"/>
            <a:ext cx="4819650" cy="588010"/>
          </a:xfrm>
          <a:prstGeom prst="homePlat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3.2</a:t>
            </a:r>
            <a:r>
              <a:rPr kumimoji="1" lang="zh-CN" sz="2800" b="1" dirty="0" smtClean="0">
                <a:solidFill>
                  <a:srgbClr val="FFFFFF"/>
                </a:solidFill>
              </a:rPr>
              <a:t>图书馆电子资源</a:t>
            </a:r>
            <a:r>
              <a:rPr kumimoji="1" lang="zh-CN" sz="2800" b="1" dirty="0" smtClean="0">
                <a:solidFill>
                  <a:srgbClr val="FFFFFF"/>
                </a:solidFill>
                <a:sym typeface="+mn-ea"/>
              </a:rPr>
              <a:t>访问方式</a:t>
            </a:r>
          </a:p>
        </p:txBody>
      </p:sp>
      <p:sp>
        <p:nvSpPr>
          <p:cNvPr id="13" name="íṥ1ïḋê"/>
          <p:cNvSpPr/>
          <p:nvPr>
            <p:custDataLst>
              <p:tags r:id="rId1"/>
            </p:custDataLst>
          </p:nvPr>
        </p:nvSpPr>
        <p:spPr>
          <a:xfrm>
            <a:off x="1254708" y="1942313"/>
            <a:ext cx="3893556" cy="528744"/>
          </a:xfrm>
          <a:prstGeom prst="snip1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3200" b="1" dirty="0" smtClean="0">
                <a:solidFill>
                  <a:schemeClr val="bg1"/>
                </a:solidFill>
              </a:rPr>
              <a:t>电脑端校外访问</a:t>
            </a:r>
            <a:endParaRPr kumimoji="1" lang="zh-CN" altLang="en-US" sz="3200" b="1" dirty="0">
              <a:solidFill>
                <a:schemeClr val="bg1"/>
              </a:solidFill>
            </a:endParaRPr>
          </a:p>
        </p:txBody>
      </p:sp>
      <p:sp>
        <p:nvSpPr>
          <p:cNvPr id="5" name="文本框 4"/>
          <p:cNvSpPr txBox="1"/>
          <p:nvPr/>
        </p:nvSpPr>
        <p:spPr>
          <a:xfrm>
            <a:off x="719431" y="5626011"/>
            <a:ext cx="10714355" cy="861876"/>
          </a:xfrm>
          <a:prstGeom prst="rect">
            <a:avLst/>
          </a:prstGeom>
        </p:spPr>
        <p:txBody>
          <a:bodyPr wrap="square">
            <a:noAutofit/>
            <a:extLst>
              <a:ext uri="{4A0BC546-FE56-4ADE-93B0-CB8AF2F6F144}">
                <wpsdc:textFrameExt xmlns="" xmlns:wpsdc="http://www.wps.cn/officeDocument/2022/drawingmlCustomData" type="text"/>
              </a:ext>
            </a:extLst>
          </a:bodyPr>
          <a:lstStyle/>
          <a:p>
            <a:pPr>
              <a:lnSpc>
                <a:spcPct val="130000"/>
              </a:lnSpc>
            </a:pPr>
            <a:endParaRPr sz="2800" dirty="0">
              <a:uFillTx/>
            </a:endParaRPr>
          </a:p>
        </p:txBody>
      </p:sp>
      <p:sp>
        <p:nvSpPr>
          <p:cNvPr id="2" name="矩形 1"/>
          <p:cNvSpPr/>
          <p:nvPr/>
        </p:nvSpPr>
        <p:spPr>
          <a:xfrm>
            <a:off x="4806608" y="1955908"/>
            <a:ext cx="184731" cy="369332"/>
          </a:xfrm>
          <a:prstGeom prst="rect">
            <a:avLst/>
          </a:prstGeom>
        </p:spPr>
        <p:txBody>
          <a:bodyPr wrap="none">
            <a:spAutoFit/>
          </a:bodyPr>
          <a:lstStyle/>
          <a:p>
            <a:endParaRPr lang="zh-CN" altLang="en-US" dirty="0">
              <a:solidFill>
                <a:srgbClr val="FF0000"/>
              </a:solidFill>
            </a:endParaRPr>
          </a:p>
        </p:txBody>
      </p:sp>
      <p:sp>
        <p:nvSpPr>
          <p:cNvPr id="4" name="矩形 3"/>
          <p:cNvSpPr/>
          <p:nvPr/>
        </p:nvSpPr>
        <p:spPr>
          <a:xfrm>
            <a:off x="1458684" y="3103280"/>
            <a:ext cx="9165771" cy="2677656"/>
          </a:xfrm>
          <a:prstGeom prst="rect">
            <a:avLst/>
          </a:prstGeom>
        </p:spPr>
        <p:txBody>
          <a:bodyPr wrap="square">
            <a:spAutoFit/>
          </a:bodyPr>
          <a:lstStyle/>
          <a:p>
            <a:pPr>
              <a:lnSpc>
                <a:spcPct val="200000"/>
              </a:lnSpc>
            </a:pPr>
            <a:r>
              <a:rPr kumimoji="1" lang="zh-CN" altLang="en-US" sz="2800" dirty="0" smtClean="0">
                <a:sym typeface="+mn-ea"/>
              </a:rPr>
              <a:t>通过学校</a:t>
            </a:r>
            <a:r>
              <a:rPr kumimoji="1" lang="zh-CN" altLang="en-US" sz="2800" b="1" dirty="0" smtClean="0">
                <a:solidFill>
                  <a:srgbClr val="FF0000"/>
                </a:solidFill>
                <a:sym typeface="+mn-ea"/>
              </a:rPr>
              <a:t>WebVpn</a:t>
            </a:r>
            <a:r>
              <a:rPr kumimoji="1" lang="zh-CN" altLang="en-US" sz="2800" dirty="0" smtClean="0">
                <a:sym typeface="+mn-ea"/>
              </a:rPr>
              <a:t>，访问</a:t>
            </a:r>
            <a:r>
              <a:rPr lang="zh-CN" altLang="en-US" sz="2800" dirty="0" smtClean="0">
                <a:solidFill>
                  <a:srgbClr val="2F2F2F"/>
                </a:solidFill>
              </a:rPr>
              <a:t>图书馆电子资源。登录方法：</a:t>
            </a:r>
            <a:endParaRPr lang="en-US" altLang="zh-CN" sz="2800" dirty="0" smtClean="0">
              <a:solidFill>
                <a:srgbClr val="2F2F2F"/>
              </a:solidFill>
            </a:endParaRPr>
          </a:p>
          <a:p>
            <a:pPr>
              <a:lnSpc>
                <a:spcPct val="200000"/>
              </a:lnSpc>
            </a:pPr>
            <a:r>
              <a:rPr lang="en-US" altLang="zh-CN" sz="2800" dirty="0" smtClean="0">
                <a:solidFill>
                  <a:srgbClr val="2F2F2F"/>
                </a:solidFill>
                <a:sym typeface="+mn-ea"/>
              </a:rPr>
              <a:t>1</a:t>
            </a:r>
            <a:r>
              <a:rPr lang="en-US" altLang="zh-CN" sz="2800" dirty="0">
                <a:solidFill>
                  <a:srgbClr val="2F2F2F"/>
                </a:solidFill>
                <a:sym typeface="+mn-ea"/>
              </a:rPr>
              <a:t>.</a:t>
            </a:r>
            <a:r>
              <a:rPr lang="zh-CN" altLang="en-US" sz="2800" dirty="0">
                <a:solidFill>
                  <a:srgbClr val="2F2F2F"/>
                </a:solidFill>
                <a:sym typeface="+mn-ea"/>
              </a:rPr>
              <a:t> 网址登录 </a:t>
            </a:r>
            <a:r>
              <a:rPr lang="en-US" altLang="zh-CN" sz="2800" b="1" dirty="0">
                <a:solidFill>
                  <a:srgbClr val="2F2F2F"/>
                </a:solidFill>
              </a:rPr>
              <a:t>https://webvpn.zqu.edu.cn/</a:t>
            </a:r>
            <a:endParaRPr lang="zh-CN" altLang="en-US" sz="2800" dirty="0"/>
          </a:p>
          <a:p>
            <a:pPr>
              <a:lnSpc>
                <a:spcPct val="200000"/>
              </a:lnSpc>
            </a:pPr>
            <a:r>
              <a:rPr lang="en-US" altLang="zh-CN" sz="2800" dirty="0"/>
              <a:t>2.</a:t>
            </a:r>
            <a:r>
              <a:rPr lang="zh-CN" altLang="en-US" sz="2800" dirty="0"/>
              <a:t>登录学校官网主页，点击页面下方的“</a:t>
            </a:r>
            <a:r>
              <a:rPr lang="en-US" altLang="zh-CN" sz="2800" dirty="0"/>
              <a:t>VPN</a:t>
            </a:r>
            <a:r>
              <a:rPr lang="zh-CN" altLang="en-US" sz="2800" dirty="0"/>
              <a:t>系统</a:t>
            </a:r>
            <a:r>
              <a:rPr lang="zh-CN" altLang="en-US" sz="2800" dirty="0" smtClean="0"/>
              <a:t>”登录。</a:t>
            </a:r>
            <a:endParaRPr lang="zh-CN" altLang="en-US" sz="2800" dirty="0">
              <a:solidFill>
                <a:srgbClr val="2F2F2F"/>
              </a:solidFill>
              <a:sym typeface="+mn-ea"/>
            </a:endParaRPr>
          </a:p>
        </p:txBody>
      </p:sp>
    </p:spTree>
    <p:extLst>
      <p:ext uri="{BB962C8B-B14F-4D97-AF65-F5344CB8AC3E}">
        <p14:creationId xmlns:p14="http://schemas.microsoft.com/office/powerpoint/2010/main" val="856228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38</a:t>
            </a:fld>
            <a:endParaRPr lang="zh-CN" altLang="en-US"/>
          </a:p>
        </p:txBody>
      </p:sp>
      <p:sp>
        <p:nvSpPr>
          <p:cNvPr id="4" name="îŝļîde"/>
          <p:cNvSpPr/>
          <p:nvPr/>
        </p:nvSpPr>
        <p:spPr>
          <a:xfrm>
            <a:off x="339090" y="640080"/>
            <a:ext cx="4819650" cy="588010"/>
          </a:xfrm>
          <a:prstGeom prst="homePlat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3.2</a:t>
            </a:r>
            <a:r>
              <a:rPr kumimoji="1" lang="zh-CN" sz="2800" b="1" dirty="0" smtClean="0">
                <a:solidFill>
                  <a:srgbClr val="FFFFFF"/>
                </a:solidFill>
              </a:rPr>
              <a:t>图书馆电子资源</a:t>
            </a:r>
            <a:r>
              <a:rPr kumimoji="1" lang="zh-CN" sz="2800" b="1" dirty="0" smtClean="0">
                <a:solidFill>
                  <a:srgbClr val="FFFFFF"/>
                </a:solidFill>
                <a:sym typeface="+mn-ea"/>
              </a:rPr>
              <a:t>访问方式</a:t>
            </a:r>
          </a:p>
        </p:txBody>
      </p:sp>
      <p:sp>
        <p:nvSpPr>
          <p:cNvPr id="5" name="íṥ1ïḋê"/>
          <p:cNvSpPr/>
          <p:nvPr>
            <p:custDataLst>
              <p:tags r:id="rId1"/>
            </p:custDataLst>
          </p:nvPr>
        </p:nvSpPr>
        <p:spPr>
          <a:xfrm>
            <a:off x="768350" y="1802765"/>
            <a:ext cx="3008993" cy="633097"/>
          </a:xfrm>
          <a:prstGeom prst="snip1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3200" b="1" dirty="0" smtClean="0">
                <a:solidFill>
                  <a:schemeClr val="bg1"/>
                </a:solidFill>
              </a:rPr>
              <a:t>移动端访问</a:t>
            </a:r>
            <a:endParaRPr kumimoji="1" lang="zh-CN" altLang="en-US" sz="3200" b="1" dirty="0">
              <a:solidFill>
                <a:schemeClr val="bg1"/>
              </a:solidFill>
            </a:endParaRPr>
          </a:p>
        </p:txBody>
      </p:sp>
      <p:pic>
        <p:nvPicPr>
          <p:cNvPr id="10" name="图片 9"/>
          <p:cNvPicPr/>
          <p:nvPr/>
        </p:nvPicPr>
        <p:blipFill>
          <a:blip r:embed="rId3"/>
          <a:stretch>
            <a:fillRect/>
          </a:stretch>
        </p:blipFill>
        <p:spPr>
          <a:xfrm>
            <a:off x="2884715" y="3831770"/>
            <a:ext cx="1459305" cy="1393371"/>
          </a:xfrm>
          <a:prstGeom prst="rect">
            <a:avLst/>
          </a:prstGeom>
        </p:spPr>
      </p:pic>
      <p:pic>
        <p:nvPicPr>
          <p:cNvPr id="11" name="图片 10"/>
          <p:cNvPicPr/>
          <p:nvPr/>
        </p:nvPicPr>
        <p:blipFill>
          <a:blip r:embed="rId4"/>
          <a:stretch>
            <a:fillRect/>
          </a:stretch>
        </p:blipFill>
        <p:spPr>
          <a:xfrm>
            <a:off x="5556016" y="3777339"/>
            <a:ext cx="1398102" cy="1460047"/>
          </a:xfrm>
          <a:prstGeom prst="rect">
            <a:avLst/>
          </a:prstGeom>
        </p:spPr>
      </p:pic>
      <p:pic>
        <p:nvPicPr>
          <p:cNvPr id="12" name="图片 11"/>
          <p:cNvPicPr/>
          <p:nvPr/>
        </p:nvPicPr>
        <p:blipFill>
          <a:blip r:embed="rId5"/>
          <a:stretch>
            <a:fillRect/>
          </a:stretch>
        </p:blipFill>
        <p:spPr>
          <a:xfrm>
            <a:off x="8199177" y="3831770"/>
            <a:ext cx="1445566" cy="1341859"/>
          </a:xfrm>
          <a:prstGeom prst="rect">
            <a:avLst/>
          </a:prstGeom>
        </p:spPr>
      </p:pic>
      <p:sp>
        <p:nvSpPr>
          <p:cNvPr id="7" name="矩形 6"/>
          <p:cNvSpPr/>
          <p:nvPr/>
        </p:nvSpPr>
        <p:spPr>
          <a:xfrm>
            <a:off x="2949545" y="5358909"/>
            <a:ext cx="1394475" cy="400110"/>
          </a:xfrm>
          <a:prstGeom prst="rect">
            <a:avLst/>
          </a:prstGeom>
          <a:solidFill>
            <a:schemeClr val="accent4">
              <a:lumMod val="20000"/>
              <a:lumOff val="80000"/>
            </a:schemeClr>
          </a:solidFill>
        </p:spPr>
        <p:txBody>
          <a:bodyPr wrap="square">
            <a:spAutoFit/>
          </a:bodyPr>
          <a:lstStyle/>
          <a:p>
            <a:r>
              <a:rPr lang="en-US" altLang="zh-CN" sz="2000" dirty="0" err="1"/>
              <a:t>iOS</a:t>
            </a:r>
            <a:r>
              <a:rPr lang="zh-CN" altLang="zh-CN" sz="2000" dirty="0"/>
              <a:t>客户端</a:t>
            </a:r>
          </a:p>
        </p:txBody>
      </p:sp>
      <p:sp>
        <p:nvSpPr>
          <p:cNvPr id="8" name="矩形 7"/>
          <p:cNvSpPr/>
          <p:nvPr/>
        </p:nvSpPr>
        <p:spPr>
          <a:xfrm>
            <a:off x="5416652" y="5358909"/>
            <a:ext cx="1838965" cy="400110"/>
          </a:xfrm>
          <a:prstGeom prst="rect">
            <a:avLst/>
          </a:prstGeom>
          <a:solidFill>
            <a:schemeClr val="accent4">
              <a:lumMod val="20000"/>
              <a:lumOff val="80000"/>
            </a:schemeClr>
          </a:solidFill>
        </p:spPr>
        <p:txBody>
          <a:bodyPr wrap="none">
            <a:spAutoFit/>
          </a:bodyPr>
          <a:lstStyle/>
          <a:p>
            <a:r>
              <a:rPr lang="en-US" altLang="zh-CN" sz="2000" dirty="0"/>
              <a:t>Android</a:t>
            </a:r>
            <a:r>
              <a:rPr lang="zh-CN" altLang="zh-CN" sz="2000" dirty="0"/>
              <a:t>客户端</a:t>
            </a:r>
          </a:p>
        </p:txBody>
      </p:sp>
      <p:sp>
        <p:nvSpPr>
          <p:cNvPr id="9" name="矩形 8"/>
          <p:cNvSpPr/>
          <p:nvPr/>
        </p:nvSpPr>
        <p:spPr>
          <a:xfrm>
            <a:off x="7992348" y="5358909"/>
            <a:ext cx="1980029" cy="400110"/>
          </a:xfrm>
          <a:prstGeom prst="rect">
            <a:avLst/>
          </a:prstGeom>
          <a:solidFill>
            <a:schemeClr val="accent4">
              <a:lumMod val="20000"/>
              <a:lumOff val="80000"/>
            </a:schemeClr>
          </a:solidFill>
        </p:spPr>
        <p:txBody>
          <a:bodyPr wrap="none">
            <a:spAutoFit/>
          </a:bodyPr>
          <a:lstStyle/>
          <a:p>
            <a:r>
              <a:rPr lang="zh-CN" altLang="zh-CN" sz="2000" dirty="0"/>
              <a:t>扫码关注小程序</a:t>
            </a:r>
          </a:p>
        </p:txBody>
      </p:sp>
      <p:sp>
        <p:nvSpPr>
          <p:cNvPr id="13" name="矩形 12"/>
          <p:cNvSpPr/>
          <p:nvPr/>
        </p:nvSpPr>
        <p:spPr>
          <a:xfrm>
            <a:off x="3854410" y="2765362"/>
            <a:ext cx="4801314" cy="461665"/>
          </a:xfrm>
          <a:prstGeom prst="rect">
            <a:avLst/>
          </a:prstGeom>
          <a:solidFill>
            <a:schemeClr val="accent4">
              <a:lumMod val="20000"/>
              <a:lumOff val="80000"/>
            </a:schemeClr>
          </a:solidFill>
        </p:spPr>
        <p:txBody>
          <a:bodyPr wrap="none">
            <a:spAutoFit/>
          </a:bodyPr>
          <a:lstStyle/>
          <a:p>
            <a:r>
              <a:rPr lang="zh-CN" altLang="zh-CN" sz="2400" dirty="0"/>
              <a:t>中国知</a:t>
            </a:r>
            <a:r>
              <a:rPr lang="zh-CN" altLang="zh-CN" sz="2400" dirty="0" smtClean="0"/>
              <a:t>网</a:t>
            </a:r>
            <a:r>
              <a:rPr lang="zh-CN" altLang="en-US" sz="2400" dirty="0"/>
              <a:t>：</a:t>
            </a:r>
            <a:r>
              <a:rPr lang="zh-CN" altLang="zh-CN" sz="2400" dirty="0" smtClean="0"/>
              <a:t>下载</a:t>
            </a:r>
            <a:r>
              <a:rPr lang="zh-CN" altLang="zh-CN" sz="2400" dirty="0"/>
              <a:t>全球学术快报</a:t>
            </a:r>
            <a:r>
              <a:rPr lang="en-US" altLang="zh-CN" sz="2400" dirty="0"/>
              <a:t>APP</a:t>
            </a:r>
            <a:endParaRPr lang="zh-CN" altLang="en-US" sz="2400" dirty="0"/>
          </a:p>
        </p:txBody>
      </p:sp>
    </p:spTree>
    <p:extLst>
      <p:ext uri="{BB962C8B-B14F-4D97-AF65-F5344CB8AC3E}">
        <p14:creationId xmlns:p14="http://schemas.microsoft.com/office/powerpoint/2010/main" val="12070760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39</a:t>
            </a:fld>
            <a:endParaRPr lang="zh-CN" altLang="en-US"/>
          </a:p>
        </p:txBody>
      </p:sp>
      <p:sp>
        <p:nvSpPr>
          <p:cNvPr id="4" name="矩形 3"/>
          <p:cNvSpPr/>
          <p:nvPr/>
        </p:nvSpPr>
        <p:spPr>
          <a:xfrm>
            <a:off x="1240971" y="2753646"/>
            <a:ext cx="9786257" cy="1477328"/>
          </a:xfrm>
          <a:prstGeom prst="rect">
            <a:avLst/>
          </a:prstGeom>
        </p:spPr>
        <p:txBody>
          <a:bodyPr wrap="square">
            <a:spAutoFit/>
          </a:bodyPr>
          <a:lstStyle/>
          <a:p>
            <a:pPr>
              <a:lnSpc>
                <a:spcPct val="150000"/>
              </a:lnSpc>
            </a:pPr>
            <a:r>
              <a:rPr lang="en-US" altLang="zh-CN" dirty="0"/>
              <a:t> </a:t>
            </a:r>
            <a:r>
              <a:rPr lang="en-US" altLang="zh-CN" dirty="0" smtClean="0"/>
              <a:t>        </a:t>
            </a:r>
            <a:r>
              <a:rPr lang="zh-CN" altLang="zh-CN" sz="2000" dirty="0" smtClean="0"/>
              <a:t>访问方法</a:t>
            </a:r>
            <a:r>
              <a:rPr lang="zh-CN" altLang="zh-CN" sz="2000" dirty="0"/>
              <a:t>：手机浏览器</a:t>
            </a:r>
            <a:r>
              <a:rPr lang="zh-CN" altLang="zh-CN" sz="2000" dirty="0" smtClean="0"/>
              <a:t>打开</a:t>
            </a:r>
            <a:r>
              <a:rPr lang="en-US" altLang="zh-CN" sz="2000" dirty="0" smtClean="0"/>
              <a:t> </a:t>
            </a:r>
            <a:r>
              <a:rPr lang="en-US" altLang="zh-CN" sz="2000" b="1" dirty="0" smtClean="0"/>
              <a:t>https</a:t>
            </a:r>
            <a:r>
              <a:rPr lang="en-US" altLang="zh-CN" sz="2000" b="1" dirty="0"/>
              <a:t>://specialsci.cn </a:t>
            </a:r>
            <a:r>
              <a:rPr lang="zh-CN" altLang="zh-CN" sz="2000" dirty="0"/>
              <a:t>→ 注册 → 登录</a:t>
            </a:r>
          </a:p>
          <a:p>
            <a:pPr>
              <a:lnSpc>
                <a:spcPct val="150000"/>
              </a:lnSpc>
            </a:pPr>
            <a:r>
              <a:rPr lang="en-US" altLang="zh-CN" sz="2000" dirty="0" smtClean="0"/>
              <a:t>        </a:t>
            </a:r>
            <a:r>
              <a:rPr lang="en-US" altLang="zh-CN" sz="2000" dirty="0"/>
              <a:t> </a:t>
            </a:r>
            <a:r>
              <a:rPr lang="zh-CN" altLang="zh-CN" sz="2000" dirty="0" smtClean="0"/>
              <a:t>注册</a:t>
            </a:r>
            <a:r>
              <a:rPr lang="zh-CN" altLang="zh-CN" sz="2000" dirty="0"/>
              <a:t>必须在校内进行，注册成功后，可在校外使用个人账号登录。也可以绑定</a:t>
            </a:r>
            <a:r>
              <a:rPr lang="en-US" altLang="zh-CN" sz="2000" dirty="0"/>
              <a:t>QQ</a:t>
            </a:r>
            <a:r>
              <a:rPr lang="zh-CN" altLang="zh-CN" sz="2000" dirty="0"/>
              <a:t>，通过第三方账户登录。</a:t>
            </a:r>
          </a:p>
        </p:txBody>
      </p:sp>
      <p:sp>
        <p:nvSpPr>
          <p:cNvPr id="5" name="矩形 4"/>
          <p:cNvSpPr/>
          <p:nvPr/>
        </p:nvSpPr>
        <p:spPr>
          <a:xfrm>
            <a:off x="1273628" y="5489415"/>
            <a:ext cx="6096000" cy="499111"/>
          </a:xfrm>
          <a:prstGeom prst="rect">
            <a:avLst/>
          </a:prstGeom>
        </p:spPr>
        <p:txBody>
          <a:bodyPr>
            <a:spAutoFit/>
          </a:bodyPr>
          <a:lstStyle/>
          <a:p>
            <a:pPr>
              <a:lnSpc>
                <a:spcPct val="150000"/>
              </a:lnSpc>
            </a:pPr>
            <a:r>
              <a:rPr lang="en-US" altLang="zh-CN" dirty="0"/>
              <a:t> </a:t>
            </a:r>
            <a:r>
              <a:rPr lang="zh-CN" altLang="zh-CN" sz="2000" dirty="0" smtClean="0"/>
              <a:t>访问方法</a:t>
            </a:r>
            <a:r>
              <a:rPr lang="zh-CN" altLang="zh-CN" sz="2000" dirty="0"/>
              <a:t>：图书馆微信公众号 → 发现 → 环球英语</a:t>
            </a:r>
          </a:p>
        </p:txBody>
      </p:sp>
      <p:sp>
        <p:nvSpPr>
          <p:cNvPr id="6" name="îŝļîde"/>
          <p:cNvSpPr/>
          <p:nvPr/>
        </p:nvSpPr>
        <p:spPr>
          <a:xfrm>
            <a:off x="339090" y="487680"/>
            <a:ext cx="4819650" cy="588010"/>
          </a:xfrm>
          <a:prstGeom prst="homePlat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3.2</a:t>
            </a:r>
            <a:r>
              <a:rPr kumimoji="1" lang="zh-CN" sz="2800" b="1" dirty="0" smtClean="0">
                <a:solidFill>
                  <a:srgbClr val="FFFFFF"/>
                </a:solidFill>
              </a:rPr>
              <a:t>图书馆电子资源</a:t>
            </a:r>
            <a:r>
              <a:rPr kumimoji="1" lang="zh-CN" sz="2800" b="1" dirty="0" smtClean="0">
                <a:solidFill>
                  <a:srgbClr val="FFFFFF"/>
                </a:solidFill>
                <a:sym typeface="+mn-ea"/>
              </a:rPr>
              <a:t>访问方式</a:t>
            </a:r>
          </a:p>
        </p:txBody>
      </p:sp>
      <p:sp>
        <p:nvSpPr>
          <p:cNvPr id="7" name="íṥ1ïḋê"/>
          <p:cNvSpPr/>
          <p:nvPr>
            <p:custDataLst>
              <p:tags r:id="rId1"/>
            </p:custDataLst>
          </p:nvPr>
        </p:nvSpPr>
        <p:spPr>
          <a:xfrm>
            <a:off x="768350" y="1442783"/>
            <a:ext cx="3008993" cy="633097"/>
          </a:xfrm>
          <a:prstGeom prst="snip1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3200" b="1" dirty="0" smtClean="0">
                <a:solidFill>
                  <a:schemeClr val="bg1"/>
                </a:solidFill>
              </a:rPr>
              <a:t>移动端访问</a:t>
            </a:r>
            <a:endParaRPr kumimoji="1" lang="zh-CN" altLang="en-US" sz="3200" b="1" dirty="0">
              <a:solidFill>
                <a:schemeClr val="bg1"/>
              </a:solidFill>
            </a:endParaRPr>
          </a:p>
        </p:txBody>
      </p:sp>
      <p:sp>
        <p:nvSpPr>
          <p:cNvPr id="8" name="矩形 7"/>
          <p:cNvSpPr/>
          <p:nvPr/>
        </p:nvSpPr>
        <p:spPr>
          <a:xfrm>
            <a:off x="1393146" y="2335056"/>
            <a:ext cx="4300083" cy="461665"/>
          </a:xfrm>
          <a:prstGeom prst="rect">
            <a:avLst/>
          </a:prstGeom>
          <a:solidFill>
            <a:schemeClr val="accent4">
              <a:lumMod val="20000"/>
              <a:lumOff val="80000"/>
            </a:schemeClr>
          </a:solidFill>
        </p:spPr>
        <p:txBody>
          <a:bodyPr wrap="square">
            <a:spAutoFit/>
          </a:bodyPr>
          <a:lstStyle/>
          <a:p>
            <a:pPr lvl="0"/>
            <a:r>
              <a:rPr lang="en-US" altLang="zh-CN" sz="2400" dirty="0" err="1">
                <a:solidFill>
                  <a:srgbClr val="2F2F2F"/>
                </a:solidFill>
              </a:rPr>
              <a:t>SpecialSci</a:t>
            </a:r>
            <a:r>
              <a:rPr lang="zh-CN" altLang="zh-CN" sz="2400" dirty="0">
                <a:solidFill>
                  <a:srgbClr val="2F2F2F"/>
                </a:solidFill>
              </a:rPr>
              <a:t>国道外文数据库</a:t>
            </a:r>
          </a:p>
        </p:txBody>
      </p:sp>
      <p:sp>
        <p:nvSpPr>
          <p:cNvPr id="9" name="矩形 8"/>
          <p:cNvSpPr/>
          <p:nvPr/>
        </p:nvSpPr>
        <p:spPr>
          <a:xfrm>
            <a:off x="1393146" y="4778551"/>
            <a:ext cx="4300083" cy="461665"/>
          </a:xfrm>
          <a:prstGeom prst="rect">
            <a:avLst/>
          </a:prstGeom>
          <a:solidFill>
            <a:schemeClr val="accent4">
              <a:lumMod val="20000"/>
              <a:lumOff val="80000"/>
            </a:schemeClr>
          </a:solidFill>
        </p:spPr>
        <p:txBody>
          <a:bodyPr wrap="square">
            <a:spAutoFit/>
          </a:bodyPr>
          <a:lstStyle/>
          <a:p>
            <a:r>
              <a:rPr lang="zh-CN" altLang="zh-CN" sz="2400" dirty="0">
                <a:solidFill>
                  <a:srgbClr val="2F2F2F"/>
                </a:solidFill>
              </a:rPr>
              <a:t>环球英语多媒体资源</a:t>
            </a:r>
          </a:p>
        </p:txBody>
      </p:sp>
    </p:spTree>
    <p:extLst>
      <p:ext uri="{BB962C8B-B14F-4D97-AF65-F5344CB8AC3E}">
        <p14:creationId xmlns:p14="http://schemas.microsoft.com/office/powerpoint/2010/main" val="28550444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íšḷíḓè"/>
        <p:cNvGrpSpPr/>
        <p:nvPr/>
      </p:nvGrpSpPr>
      <p:grpSpPr>
        <a:xfrm>
          <a:off x="0" y="0"/>
          <a:ext cx="0" cy="0"/>
          <a:chOff x="0" y="0"/>
          <a:chExt cx="0" cy="0"/>
        </a:xfrm>
      </p:grpSpPr>
      <p:sp>
        <p:nvSpPr>
          <p:cNvPr id="4" name="îśḻïďè"/>
          <p:cNvSpPr txBox="1"/>
          <p:nvPr/>
        </p:nvSpPr>
        <p:spPr>
          <a:xfrm>
            <a:off x="8857452" y="6438901"/>
            <a:ext cx="2661448" cy="215900"/>
          </a:xfrm>
          <a:prstGeom prst="rect">
            <a:avLst/>
          </a:prstGeom>
        </p:spPr>
        <p:txBody>
          <a:bodyPr vert="horz" lIns="91436" tIns="45719" rIns="91436" bIns="45719"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5B630-C7FF-41C0-9923-C5E5E29EED81}" type="slidenum">
              <a:rPr lang="en-US" altLang="zh-CN" smtClean="0"/>
              <a:t>4</a:t>
            </a:fld>
            <a:endParaRPr lang="zh-CN" altLang="en-US"/>
          </a:p>
        </p:txBody>
      </p:sp>
      <p:sp>
        <p:nvSpPr>
          <p:cNvPr id="20" name="灯片编号占位符 2"/>
          <p:cNvSpPr txBox="1"/>
          <p:nvPr/>
        </p:nvSpPr>
        <p:spPr>
          <a:xfrm>
            <a:off x="6457951" y="4767264"/>
            <a:ext cx="2057400" cy="274637"/>
          </a:xfrm>
          <a:prstGeom prst="rect">
            <a:avLst/>
          </a:prstGeom>
          <a:noFill/>
          <a:ln>
            <a:noFill/>
          </a:ln>
        </p:spPr>
        <p:txBody>
          <a:bodyPr vert="horz" lIns="68555" tIns="34287" rIns="68555" bIns="34287"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pPr>
            <a:fld id="{9A0DB2DC-4C9A-4742-B13C-FB6460FD3503}" type="slidenum">
              <a:rPr lang="en-US" altLang="zh-CN" smtClean="0">
                <a:solidFill>
                  <a:srgbClr val="898989"/>
                </a:solidFill>
                <a:latin typeface="Times New Roman" panose="02020603050405020304" pitchFamily="18" charset="0"/>
                <a:ea typeface="MS PMincho" panose="02020600040205080304" pitchFamily="18" charset="-128"/>
              </a:rPr>
              <a:t>4</a:t>
            </a:fld>
            <a:endParaRPr lang="en-US" altLang="zh-CN" dirty="0">
              <a:solidFill>
                <a:srgbClr val="898989"/>
              </a:solidFill>
              <a:latin typeface="Times New Roman" panose="02020603050405020304" pitchFamily="18" charset="0"/>
              <a:ea typeface="MS PMincho" panose="02020600040205080304" pitchFamily="18" charset="-128"/>
            </a:endParaRPr>
          </a:p>
        </p:txBody>
      </p:sp>
      <p:pic>
        <p:nvPicPr>
          <p:cNvPr id="23" name="图片 68613" descr="星湖4"/>
          <p:cNvPicPr>
            <a:picLocks noChangeAspect="1"/>
          </p:cNvPicPr>
          <p:nvPr/>
        </p:nvPicPr>
        <p:blipFill>
          <a:blip r:embed="rId3"/>
          <a:stretch>
            <a:fillRect/>
          </a:stretch>
        </p:blipFill>
        <p:spPr>
          <a:xfrm>
            <a:off x="8269529" y="1559319"/>
            <a:ext cx="3468383" cy="2244931"/>
          </a:xfrm>
          <a:prstGeom prst="rect">
            <a:avLst/>
          </a:prstGeom>
          <a:noFill/>
          <a:ln w="9525">
            <a:noFill/>
          </a:ln>
        </p:spPr>
      </p:pic>
      <p:pic>
        <p:nvPicPr>
          <p:cNvPr id="24" name="图片 23"/>
          <p:cNvPicPr>
            <a:picLocks noChangeAspect="1"/>
          </p:cNvPicPr>
          <p:nvPr/>
        </p:nvPicPr>
        <p:blipFill>
          <a:blip r:embed="rId4"/>
          <a:stretch>
            <a:fillRect/>
          </a:stretch>
        </p:blipFill>
        <p:spPr>
          <a:xfrm>
            <a:off x="664104" y="1559319"/>
            <a:ext cx="3389739" cy="2245825"/>
          </a:xfrm>
          <a:prstGeom prst="rect">
            <a:avLst/>
          </a:prstGeom>
        </p:spPr>
      </p:pic>
      <p:sp>
        <p:nvSpPr>
          <p:cNvPr id="25" name="文本框 6"/>
          <p:cNvSpPr txBox="1"/>
          <p:nvPr/>
        </p:nvSpPr>
        <p:spPr>
          <a:xfrm>
            <a:off x="1600354" y="4099112"/>
            <a:ext cx="2037597" cy="369330"/>
          </a:xfrm>
          <a:prstGeom prst="rect">
            <a:avLst/>
          </a:prstGeom>
          <a:noFill/>
        </p:spPr>
        <p:txBody>
          <a:bodyPr wrap="square" lIns="91436" tIns="45719" rIns="91436" bIns="45719" rtlCol="0">
            <a:spAutoFit/>
          </a:bodyPr>
          <a:lstStyle/>
          <a:p>
            <a:r>
              <a:rPr lang="zh-CN" altLang="zh-CN" b="1" dirty="0"/>
              <a:t>福慧图书馆</a:t>
            </a:r>
          </a:p>
        </p:txBody>
      </p:sp>
      <p:sp>
        <p:nvSpPr>
          <p:cNvPr id="26" name="文本框 7"/>
          <p:cNvSpPr txBox="1"/>
          <p:nvPr/>
        </p:nvSpPr>
        <p:spPr>
          <a:xfrm>
            <a:off x="5205692" y="4099112"/>
            <a:ext cx="2501419" cy="369330"/>
          </a:xfrm>
          <a:prstGeom prst="rect">
            <a:avLst/>
          </a:prstGeom>
          <a:noFill/>
        </p:spPr>
        <p:txBody>
          <a:bodyPr wrap="square" lIns="91436" tIns="45719" rIns="91436" bIns="45719" rtlCol="0">
            <a:spAutoFit/>
          </a:bodyPr>
          <a:lstStyle/>
          <a:p>
            <a:r>
              <a:rPr lang="zh-CN" altLang="en-US" b="1" dirty="0"/>
              <a:t>严宽祜图书馆</a:t>
            </a:r>
          </a:p>
        </p:txBody>
      </p:sp>
      <p:sp>
        <p:nvSpPr>
          <p:cNvPr id="27" name="文本框 8"/>
          <p:cNvSpPr txBox="1"/>
          <p:nvPr/>
        </p:nvSpPr>
        <p:spPr>
          <a:xfrm>
            <a:off x="9119361" y="4116042"/>
            <a:ext cx="2399539" cy="369330"/>
          </a:xfrm>
          <a:prstGeom prst="rect">
            <a:avLst/>
          </a:prstGeom>
          <a:noFill/>
        </p:spPr>
        <p:txBody>
          <a:bodyPr wrap="square" lIns="91436" tIns="45719" rIns="91436" bIns="45719" rtlCol="0">
            <a:spAutoFit/>
          </a:bodyPr>
          <a:lstStyle/>
          <a:p>
            <a:r>
              <a:rPr lang="zh-CN" altLang="en-US" b="1" dirty="0"/>
              <a:t>星湖校区分馆</a:t>
            </a:r>
          </a:p>
        </p:txBody>
      </p:sp>
      <p:pic>
        <p:nvPicPr>
          <p:cNvPr id="28" name="图片 27"/>
          <p:cNvPicPr>
            <a:picLocks noChangeAspect="1"/>
          </p:cNvPicPr>
          <p:nvPr/>
        </p:nvPicPr>
        <p:blipFill>
          <a:blip r:embed="rId5"/>
          <a:stretch>
            <a:fillRect/>
          </a:stretch>
        </p:blipFill>
        <p:spPr>
          <a:xfrm>
            <a:off x="4383676" y="1559319"/>
            <a:ext cx="3474639" cy="2262805"/>
          </a:xfrm>
          <a:prstGeom prst="rect">
            <a:avLst/>
          </a:prstGeom>
        </p:spPr>
      </p:pic>
      <p:sp>
        <p:nvSpPr>
          <p:cNvPr id="29" name="文本框 17"/>
          <p:cNvSpPr txBox="1"/>
          <p:nvPr/>
        </p:nvSpPr>
        <p:spPr>
          <a:xfrm>
            <a:off x="379445" y="4549678"/>
            <a:ext cx="11523306" cy="2308322"/>
          </a:xfrm>
          <a:prstGeom prst="rect">
            <a:avLst/>
          </a:prstGeom>
          <a:noFill/>
        </p:spPr>
        <p:txBody>
          <a:bodyPr wrap="square" lIns="91436" tIns="45719" rIns="91436" bIns="45719" rtlCol="0" anchor="t">
            <a:spAutoFit/>
          </a:bodyPr>
          <a:lstStyle/>
          <a:p>
            <a:pPr lvl="0">
              <a:defRPr/>
            </a:pPr>
            <a:r>
              <a:rPr lang="en-US"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 </a:t>
            </a:r>
            <a:r>
              <a:rPr lang="en-US" altLang="zh-CN" sz="2400" b="1" dirty="0" smtClean="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       </a:t>
            </a:r>
            <a:r>
              <a:rPr lang="zh-CN" altLang="zh-CN" sz="2400" b="1" dirty="0" smtClean="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肇</a:t>
            </a:r>
            <a:r>
              <a:rPr lang="zh-CN"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庆学院图书馆由福慧图书馆、严宽祜图书馆、星湖校区分馆三个馆区组成</a:t>
            </a:r>
            <a:r>
              <a:rPr lang="zh-CN" altLang="en-US"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sym typeface="+mn-ea"/>
              </a:rPr>
              <a:t>，建筑面积二万多平方米。设有10多个不同功能的书库和阅览室，阅览座位2500余个</a:t>
            </a:r>
            <a:r>
              <a:rPr lang="zh-CN" altLang="en-US" sz="2400" b="1" dirty="0" smtClean="0">
                <a:solidFill>
                  <a:srgbClr val="5F7797"/>
                </a:solidFill>
                <a:latin typeface="华文楷体" panose="02010600040101010101" pitchFamily="2" charset="-122"/>
                <a:ea typeface="华文楷体" panose="02010600040101010101" pitchFamily="2" charset="-122"/>
                <a:cs typeface="华文楷体" panose="02010600040101010101" pitchFamily="2" charset="-122"/>
                <a:sym typeface="+mn-ea"/>
              </a:rPr>
              <a:t>。</a:t>
            </a:r>
            <a:r>
              <a:rPr lang="zh-CN"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图书馆每周</a:t>
            </a:r>
            <a:r>
              <a:rPr lang="en-US"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7</a:t>
            </a:r>
            <a:r>
              <a:rPr lang="zh-CN"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天连续</a:t>
            </a:r>
            <a:r>
              <a:rPr lang="zh-CN" altLang="zh-CN" sz="2400" b="1" dirty="0" smtClean="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开馆。现有</a:t>
            </a:r>
            <a:r>
              <a:rPr lang="zh-CN" altLang="en-US"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纸质图书</a:t>
            </a:r>
            <a:r>
              <a:rPr lang="en-US"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189</a:t>
            </a:r>
            <a:r>
              <a:rPr lang="zh-CN" altLang="en-US"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万多册、可利用电子图书</a:t>
            </a:r>
            <a:r>
              <a:rPr lang="en-US"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390</a:t>
            </a:r>
            <a:r>
              <a:rPr lang="zh-CN" altLang="en-US"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万多册</a:t>
            </a:r>
            <a:r>
              <a:rPr lang="zh-CN" altLang="en-US" sz="2400" b="1" dirty="0" smtClean="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、音</a:t>
            </a:r>
            <a:r>
              <a:rPr lang="zh-CN" altLang="en-US"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视频</a:t>
            </a:r>
            <a:r>
              <a:rPr lang="en-US"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33681.17</a:t>
            </a:r>
            <a:r>
              <a:rPr lang="zh-CN" altLang="en-US"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小时，拥有</a:t>
            </a:r>
            <a:r>
              <a:rPr lang="en-US"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中国期刊网</a:t>
            </a:r>
            <a:r>
              <a:rPr lang="en-US"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a:t>
            </a:r>
            <a:r>
              <a:rPr lang="en-US"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读秀知识库</a:t>
            </a:r>
            <a:r>
              <a:rPr lang="en-US"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a:t>
            </a:r>
            <a:r>
              <a:rPr lang="en-US"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《Springer Link》</a:t>
            </a:r>
            <a:r>
              <a:rPr lang="zh-CN" altLang="en-US"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等</a:t>
            </a:r>
            <a:r>
              <a:rPr lang="en-US"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30</a:t>
            </a:r>
            <a:r>
              <a:rPr lang="zh-CN" altLang="en-US"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多个数据库及一批试用数据库和开放存取</a:t>
            </a:r>
            <a:r>
              <a:rPr lang="zh-CN" altLang="en-US" sz="2400" b="1" dirty="0" smtClean="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资源。</a:t>
            </a:r>
            <a:r>
              <a:rPr lang="zh-CN" altLang="zh-CN" sz="2400" b="1" dirty="0" smtClean="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电子</a:t>
            </a:r>
            <a:r>
              <a:rPr lang="zh-CN"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资源每天</a:t>
            </a:r>
            <a:r>
              <a:rPr lang="en-US"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24</a:t>
            </a:r>
            <a:r>
              <a:rPr lang="zh-CN"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小时开放</a:t>
            </a:r>
            <a:r>
              <a:rPr lang="zh-CN" altLang="en-US" sz="2400" b="1" dirty="0" smtClean="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a:t>
            </a:r>
            <a:endParaRPr lang="en-US" altLang="zh-CN" sz="2400" b="1" dirty="0" smtClean="0">
              <a:solidFill>
                <a:srgbClr val="5F7797"/>
              </a:solidFill>
              <a:latin typeface="华文楷体" panose="02010600040101010101" pitchFamily="2" charset="-122"/>
              <a:ea typeface="华文楷体" panose="02010600040101010101" pitchFamily="2" charset="-122"/>
              <a:cs typeface="华文楷体" panose="02010600040101010101" pitchFamily="2" charset="-122"/>
            </a:endParaRPr>
          </a:p>
          <a:p>
            <a:pPr lvl="0">
              <a:defRPr/>
            </a:pPr>
            <a:r>
              <a:rPr lang="en-US" altLang="zh-CN" sz="2400" b="1" dirty="0" smtClean="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       </a:t>
            </a:r>
            <a:r>
              <a:rPr lang="en-US" altLang="zh-CN" sz="2400" b="1" dirty="0" smtClean="0">
                <a:solidFill>
                  <a:srgbClr val="9D1F08"/>
                </a:solidFill>
                <a:latin typeface="华文楷体" panose="02010600040101010101" pitchFamily="2" charset="-122"/>
                <a:ea typeface="华文楷体" panose="02010600040101010101" pitchFamily="2" charset="-122"/>
                <a:cs typeface="华文楷体" panose="02010600040101010101" pitchFamily="2" charset="-122"/>
              </a:rPr>
              <a:t>2023</a:t>
            </a:r>
            <a:r>
              <a:rPr lang="zh-CN" altLang="en-US" sz="2400" b="1" dirty="0">
                <a:solidFill>
                  <a:srgbClr val="9D1F08"/>
                </a:solidFill>
                <a:latin typeface="华文楷体" panose="02010600040101010101" pitchFamily="2" charset="-122"/>
                <a:ea typeface="华文楷体" panose="02010600040101010101" pitchFamily="2" charset="-122"/>
                <a:cs typeface="华文楷体" panose="02010600040101010101" pitchFamily="2" charset="-122"/>
              </a:rPr>
              <a:t>年</a:t>
            </a:r>
            <a:r>
              <a:rPr lang="en-US" altLang="zh-CN" sz="2400" b="1" dirty="0">
                <a:solidFill>
                  <a:srgbClr val="9D1F08"/>
                </a:solidFill>
                <a:latin typeface="华文楷体" panose="02010600040101010101" pitchFamily="2" charset="-122"/>
                <a:ea typeface="华文楷体" panose="02010600040101010101" pitchFamily="2" charset="-122"/>
                <a:cs typeface="华文楷体" panose="02010600040101010101" pitchFamily="2" charset="-122"/>
              </a:rPr>
              <a:t>11</a:t>
            </a:r>
            <a:r>
              <a:rPr lang="zh-CN" altLang="en-US" sz="2400" b="1" dirty="0">
                <a:solidFill>
                  <a:srgbClr val="9D1F08"/>
                </a:solidFill>
                <a:latin typeface="华文楷体" panose="02010600040101010101" pitchFamily="2" charset="-122"/>
                <a:ea typeface="华文楷体" panose="02010600040101010101" pitchFamily="2" charset="-122"/>
                <a:cs typeface="华文楷体" panose="02010600040101010101" pitchFamily="2" charset="-122"/>
              </a:rPr>
              <a:t>月，图书馆与档案馆、博物馆和校史馆合并，更名图书馆（档案馆）</a:t>
            </a:r>
            <a:r>
              <a:rPr lang="zh-CN" altLang="en-US"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a:t>
            </a:r>
          </a:p>
        </p:txBody>
      </p:sp>
      <p:sp>
        <p:nvSpPr>
          <p:cNvPr id="12" name="îŝļîde"/>
          <p:cNvSpPr/>
          <p:nvPr/>
        </p:nvSpPr>
        <p:spPr>
          <a:xfrm>
            <a:off x="338809" y="447608"/>
            <a:ext cx="3299142"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1.1 </a:t>
            </a:r>
            <a:r>
              <a:rPr kumimoji="1" lang="zh-CN" altLang="en-US" sz="2800" b="1" dirty="0" smtClean="0">
                <a:solidFill>
                  <a:srgbClr val="FFFFFF"/>
                </a:solidFill>
              </a:rPr>
              <a:t>图书馆简介</a:t>
            </a:r>
            <a:endParaRPr kumimoji="1" lang="en-US" altLang="zh-CN" sz="2800" b="1" dirty="0">
              <a:solidFill>
                <a:srgbClr val="FFFFFF"/>
              </a:solidFill>
            </a:endParaRPr>
          </a:p>
        </p:txBody>
      </p:sp>
    </p:spTree>
    <p:custDataLst>
      <p:tags r:id="rId1"/>
    </p:custData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40</a:t>
            </a:fld>
            <a:endParaRPr lang="zh-CN" altLang="en-US"/>
          </a:p>
        </p:txBody>
      </p:sp>
      <p:sp>
        <p:nvSpPr>
          <p:cNvPr id="4" name="矩形 3"/>
          <p:cNvSpPr/>
          <p:nvPr/>
        </p:nvSpPr>
        <p:spPr>
          <a:xfrm>
            <a:off x="2395899" y="2580696"/>
            <a:ext cx="1556657" cy="369332"/>
          </a:xfrm>
          <a:prstGeom prst="rect">
            <a:avLst/>
          </a:prstGeom>
          <a:solidFill>
            <a:schemeClr val="accent4">
              <a:lumMod val="20000"/>
              <a:lumOff val="80000"/>
            </a:schemeClr>
          </a:solidFill>
        </p:spPr>
        <p:txBody>
          <a:bodyPr wrap="square">
            <a:spAutoFit/>
          </a:bodyPr>
          <a:lstStyle/>
          <a:p>
            <a:r>
              <a:rPr lang="zh-CN" altLang="zh-CN" dirty="0"/>
              <a:t>超星电子</a:t>
            </a:r>
            <a:r>
              <a:rPr lang="zh-CN" altLang="zh-CN" dirty="0" smtClean="0"/>
              <a:t>资源</a:t>
            </a:r>
            <a:endParaRPr lang="zh-CN" altLang="zh-CN" dirty="0"/>
          </a:p>
        </p:txBody>
      </p:sp>
      <p:pic>
        <p:nvPicPr>
          <p:cNvPr id="5" name="Picture 2" descr="E:\Users\JK\Desktop\86BA6B900BDDE8E914E4C25C4B8_C3744742_1CEFA.png"/>
          <p:cNvPicPr/>
          <p:nvPr/>
        </p:nvPicPr>
        <p:blipFill>
          <a:blip r:embed="rId3"/>
          <a:stretch>
            <a:fillRect/>
          </a:stretch>
        </p:blipFill>
        <p:spPr>
          <a:xfrm>
            <a:off x="2272846" y="3450771"/>
            <a:ext cx="1802765" cy="1473835"/>
          </a:xfrm>
          <a:prstGeom prst="rect">
            <a:avLst/>
          </a:prstGeom>
          <a:noFill/>
          <a:ln w="9525">
            <a:noFill/>
          </a:ln>
        </p:spPr>
      </p:pic>
      <p:pic>
        <p:nvPicPr>
          <p:cNvPr id="6" name="图片 5"/>
          <p:cNvPicPr/>
          <p:nvPr/>
        </p:nvPicPr>
        <p:blipFill>
          <a:blip r:embed="rId4"/>
          <a:stretch>
            <a:fillRect/>
          </a:stretch>
        </p:blipFill>
        <p:spPr>
          <a:xfrm>
            <a:off x="8901516" y="3612696"/>
            <a:ext cx="1497063" cy="1489392"/>
          </a:xfrm>
          <a:prstGeom prst="rect">
            <a:avLst/>
          </a:prstGeom>
        </p:spPr>
      </p:pic>
      <p:sp>
        <p:nvSpPr>
          <p:cNvPr id="7" name="矩形 6"/>
          <p:cNvSpPr/>
          <p:nvPr/>
        </p:nvSpPr>
        <p:spPr>
          <a:xfrm>
            <a:off x="8803270" y="2765362"/>
            <a:ext cx="1595309" cy="369332"/>
          </a:xfrm>
          <a:prstGeom prst="rect">
            <a:avLst/>
          </a:prstGeom>
          <a:solidFill>
            <a:schemeClr val="accent4">
              <a:lumMod val="20000"/>
              <a:lumOff val="80000"/>
            </a:schemeClr>
          </a:solidFill>
        </p:spPr>
        <p:txBody>
          <a:bodyPr wrap="none">
            <a:spAutoFit/>
          </a:bodyPr>
          <a:lstStyle/>
          <a:p>
            <a:r>
              <a:rPr lang="en-US" altLang="zh-CN" dirty="0"/>
              <a:t>MET</a:t>
            </a:r>
            <a:r>
              <a:rPr lang="zh-CN" altLang="zh-CN" dirty="0"/>
              <a:t>全民英语</a:t>
            </a:r>
            <a:endParaRPr lang="zh-CN" altLang="en-US" dirty="0"/>
          </a:p>
        </p:txBody>
      </p:sp>
      <p:sp>
        <p:nvSpPr>
          <p:cNvPr id="8" name="矩形 7"/>
          <p:cNvSpPr/>
          <p:nvPr/>
        </p:nvSpPr>
        <p:spPr>
          <a:xfrm>
            <a:off x="8555267" y="5469674"/>
            <a:ext cx="2287806" cy="369332"/>
          </a:xfrm>
          <a:prstGeom prst="rect">
            <a:avLst/>
          </a:prstGeom>
        </p:spPr>
        <p:txBody>
          <a:bodyPr wrap="none">
            <a:spAutoFit/>
          </a:bodyPr>
          <a:lstStyle/>
          <a:p>
            <a:r>
              <a:rPr lang="en-US" altLang="zh-CN" dirty="0"/>
              <a:t>MET</a:t>
            </a:r>
            <a:r>
              <a:rPr lang="zh-CN" altLang="zh-CN" dirty="0"/>
              <a:t>全民英语小程序</a:t>
            </a:r>
            <a:endParaRPr lang="zh-CN" altLang="en-US" dirty="0"/>
          </a:p>
        </p:txBody>
      </p:sp>
      <p:sp>
        <p:nvSpPr>
          <p:cNvPr id="9" name="îŝļîde"/>
          <p:cNvSpPr/>
          <p:nvPr/>
        </p:nvSpPr>
        <p:spPr>
          <a:xfrm>
            <a:off x="339090" y="487680"/>
            <a:ext cx="4819650" cy="588010"/>
          </a:xfrm>
          <a:prstGeom prst="homePlat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3.2</a:t>
            </a:r>
            <a:r>
              <a:rPr kumimoji="1" lang="zh-CN" sz="2800" b="1" dirty="0" smtClean="0">
                <a:solidFill>
                  <a:srgbClr val="FFFFFF"/>
                </a:solidFill>
              </a:rPr>
              <a:t>图书馆电子资源</a:t>
            </a:r>
            <a:r>
              <a:rPr kumimoji="1" lang="zh-CN" sz="2800" b="1" dirty="0" smtClean="0">
                <a:solidFill>
                  <a:srgbClr val="FFFFFF"/>
                </a:solidFill>
                <a:sym typeface="+mn-ea"/>
              </a:rPr>
              <a:t>访问方式</a:t>
            </a:r>
          </a:p>
        </p:txBody>
      </p:sp>
      <p:sp>
        <p:nvSpPr>
          <p:cNvPr id="11" name="íṥ1ïḋê"/>
          <p:cNvSpPr/>
          <p:nvPr>
            <p:custDataLst>
              <p:tags r:id="rId1"/>
            </p:custDataLst>
          </p:nvPr>
        </p:nvSpPr>
        <p:spPr>
          <a:xfrm>
            <a:off x="768350" y="1442783"/>
            <a:ext cx="3008993" cy="633097"/>
          </a:xfrm>
          <a:prstGeom prst="snip1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3200" b="1" dirty="0" smtClean="0">
                <a:solidFill>
                  <a:schemeClr val="bg1"/>
                </a:solidFill>
              </a:rPr>
              <a:t>移动端访问</a:t>
            </a:r>
            <a:endParaRPr kumimoji="1" lang="zh-CN" altLang="en-US" sz="3200" b="1" dirty="0">
              <a:solidFill>
                <a:schemeClr val="bg1"/>
              </a:solidFill>
            </a:endParaRPr>
          </a:p>
        </p:txBody>
      </p:sp>
      <p:sp>
        <p:nvSpPr>
          <p:cNvPr id="12" name="矩形 11"/>
          <p:cNvSpPr/>
          <p:nvPr/>
        </p:nvSpPr>
        <p:spPr>
          <a:xfrm>
            <a:off x="339090" y="5449618"/>
            <a:ext cx="6389915" cy="369332"/>
          </a:xfrm>
          <a:prstGeom prst="rect">
            <a:avLst/>
          </a:prstGeom>
        </p:spPr>
        <p:txBody>
          <a:bodyPr wrap="square">
            <a:spAutoFit/>
          </a:bodyPr>
          <a:lstStyle/>
          <a:p>
            <a:pPr lvl="0"/>
            <a:r>
              <a:rPr lang="zh-CN" altLang="zh-CN" dirty="0">
                <a:solidFill>
                  <a:srgbClr val="2F2F2F"/>
                </a:solidFill>
                <a:latin typeface="+mj-ea"/>
                <a:ea typeface="+mj-ea"/>
              </a:rPr>
              <a:t>下载学习通</a:t>
            </a:r>
            <a:r>
              <a:rPr lang="en-US" altLang="zh-CN" dirty="0">
                <a:solidFill>
                  <a:srgbClr val="2F2F2F"/>
                </a:solidFill>
                <a:latin typeface="+mj-ea"/>
                <a:ea typeface="+mj-ea"/>
              </a:rPr>
              <a:t>APP </a:t>
            </a:r>
            <a:r>
              <a:rPr lang="zh-CN" altLang="zh-CN" dirty="0">
                <a:solidFill>
                  <a:srgbClr val="2F2F2F"/>
                </a:solidFill>
                <a:latin typeface="+mj-ea"/>
                <a:ea typeface="+mj-ea"/>
              </a:rPr>
              <a:t>→ 注册 → 登录 → 输入邀请码：</a:t>
            </a:r>
            <a:r>
              <a:rPr lang="en-US" altLang="zh-CN" dirty="0">
                <a:solidFill>
                  <a:srgbClr val="2F2F2F"/>
                </a:solidFill>
                <a:latin typeface="+mj-ea"/>
                <a:ea typeface="+mj-ea"/>
              </a:rPr>
              <a:t>yqm29382</a:t>
            </a:r>
            <a:endParaRPr lang="zh-CN" altLang="zh-CN" dirty="0">
              <a:solidFill>
                <a:srgbClr val="2F2F2F"/>
              </a:solidFill>
              <a:latin typeface="+mj-ea"/>
              <a:ea typeface="+mj-ea"/>
            </a:endParaRPr>
          </a:p>
        </p:txBody>
      </p:sp>
    </p:spTree>
    <p:extLst>
      <p:ext uri="{BB962C8B-B14F-4D97-AF65-F5344CB8AC3E}">
        <p14:creationId xmlns:p14="http://schemas.microsoft.com/office/powerpoint/2010/main" val="19480471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41</a:t>
            </a:fld>
            <a:endParaRPr lang="zh-CN" altLang="en-US"/>
          </a:p>
        </p:txBody>
      </p:sp>
      <p:sp>
        <p:nvSpPr>
          <p:cNvPr id="4" name="内容占位符 2"/>
          <p:cNvSpPr txBox="1"/>
          <p:nvPr/>
        </p:nvSpPr>
        <p:spPr>
          <a:xfrm>
            <a:off x="395604" y="1582629"/>
            <a:ext cx="10891093" cy="1146923"/>
          </a:xfrm>
          <a:prstGeom prst="rect">
            <a:avLst/>
          </a:prstGeom>
        </p:spPr>
        <p:txBody>
          <a:bodyPr vert="horz" wrap="square" lIns="68558" tIns="34289" rIns="68558" bIns="34289" numCol="1" rtlCol="0" anchor="t" anchorCtr="0" compatLnSpc="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750"/>
              </a:spcBef>
              <a:buFont typeface="Arial" panose="020B0604020202020204" pitchFamily="34" charset="0"/>
              <a:buNone/>
              <a:defRPr/>
            </a:pPr>
            <a:r>
              <a:rPr lang="en-US" altLang="zh-CN" sz="2800" b="1" dirty="0">
                <a:solidFill>
                  <a:srgbClr val="9C11E9"/>
                </a:solidFill>
                <a:latin typeface="华文中宋" panose="02010600040101010101" pitchFamily="2" charset="-122"/>
                <a:ea typeface="华文中宋" panose="02010600040101010101" pitchFamily="2" charset="-122"/>
              </a:rPr>
              <a:t> </a:t>
            </a:r>
            <a:r>
              <a:rPr lang="en-US" altLang="zh-CN" sz="2800" b="1" dirty="0" smtClean="0">
                <a:solidFill>
                  <a:srgbClr val="9C11E9"/>
                </a:solidFill>
                <a:latin typeface="华文中宋" panose="02010600040101010101" pitchFamily="2" charset="-122"/>
                <a:ea typeface="华文中宋" panose="02010600040101010101" pitchFamily="2" charset="-122"/>
              </a:rPr>
              <a:t>   </a:t>
            </a:r>
            <a:r>
              <a:rPr lang="zh-CN" altLang="zh-CN" sz="2000" dirty="0" smtClean="0">
                <a:latin typeface="Arial Unicode MS" panose="020B0604020202020204" pitchFamily="34" charset="-122"/>
                <a:ea typeface="Arial Unicode MS" panose="020B0604020202020204" pitchFamily="34" charset="-122"/>
                <a:cs typeface="Arial Unicode MS" panose="020B0604020202020204" pitchFamily="34" charset="-122"/>
              </a:rPr>
              <a:t>中国知网</a:t>
            </a:r>
            <a:r>
              <a:rPr lang="zh-CN" altLang="en-US" sz="2000" dirty="0" smtClean="0">
                <a:latin typeface="Arial Unicode MS" panose="020B0604020202020204" pitchFamily="34" charset="-122"/>
                <a:ea typeface="Arial Unicode MS" panose="020B0604020202020204" pitchFamily="34" charset="-122"/>
                <a:cs typeface="Arial Unicode MS" panose="020B0604020202020204" pitchFamily="34" charset="-122"/>
              </a:rPr>
              <a:t>即中国知识基础设施工程，</a:t>
            </a:r>
            <a:r>
              <a:rPr lang="zh-CN" altLang="zh-CN" sz="2000" dirty="0" smtClean="0">
                <a:latin typeface="Arial Unicode MS" panose="020B0604020202020204" pitchFamily="34" charset="-122"/>
                <a:ea typeface="Arial Unicode MS" panose="020B0604020202020204" pitchFamily="34" charset="-122"/>
                <a:cs typeface="Arial Unicode MS" panose="020B0604020202020204" pitchFamily="34" charset="-122"/>
              </a:rPr>
              <a:t>简称CNKI</a:t>
            </a:r>
            <a:r>
              <a:rPr lang="zh-CN" altLang="en-US" sz="2000" dirty="0" smtClean="0">
                <a:latin typeface="Arial Unicode MS" panose="020B0604020202020204" pitchFamily="34" charset="-122"/>
                <a:ea typeface="Arial Unicode MS" panose="020B0604020202020204" pitchFamily="34" charset="-122"/>
                <a:cs typeface="Arial Unicode MS" panose="020B0604020202020204" pitchFamily="34" charset="-122"/>
              </a:rPr>
              <a:t>，</a:t>
            </a:r>
            <a:r>
              <a:rPr lang="zh-CN" altLang="zh-CN" sz="2000" dirty="0" smtClean="0">
                <a:latin typeface="Arial Unicode MS" panose="020B0604020202020204" pitchFamily="34" charset="-122"/>
                <a:ea typeface="Arial Unicode MS" panose="020B0604020202020204" pitchFamily="34" charset="-122"/>
                <a:cs typeface="Arial Unicode MS" panose="020B0604020202020204" pitchFamily="34" charset="-122"/>
              </a:rPr>
              <a:t>始建于1999年</a:t>
            </a:r>
            <a:r>
              <a:rPr lang="zh-CN" altLang="en-US" sz="2000" dirty="0" smtClean="0">
                <a:latin typeface="Arial Unicode MS" panose="020B0604020202020204" pitchFamily="34" charset="-122"/>
                <a:ea typeface="Arial Unicode MS" panose="020B0604020202020204" pitchFamily="34" charset="-122"/>
                <a:cs typeface="Arial Unicode MS" panose="020B0604020202020204" pitchFamily="34" charset="-122"/>
              </a:rPr>
              <a:t>，</a:t>
            </a:r>
            <a:r>
              <a:rPr lang="zh-CN" altLang="zh-CN" sz="2000" dirty="0" smtClean="0">
                <a:latin typeface="Arial Unicode MS" panose="020B0604020202020204" pitchFamily="34" charset="-122"/>
                <a:ea typeface="Arial Unicode MS" panose="020B0604020202020204" pitchFamily="34" charset="-122"/>
                <a:cs typeface="Arial Unicode MS" panose="020B0604020202020204" pitchFamily="34" charset="-122"/>
              </a:rPr>
              <a:t>内容覆盖自然科学、工程技术、农业、哲学、医学、人文社会科学等各个领域</a:t>
            </a:r>
            <a:r>
              <a:rPr lang="zh-CN" altLang="en-US" sz="2000" dirty="0" smtClean="0">
                <a:latin typeface="Arial Unicode MS" panose="020B0604020202020204" pitchFamily="34" charset="-122"/>
                <a:ea typeface="Arial Unicode MS" panose="020B0604020202020204" pitchFamily="34" charset="-122"/>
                <a:cs typeface="Arial Unicode MS" panose="020B0604020202020204" pitchFamily="34" charset="-122"/>
              </a:rPr>
              <a:t>。</a:t>
            </a:r>
            <a:r>
              <a:rPr lang="zh-CN" altLang="zh-CN" sz="2000" dirty="0" smtClean="0">
                <a:latin typeface="Arial Unicode MS" panose="020B0604020202020204" pitchFamily="34" charset="-122"/>
                <a:ea typeface="Arial Unicode MS" panose="020B0604020202020204" pitchFamily="34" charset="-122"/>
                <a:cs typeface="Arial Unicode MS" panose="020B0604020202020204" pitchFamily="34" charset="-122"/>
              </a:rPr>
              <a:t>中文日更新，英文月更新；最早期刊追溯至1915年</a:t>
            </a:r>
            <a:r>
              <a:rPr lang="zh-CN" altLang="en-US" sz="2000" dirty="0" smtClean="0">
                <a:latin typeface="Arial Unicode MS" panose="020B0604020202020204" pitchFamily="34" charset="-122"/>
                <a:ea typeface="Arial Unicode MS" panose="020B0604020202020204" pitchFamily="34" charset="-122"/>
                <a:cs typeface="Arial Unicode MS" panose="020B0604020202020204" pitchFamily="34" charset="-122"/>
              </a:rPr>
              <a:t>。</a:t>
            </a:r>
            <a:endParaRPr lang="en-US" altLang="zh-CN" sz="2000" dirty="0" smtClean="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5" name="îŝļîde"/>
          <p:cNvSpPr/>
          <p:nvPr/>
        </p:nvSpPr>
        <p:spPr>
          <a:xfrm>
            <a:off x="338808" y="602349"/>
            <a:ext cx="4069419" cy="587975"/>
          </a:xfrm>
          <a:prstGeom prst="homePlat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3.3 </a:t>
            </a:r>
            <a:r>
              <a:rPr kumimoji="1" lang="zh-CN" altLang="en-US" sz="2800" b="1" dirty="0" smtClean="0">
                <a:solidFill>
                  <a:srgbClr val="FFFFFF"/>
                </a:solidFill>
              </a:rPr>
              <a:t>知</a:t>
            </a:r>
            <a:r>
              <a:rPr kumimoji="1" lang="zh-CN" altLang="en-US" sz="2800" b="1" dirty="0">
                <a:solidFill>
                  <a:srgbClr val="FFFFFF"/>
                </a:solidFill>
              </a:rPr>
              <a:t>网系列数据库</a:t>
            </a:r>
            <a:endParaRPr kumimoji="1" lang="en-US" altLang="zh-CN" sz="2800" b="1" dirty="0">
              <a:solidFill>
                <a:srgbClr val="FFFFFF"/>
              </a:solidFill>
            </a:endParaRPr>
          </a:p>
        </p:txBody>
      </p:sp>
      <p:sp>
        <p:nvSpPr>
          <p:cNvPr id="6" name="矩形 5"/>
          <p:cNvSpPr/>
          <p:nvPr/>
        </p:nvSpPr>
        <p:spPr>
          <a:xfrm>
            <a:off x="545909" y="2914610"/>
            <a:ext cx="10740789" cy="3323987"/>
          </a:xfrm>
          <a:prstGeom prst="rect">
            <a:avLst/>
          </a:prstGeom>
          <a:solidFill>
            <a:schemeClr val="bg1">
              <a:lumMod val="95000"/>
            </a:schemeClr>
          </a:solidFill>
        </p:spPr>
        <p:txBody>
          <a:bodyPr wrap="square">
            <a:spAutoFit/>
          </a:bodyPr>
          <a:lstStyle/>
          <a:p>
            <a:pPr>
              <a:lnSpc>
                <a:spcPct val="150000"/>
              </a:lnSpc>
            </a:pPr>
            <a:r>
              <a:rPr lang="en-US" altLang="zh-CN" sz="2000" b="1" dirty="0" smtClean="0">
                <a:ea typeface="华文楷体" panose="02010600040101010101" pitchFamily="2" charset="-122"/>
              </a:rPr>
              <a:t>        </a:t>
            </a:r>
            <a:r>
              <a:rPr lang="zh-CN" altLang="zh-CN" sz="2000" b="1" dirty="0" smtClean="0">
                <a:ea typeface="华文楷体" panose="02010600040101010101" pitchFamily="2" charset="-122"/>
              </a:rPr>
              <a:t>我</a:t>
            </a:r>
            <a:r>
              <a:rPr lang="zh-CN" altLang="zh-CN" sz="2000" b="1" dirty="0">
                <a:ea typeface="华文楷体" panose="02010600040101010101" pitchFamily="2" charset="-122"/>
              </a:rPr>
              <a:t>校订购</a:t>
            </a:r>
            <a:r>
              <a:rPr lang="en-US" altLang="zh-CN" sz="2000" b="1" dirty="0">
                <a:ea typeface="华文楷体" panose="02010600040101010101" pitchFamily="2" charset="-122"/>
              </a:rPr>
              <a:t>CNKI</a:t>
            </a:r>
            <a:r>
              <a:rPr lang="zh-CN" altLang="zh-CN" sz="2000" b="1" dirty="0" smtClean="0">
                <a:ea typeface="华文楷体" panose="02010600040101010101" pitchFamily="2" charset="-122"/>
              </a:rPr>
              <a:t>系列</a:t>
            </a:r>
            <a:r>
              <a:rPr lang="en-US" altLang="zh-CN" sz="2000" b="1" dirty="0" smtClean="0">
                <a:ea typeface="华文楷体" panose="02010600040101010101" pitchFamily="2" charset="-122"/>
              </a:rPr>
              <a:t>17</a:t>
            </a:r>
            <a:r>
              <a:rPr lang="zh-CN" altLang="zh-CN" sz="2000" b="1" dirty="0" smtClean="0">
                <a:ea typeface="华文楷体" panose="02010600040101010101" pitchFamily="2" charset="-122"/>
              </a:rPr>
              <a:t>个数据库</a:t>
            </a:r>
            <a:r>
              <a:rPr lang="en-US" altLang="zh-CN" sz="2000" b="1" dirty="0" smtClean="0">
                <a:ea typeface="华文楷体" panose="02010600040101010101" pitchFamily="2" charset="-122"/>
              </a:rPr>
              <a:t> (</a:t>
            </a:r>
            <a:r>
              <a:rPr lang="zh-CN" altLang="zh-CN" sz="2000" b="1" dirty="0">
                <a:ea typeface="华文楷体" panose="02010600040101010101" pitchFamily="2" charset="-122"/>
              </a:rPr>
              <a:t>1</a:t>
            </a:r>
            <a:r>
              <a:rPr lang="en-US" altLang="zh-CN" sz="2000" b="1" dirty="0">
                <a:ea typeface="华文楷体" panose="02010600040101010101" pitchFamily="2" charset="-122"/>
              </a:rPr>
              <a:t>)</a:t>
            </a:r>
            <a:r>
              <a:rPr lang="zh-CN" altLang="en-US" sz="2000" b="1" dirty="0">
                <a:ea typeface="华文楷体" panose="02010600040101010101" pitchFamily="2" charset="-122"/>
              </a:rPr>
              <a:t> 中国学术期刊（网络版）</a:t>
            </a:r>
            <a:r>
              <a:rPr lang="zh-CN" altLang="en-US" sz="2000" b="1" dirty="0" smtClean="0">
                <a:ea typeface="华文楷体" panose="02010600040101010101" pitchFamily="2" charset="-122"/>
              </a:rPr>
              <a:t>；</a:t>
            </a:r>
            <a:r>
              <a:rPr lang="zh-CN" altLang="zh-CN" sz="2000" b="1" dirty="0" smtClean="0">
                <a:ea typeface="华文楷体" panose="02010600040101010101" pitchFamily="2" charset="-122"/>
              </a:rPr>
              <a:t> (</a:t>
            </a:r>
            <a:r>
              <a:rPr lang="en-US" altLang="zh-CN" sz="2000" b="1" dirty="0" smtClean="0">
                <a:ea typeface="华文楷体" panose="02010600040101010101" pitchFamily="2" charset="-122"/>
              </a:rPr>
              <a:t>2</a:t>
            </a:r>
            <a:r>
              <a:rPr lang="zh-CN" altLang="zh-CN" sz="2000" b="1" dirty="0" smtClean="0">
                <a:ea typeface="华文楷体" panose="02010600040101010101" pitchFamily="2" charset="-122"/>
              </a:rPr>
              <a:t>)</a:t>
            </a:r>
            <a:r>
              <a:rPr lang="zh-CN" altLang="en-US" sz="2000" b="1" dirty="0">
                <a:ea typeface="华文楷体" panose="02010600040101010101" pitchFamily="2" charset="-122"/>
              </a:rPr>
              <a:t>中国学术辑刊全文数据库</a:t>
            </a:r>
            <a:r>
              <a:rPr lang="zh-CN" altLang="zh-CN" sz="2000" b="1" dirty="0">
                <a:ea typeface="华文楷体" panose="02010600040101010101" pitchFamily="2" charset="-122"/>
              </a:rPr>
              <a:t>； </a:t>
            </a:r>
            <a:r>
              <a:rPr lang="zh-CN" altLang="zh-CN" sz="2000" b="1" dirty="0" smtClean="0">
                <a:ea typeface="华文楷体" panose="02010600040101010101" pitchFamily="2" charset="-122"/>
              </a:rPr>
              <a:t>(</a:t>
            </a:r>
            <a:r>
              <a:rPr lang="en-US" altLang="zh-CN" sz="2000" b="1" dirty="0" smtClean="0">
                <a:ea typeface="华文楷体" panose="02010600040101010101" pitchFamily="2" charset="-122"/>
              </a:rPr>
              <a:t>3</a:t>
            </a:r>
            <a:r>
              <a:rPr lang="zh-CN" altLang="zh-CN" sz="2000" b="1" dirty="0" smtClean="0">
                <a:ea typeface="华文楷体" panose="02010600040101010101" pitchFamily="2" charset="-122"/>
              </a:rPr>
              <a:t>) 中国博士学位</a:t>
            </a:r>
            <a:r>
              <a:rPr lang="zh-CN" altLang="zh-CN" sz="2000" b="1" dirty="0">
                <a:ea typeface="华文楷体" panose="02010600040101010101" pitchFamily="2" charset="-122"/>
              </a:rPr>
              <a:t>论文全文数据库；(</a:t>
            </a:r>
            <a:r>
              <a:rPr lang="en-US" altLang="zh-CN" sz="2000" b="1" dirty="0">
                <a:ea typeface="华文楷体" panose="02010600040101010101" pitchFamily="2" charset="-122"/>
              </a:rPr>
              <a:t>4</a:t>
            </a:r>
            <a:r>
              <a:rPr lang="zh-CN" altLang="zh-CN" sz="2000" b="1" dirty="0" smtClean="0">
                <a:ea typeface="华文楷体" panose="02010600040101010101" pitchFamily="2" charset="-122"/>
              </a:rPr>
              <a:t>)</a:t>
            </a:r>
            <a:r>
              <a:rPr lang="zh-CN" altLang="en-US" sz="2000" b="1" dirty="0">
                <a:ea typeface="华文楷体" panose="02010600040101010101" pitchFamily="2" charset="-122"/>
              </a:rPr>
              <a:t>中国优秀硕士学位论文全文</a:t>
            </a:r>
            <a:r>
              <a:rPr lang="zh-CN" altLang="en-US" sz="2000" b="1" dirty="0" smtClean="0">
                <a:ea typeface="华文楷体" panose="02010600040101010101" pitchFamily="2" charset="-122"/>
              </a:rPr>
              <a:t>数据库</a:t>
            </a:r>
            <a:r>
              <a:rPr lang="zh-CN" altLang="en-US" sz="2000" b="1" dirty="0">
                <a:ea typeface="华文楷体" panose="02010600040101010101" pitchFamily="2" charset="-122"/>
              </a:rPr>
              <a:t>；</a:t>
            </a:r>
            <a:r>
              <a:rPr lang="zh-CN" altLang="zh-CN" sz="2000" b="1" dirty="0" smtClean="0">
                <a:ea typeface="华文楷体" panose="02010600040101010101" pitchFamily="2" charset="-122"/>
              </a:rPr>
              <a:t>(</a:t>
            </a:r>
            <a:r>
              <a:rPr lang="en-US" altLang="zh-CN" sz="2000" b="1" dirty="0" smtClean="0">
                <a:ea typeface="华文楷体" panose="02010600040101010101" pitchFamily="2" charset="-122"/>
              </a:rPr>
              <a:t>5</a:t>
            </a:r>
            <a:r>
              <a:rPr lang="zh-CN" altLang="zh-CN" sz="2000" b="1" dirty="0" smtClean="0">
                <a:ea typeface="华文楷体" panose="02010600040101010101" pitchFamily="2" charset="-122"/>
              </a:rPr>
              <a:t>)</a:t>
            </a:r>
            <a:r>
              <a:rPr lang="zh-CN" altLang="zh-CN" sz="2000" b="1" dirty="0">
                <a:ea typeface="华文楷体" panose="02010600040101010101" pitchFamily="2" charset="-122"/>
              </a:rPr>
              <a:t>中国重要会议论文全文数据库；</a:t>
            </a:r>
            <a:r>
              <a:rPr lang="zh-CN" altLang="zh-CN" sz="2000" b="1" dirty="0" smtClean="0">
                <a:ea typeface="华文楷体" panose="02010600040101010101" pitchFamily="2" charset="-122"/>
              </a:rPr>
              <a:t>(</a:t>
            </a:r>
            <a:r>
              <a:rPr lang="en-US" altLang="zh-CN" sz="2000" b="1" dirty="0" smtClean="0">
                <a:ea typeface="华文楷体" panose="02010600040101010101" pitchFamily="2" charset="-122"/>
              </a:rPr>
              <a:t>6</a:t>
            </a:r>
            <a:r>
              <a:rPr lang="zh-CN" altLang="zh-CN" sz="2000" b="1" dirty="0" smtClean="0">
                <a:ea typeface="华文楷体" panose="02010600040101010101" pitchFamily="2" charset="-122"/>
              </a:rPr>
              <a:t>)</a:t>
            </a:r>
            <a:r>
              <a:rPr lang="zh-CN" altLang="en-US" sz="2000" b="1" dirty="0">
                <a:ea typeface="华文楷体" panose="02010600040101010101" pitchFamily="2" charset="-122"/>
              </a:rPr>
              <a:t>中国工具书网络出版总库</a:t>
            </a:r>
            <a:r>
              <a:rPr lang="zh-CN" altLang="en-US" sz="2000" b="1" dirty="0" smtClean="0">
                <a:ea typeface="华文楷体" panose="02010600040101010101" pitchFamily="2" charset="-122"/>
              </a:rPr>
              <a:t>；</a:t>
            </a:r>
            <a:r>
              <a:rPr lang="zh-CN" altLang="zh-CN" sz="2000" b="1" dirty="0" smtClean="0">
                <a:ea typeface="华文楷体" panose="02010600040101010101" pitchFamily="2" charset="-122"/>
              </a:rPr>
              <a:t> </a:t>
            </a:r>
            <a:r>
              <a:rPr lang="en-US" altLang="zh-CN" sz="2000" b="1" dirty="0" smtClean="0">
                <a:ea typeface="华文楷体" panose="02010600040101010101" pitchFamily="2" charset="-122"/>
              </a:rPr>
              <a:t>(7)</a:t>
            </a:r>
            <a:r>
              <a:rPr lang="zh-CN" altLang="en-US" sz="2000" b="1" dirty="0">
                <a:ea typeface="华文楷体" panose="02010600040101010101" pitchFamily="2" charset="-122"/>
              </a:rPr>
              <a:t>中国经济社会大数据研究平台；</a:t>
            </a:r>
            <a:r>
              <a:rPr lang="en-US" altLang="zh-CN" sz="2000" b="1" dirty="0" smtClean="0">
                <a:ea typeface="华文楷体" panose="02010600040101010101" pitchFamily="2" charset="-122"/>
              </a:rPr>
              <a:t>(8)</a:t>
            </a:r>
            <a:r>
              <a:rPr lang="zh-CN" altLang="zh-CN" sz="2000" b="1" dirty="0">
                <a:ea typeface="华文楷体" panose="02010600040101010101" pitchFamily="2" charset="-122"/>
              </a:rPr>
              <a:t>中国重要报纸全文数据库；</a:t>
            </a:r>
            <a:r>
              <a:rPr lang="en-US" altLang="zh-CN" sz="2000" b="1" dirty="0" smtClean="0">
                <a:ea typeface="华文楷体" panose="02010600040101010101" pitchFamily="2" charset="-122"/>
              </a:rPr>
              <a:t>(9)</a:t>
            </a:r>
            <a:r>
              <a:rPr lang="zh-CN" altLang="zh-CN" sz="2000" b="1" dirty="0">
                <a:ea typeface="华文楷体" panose="02010600040101010101" pitchFamily="2" charset="-122"/>
              </a:rPr>
              <a:t>中国专利数据库；</a:t>
            </a:r>
            <a:r>
              <a:rPr lang="en-US" altLang="zh-CN" sz="2000" b="1" dirty="0">
                <a:ea typeface="华文楷体" panose="02010600040101010101" pitchFamily="2" charset="-122"/>
              </a:rPr>
              <a:t>(</a:t>
            </a:r>
            <a:r>
              <a:rPr lang="en-US" altLang="zh-CN" sz="2000" b="1" dirty="0" smtClean="0">
                <a:ea typeface="华文楷体" panose="02010600040101010101" pitchFamily="2" charset="-122"/>
              </a:rPr>
              <a:t>10)</a:t>
            </a:r>
            <a:r>
              <a:rPr lang="zh-CN" altLang="zh-CN" sz="2000" b="1" dirty="0">
                <a:ea typeface="华文楷体" panose="02010600040101010101" pitchFamily="2" charset="-122"/>
              </a:rPr>
              <a:t>国际会议论文全文数据库；</a:t>
            </a:r>
            <a:r>
              <a:rPr lang="en-US" altLang="zh-CN" sz="2000" b="1" dirty="0">
                <a:ea typeface="华文楷体" panose="02010600040101010101" pitchFamily="2" charset="-122"/>
              </a:rPr>
              <a:t>(</a:t>
            </a:r>
            <a:r>
              <a:rPr lang="en-US" altLang="zh-CN" sz="2000" b="1" dirty="0" smtClean="0">
                <a:ea typeface="华文楷体" panose="02010600040101010101" pitchFamily="2" charset="-122"/>
              </a:rPr>
              <a:t>11)</a:t>
            </a:r>
            <a:r>
              <a:rPr lang="zh-CN" altLang="en-US" sz="2000" b="1" dirty="0">
                <a:ea typeface="华文楷体" panose="02010600040101010101" pitchFamily="2" charset="-122"/>
              </a:rPr>
              <a:t>海外专利摘要数据库；</a:t>
            </a:r>
            <a:r>
              <a:rPr lang="en-US" altLang="zh-CN" sz="2000" b="1" dirty="0">
                <a:ea typeface="华文楷体" panose="02010600040101010101" pitchFamily="2" charset="-122"/>
              </a:rPr>
              <a:t>(</a:t>
            </a:r>
            <a:r>
              <a:rPr lang="en-US" altLang="zh-CN" sz="2000" b="1" dirty="0" smtClean="0">
                <a:ea typeface="华文楷体" panose="02010600040101010101" pitchFamily="2" charset="-122"/>
              </a:rPr>
              <a:t>12)</a:t>
            </a:r>
            <a:r>
              <a:rPr lang="zh-CN" altLang="en-US" sz="2000" b="1" dirty="0">
                <a:ea typeface="华文楷体" panose="02010600040101010101" pitchFamily="2" charset="-122"/>
              </a:rPr>
              <a:t>中国年鉴网络出版总库</a:t>
            </a:r>
            <a:r>
              <a:rPr lang="zh-CN" altLang="en-US" sz="2000" b="1" dirty="0" smtClean="0">
                <a:ea typeface="华文楷体" panose="02010600040101010101" pitchFamily="2" charset="-122"/>
              </a:rPr>
              <a:t>；（</a:t>
            </a:r>
            <a:r>
              <a:rPr lang="en-US" altLang="zh-CN" sz="2000" b="1" dirty="0" smtClean="0">
                <a:ea typeface="华文楷体" panose="02010600040101010101" pitchFamily="2" charset="-122"/>
              </a:rPr>
              <a:t>13</a:t>
            </a:r>
            <a:r>
              <a:rPr lang="zh-CN" altLang="en-US" sz="2000" b="1" dirty="0" smtClean="0">
                <a:ea typeface="华文楷体" panose="02010600040101010101" pitchFamily="2" charset="-122"/>
              </a:rPr>
              <a:t>）</a:t>
            </a:r>
            <a:r>
              <a:rPr lang="zh-CN" altLang="en-US" sz="2000" b="1" dirty="0">
                <a:ea typeface="华文楷体" panose="02010600040101010101" pitchFamily="2" charset="-122"/>
              </a:rPr>
              <a:t>中国科技项目创新成果鉴定意见数据库；（</a:t>
            </a:r>
            <a:r>
              <a:rPr lang="en-US" altLang="zh-CN" sz="2000" b="1" dirty="0" smtClean="0">
                <a:ea typeface="华文楷体" panose="02010600040101010101" pitchFamily="2" charset="-122"/>
              </a:rPr>
              <a:t>14</a:t>
            </a:r>
            <a:r>
              <a:rPr lang="zh-CN" altLang="en-US" sz="2000" b="1" dirty="0" smtClean="0">
                <a:ea typeface="华文楷体" panose="02010600040101010101" pitchFamily="2" charset="-122"/>
              </a:rPr>
              <a:t>）</a:t>
            </a:r>
            <a:r>
              <a:rPr lang="zh-CN" altLang="en-US" sz="2000" b="1" dirty="0">
                <a:ea typeface="华文楷体" panose="02010600040101010101" pitchFamily="2" charset="-122"/>
              </a:rPr>
              <a:t>中国政报公报期刊文献库；（</a:t>
            </a:r>
            <a:r>
              <a:rPr lang="en-US" altLang="zh-CN" sz="2000" b="1" dirty="0" smtClean="0">
                <a:ea typeface="华文楷体" panose="02010600040101010101" pitchFamily="2" charset="-122"/>
              </a:rPr>
              <a:t>15</a:t>
            </a:r>
            <a:r>
              <a:rPr lang="zh-CN" altLang="en-US" sz="2000" b="1" dirty="0" smtClean="0">
                <a:ea typeface="华文楷体" panose="02010600040101010101" pitchFamily="2" charset="-122"/>
              </a:rPr>
              <a:t>）</a:t>
            </a:r>
            <a:r>
              <a:rPr lang="zh-CN" altLang="en-US" sz="2000" b="1" dirty="0">
                <a:ea typeface="华文楷体" panose="02010600040101010101" pitchFamily="2" charset="-122"/>
              </a:rPr>
              <a:t>中国党建期刊文献总库；</a:t>
            </a:r>
            <a:r>
              <a:rPr lang="zh-CN" altLang="en-US" sz="2000" b="1" dirty="0" smtClean="0">
                <a:ea typeface="华文楷体" panose="02010600040101010101" pitchFamily="2" charset="-122"/>
              </a:rPr>
              <a:t>（</a:t>
            </a:r>
            <a:r>
              <a:rPr lang="en-US" altLang="zh-CN" sz="2000" b="1" dirty="0" smtClean="0">
                <a:ea typeface="华文楷体" panose="02010600040101010101" pitchFamily="2" charset="-122"/>
              </a:rPr>
              <a:t>16</a:t>
            </a:r>
            <a:r>
              <a:rPr lang="zh-CN" altLang="en-US" sz="2000" b="1" dirty="0" smtClean="0">
                <a:ea typeface="华文楷体" panose="02010600040101010101" pitchFamily="2" charset="-122"/>
              </a:rPr>
              <a:t>）</a:t>
            </a:r>
            <a:r>
              <a:rPr lang="zh-CN" altLang="en-US" sz="2000" b="1" dirty="0">
                <a:ea typeface="华文楷体" panose="02010600040101010101" pitchFamily="2" charset="-122"/>
              </a:rPr>
              <a:t>中国精品科普期刊文献库；</a:t>
            </a:r>
            <a:r>
              <a:rPr lang="zh-CN" altLang="en-US" sz="2000" b="1" dirty="0" smtClean="0">
                <a:ea typeface="华文楷体" panose="02010600040101010101" pitchFamily="2" charset="-122"/>
              </a:rPr>
              <a:t>（</a:t>
            </a:r>
            <a:r>
              <a:rPr lang="en-US" altLang="zh-CN" sz="2000" b="1" dirty="0" smtClean="0">
                <a:ea typeface="华文楷体" panose="02010600040101010101" pitchFamily="2" charset="-122"/>
              </a:rPr>
              <a:t>17</a:t>
            </a:r>
            <a:r>
              <a:rPr lang="zh-CN" altLang="en-US" sz="2000" b="1" dirty="0" smtClean="0">
                <a:ea typeface="华文楷体" panose="02010600040101010101" pitchFamily="2" charset="-122"/>
              </a:rPr>
              <a:t>）</a:t>
            </a:r>
            <a:r>
              <a:rPr lang="zh-CN" altLang="en-US" sz="2000" b="1" dirty="0">
                <a:ea typeface="华文楷体" panose="02010600040101010101" pitchFamily="2" charset="-122"/>
              </a:rPr>
              <a:t>中国基础教育期刊数据库。</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42</a:t>
            </a:fld>
            <a:endParaRPr lang="zh-CN" altLang="en-US"/>
          </a:p>
        </p:txBody>
      </p:sp>
      <p:pic>
        <p:nvPicPr>
          <p:cNvPr id="1027" name="Picture 3" descr="H:\新生入馆教育\2024\图片\知网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563" y="808038"/>
            <a:ext cx="11826875" cy="54947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新生入馆教育\2024\图片\知网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543" y="956241"/>
            <a:ext cx="10158808" cy="566804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新生入馆教育\2023\知网\知网利用图片\7-知网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485" y="871615"/>
            <a:ext cx="11826875" cy="5668043"/>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H:\新生入馆教育\2024\图片\知网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624" y="871615"/>
            <a:ext cx="11842752" cy="582101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新生入馆教育\2024\图片\知网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1" y="871615"/>
            <a:ext cx="11826875" cy="5865399"/>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H:\新生入馆教育\2023\知网\知网利用图片\10-知网8-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235" y="1035504"/>
            <a:ext cx="11795125" cy="5039858"/>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H:\新生入馆教育\2024\图片\知网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1235" y="919064"/>
            <a:ext cx="11878201" cy="5726112"/>
          </a:xfrm>
          <a:prstGeom prst="rect">
            <a:avLst/>
          </a:prstGeom>
          <a:noFill/>
          <a:extLst>
            <a:ext uri="{909E8E84-426E-40DD-AFC4-6F175D3DCCD1}">
              <a14:hiddenFill xmlns:a14="http://schemas.microsoft.com/office/drawing/2010/main">
                <a:solidFill>
                  <a:srgbClr val="FFFFFF"/>
                </a:solidFill>
              </a14:hiddenFill>
            </a:ext>
          </a:extLst>
        </p:spPr>
      </p:pic>
      <p:sp>
        <p:nvSpPr>
          <p:cNvPr id="16" name="îŝļîde"/>
          <p:cNvSpPr/>
          <p:nvPr/>
        </p:nvSpPr>
        <p:spPr>
          <a:xfrm>
            <a:off x="182563" y="220063"/>
            <a:ext cx="4069419" cy="587975"/>
          </a:xfrm>
          <a:prstGeom prst="homePlat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3.3 </a:t>
            </a:r>
            <a:r>
              <a:rPr kumimoji="1" lang="zh-CN" altLang="en-US" sz="2800" b="1" dirty="0" smtClean="0">
                <a:solidFill>
                  <a:srgbClr val="FFFFFF"/>
                </a:solidFill>
              </a:rPr>
              <a:t>知</a:t>
            </a:r>
            <a:r>
              <a:rPr kumimoji="1" lang="zh-CN" altLang="en-US" sz="2800" b="1" dirty="0">
                <a:solidFill>
                  <a:srgbClr val="FFFFFF"/>
                </a:solidFill>
              </a:rPr>
              <a:t>网系列数据库</a:t>
            </a:r>
            <a:endParaRPr kumimoji="1" lang="en-US" altLang="zh-CN" sz="2800" b="1" dirty="0">
              <a:solidFill>
                <a:srgbClr val="FFFFFF"/>
              </a:solidFill>
            </a:endParaRPr>
          </a:p>
        </p:txBody>
      </p:sp>
    </p:spTree>
    <p:extLst>
      <p:ext uri="{BB962C8B-B14F-4D97-AF65-F5344CB8AC3E}">
        <p14:creationId xmlns:p14="http://schemas.microsoft.com/office/powerpoint/2010/main" val="103761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 calcmode="lin" valueType="num">
                                      <p:cBhvr additive="base">
                                        <p:cTn id="13" dur="500" fill="hold"/>
                                        <p:tgtEl>
                                          <p:spTgt spid="1030"/>
                                        </p:tgtEl>
                                        <p:attrNameLst>
                                          <p:attrName>ppt_x</p:attrName>
                                        </p:attrNameLst>
                                      </p:cBhvr>
                                      <p:tavLst>
                                        <p:tav tm="0">
                                          <p:val>
                                            <p:strVal val="#ppt_x"/>
                                          </p:val>
                                        </p:tav>
                                        <p:tav tm="100000">
                                          <p:val>
                                            <p:strVal val="#ppt_x"/>
                                          </p:val>
                                        </p:tav>
                                      </p:tavLst>
                                    </p:anim>
                                    <p:anim calcmode="lin" valueType="num">
                                      <p:cBhvr additive="base">
                                        <p:cTn id="14"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1"/>
                                        </p:tgtEl>
                                        <p:attrNameLst>
                                          <p:attrName>style.visibility</p:attrName>
                                        </p:attrNameLst>
                                      </p:cBhvr>
                                      <p:to>
                                        <p:strVal val="visible"/>
                                      </p:to>
                                    </p:set>
                                    <p:anim calcmode="lin" valueType="num">
                                      <p:cBhvr additive="base">
                                        <p:cTn id="19" dur="500" fill="hold"/>
                                        <p:tgtEl>
                                          <p:spTgt spid="1031"/>
                                        </p:tgtEl>
                                        <p:attrNameLst>
                                          <p:attrName>ppt_x</p:attrName>
                                        </p:attrNameLst>
                                      </p:cBhvr>
                                      <p:tavLst>
                                        <p:tav tm="0">
                                          <p:val>
                                            <p:strVal val="#ppt_x"/>
                                          </p:val>
                                        </p:tav>
                                        <p:tav tm="100000">
                                          <p:val>
                                            <p:strVal val="#ppt_x"/>
                                          </p:val>
                                        </p:tav>
                                      </p:tavLst>
                                    </p:anim>
                                    <p:anim calcmode="lin" valueType="num">
                                      <p:cBhvr additive="base">
                                        <p:cTn id="20" dur="500" fill="hold"/>
                                        <p:tgtEl>
                                          <p:spTgt spid="103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39"/>
                                        </p:tgtEl>
                                        <p:attrNameLst>
                                          <p:attrName>style.visibility</p:attrName>
                                        </p:attrNameLst>
                                      </p:cBhvr>
                                      <p:to>
                                        <p:strVal val="visible"/>
                                      </p:to>
                                    </p:set>
                                    <p:anim calcmode="lin" valueType="num">
                                      <p:cBhvr additive="base">
                                        <p:cTn id="25" dur="500" fill="hold"/>
                                        <p:tgtEl>
                                          <p:spTgt spid="1039"/>
                                        </p:tgtEl>
                                        <p:attrNameLst>
                                          <p:attrName>ppt_x</p:attrName>
                                        </p:attrNameLst>
                                      </p:cBhvr>
                                      <p:tavLst>
                                        <p:tav tm="0">
                                          <p:val>
                                            <p:strVal val="#ppt_x"/>
                                          </p:val>
                                        </p:tav>
                                        <p:tav tm="100000">
                                          <p:val>
                                            <p:strVal val="#ppt_x"/>
                                          </p:val>
                                        </p:tav>
                                      </p:tavLst>
                                    </p:anim>
                                    <p:anim calcmode="lin" valueType="num">
                                      <p:cBhvr additive="base">
                                        <p:cTn id="26" dur="500" fill="hold"/>
                                        <p:tgtEl>
                                          <p:spTgt spid="103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34"/>
                                        </p:tgtEl>
                                        <p:attrNameLst>
                                          <p:attrName>style.visibility</p:attrName>
                                        </p:attrNameLst>
                                      </p:cBhvr>
                                      <p:to>
                                        <p:strVal val="visible"/>
                                      </p:to>
                                    </p:set>
                                    <p:anim calcmode="lin" valueType="num">
                                      <p:cBhvr additive="base">
                                        <p:cTn id="31" dur="500" fill="hold"/>
                                        <p:tgtEl>
                                          <p:spTgt spid="1034"/>
                                        </p:tgtEl>
                                        <p:attrNameLst>
                                          <p:attrName>ppt_x</p:attrName>
                                        </p:attrNameLst>
                                      </p:cBhvr>
                                      <p:tavLst>
                                        <p:tav tm="0">
                                          <p:val>
                                            <p:strVal val="#ppt_x"/>
                                          </p:val>
                                        </p:tav>
                                        <p:tav tm="100000">
                                          <p:val>
                                            <p:strVal val="#ppt_x"/>
                                          </p:val>
                                        </p:tav>
                                      </p:tavLst>
                                    </p:anim>
                                    <p:anim calcmode="lin" valueType="num">
                                      <p:cBhvr additive="base">
                                        <p:cTn id="32" dur="500" fill="hold"/>
                                        <p:tgtEl>
                                          <p:spTgt spid="103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35"/>
                                        </p:tgtEl>
                                        <p:attrNameLst>
                                          <p:attrName>style.visibility</p:attrName>
                                        </p:attrNameLst>
                                      </p:cBhvr>
                                      <p:to>
                                        <p:strVal val="visible"/>
                                      </p:to>
                                    </p:set>
                                    <p:anim calcmode="lin" valueType="num">
                                      <p:cBhvr additive="base">
                                        <p:cTn id="37" dur="500" fill="hold"/>
                                        <p:tgtEl>
                                          <p:spTgt spid="1035"/>
                                        </p:tgtEl>
                                        <p:attrNameLst>
                                          <p:attrName>ppt_x</p:attrName>
                                        </p:attrNameLst>
                                      </p:cBhvr>
                                      <p:tavLst>
                                        <p:tav tm="0">
                                          <p:val>
                                            <p:strVal val="#ppt_x"/>
                                          </p:val>
                                        </p:tav>
                                        <p:tav tm="100000">
                                          <p:val>
                                            <p:strVal val="#ppt_x"/>
                                          </p:val>
                                        </p:tav>
                                      </p:tavLst>
                                    </p:anim>
                                    <p:anim calcmode="lin" valueType="num">
                                      <p:cBhvr additive="base">
                                        <p:cTn id="38" dur="500" fill="hold"/>
                                        <p:tgtEl>
                                          <p:spTgt spid="103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37"/>
                                        </p:tgtEl>
                                        <p:attrNameLst>
                                          <p:attrName>style.visibility</p:attrName>
                                        </p:attrNameLst>
                                      </p:cBhvr>
                                      <p:to>
                                        <p:strVal val="visible"/>
                                      </p:to>
                                    </p:set>
                                    <p:anim calcmode="lin" valueType="num">
                                      <p:cBhvr additive="base">
                                        <p:cTn id="43" dur="500" fill="hold"/>
                                        <p:tgtEl>
                                          <p:spTgt spid="1037"/>
                                        </p:tgtEl>
                                        <p:attrNameLst>
                                          <p:attrName>ppt_x</p:attrName>
                                        </p:attrNameLst>
                                      </p:cBhvr>
                                      <p:tavLst>
                                        <p:tav tm="0">
                                          <p:val>
                                            <p:strVal val="#ppt_x"/>
                                          </p:val>
                                        </p:tav>
                                        <p:tav tm="100000">
                                          <p:val>
                                            <p:strVal val="#ppt_x"/>
                                          </p:val>
                                        </p:tav>
                                      </p:tavLst>
                                    </p:anim>
                                    <p:anim calcmode="lin" valueType="num">
                                      <p:cBhvr additive="base">
                                        <p:cTn id="44" dur="500" fill="hold"/>
                                        <p:tgtEl>
                                          <p:spTgt spid="10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43</a:t>
            </a:fld>
            <a:endParaRPr lang="zh-CN" altLang="en-US"/>
          </a:p>
        </p:txBody>
      </p:sp>
      <p:sp>
        <p:nvSpPr>
          <p:cNvPr id="4" name="îŝļîde"/>
          <p:cNvSpPr/>
          <p:nvPr/>
        </p:nvSpPr>
        <p:spPr>
          <a:xfrm>
            <a:off x="490529" y="465872"/>
            <a:ext cx="4215411" cy="587975"/>
          </a:xfrm>
          <a:prstGeom prst="homePlat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3.4 </a:t>
            </a:r>
            <a:r>
              <a:rPr kumimoji="1" lang="zh-CN" altLang="en-US" sz="2800" b="1" dirty="0" smtClean="0">
                <a:solidFill>
                  <a:srgbClr val="FFFFFF"/>
                </a:solidFill>
              </a:rPr>
              <a:t>读秀学术搜索</a:t>
            </a:r>
            <a:endParaRPr kumimoji="1" lang="en-US" altLang="zh-CN" sz="2800" b="1" dirty="0">
              <a:solidFill>
                <a:srgbClr val="FFFFFF"/>
              </a:solidFill>
            </a:endParaRPr>
          </a:p>
        </p:txBody>
      </p:sp>
      <p:sp>
        <p:nvSpPr>
          <p:cNvPr id="5" name="矩形 4"/>
          <p:cNvSpPr/>
          <p:nvPr/>
        </p:nvSpPr>
        <p:spPr>
          <a:xfrm>
            <a:off x="914400" y="1294303"/>
            <a:ext cx="10570029" cy="830997"/>
          </a:xfrm>
          <a:prstGeom prst="rect">
            <a:avLst/>
          </a:prstGeom>
        </p:spPr>
        <p:txBody>
          <a:bodyPr wrap="square">
            <a:spAutoFit/>
          </a:bodyPr>
          <a:lstStyle/>
          <a:p>
            <a:r>
              <a:rPr lang="zh-CN" altLang="en-US" sz="2400" dirty="0"/>
              <a:t>读</a:t>
            </a:r>
            <a:r>
              <a:rPr lang="zh-CN" altLang="en-US" sz="2400" dirty="0" smtClean="0"/>
              <a:t>秀知识库是一个庞大知识系统。</a:t>
            </a:r>
            <a:r>
              <a:rPr lang="zh-CN" altLang="zh-CN" sz="2400" dirty="0" smtClean="0"/>
              <a:t>通过</a:t>
            </a:r>
            <a:r>
              <a:rPr lang="zh-CN" altLang="zh-CN" sz="2400" dirty="0"/>
              <a:t>读秀学术搜素</a:t>
            </a:r>
            <a:r>
              <a:rPr lang="zh-CN" altLang="zh-CN" sz="2400" dirty="0" smtClean="0"/>
              <a:t>，读者</a:t>
            </a:r>
            <a:r>
              <a:rPr lang="zh-CN" altLang="zh-CN" sz="2400" dirty="0"/>
              <a:t>能一站式</a:t>
            </a:r>
            <a:r>
              <a:rPr lang="zh-CN" altLang="zh-CN" sz="2400" dirty="0" smtClean="0"/>
              <a:t>搜索图书、</a:t>
            </a:r>
            <a:r>
              <a:rPr lang="zh-CN" altLang="en-US" sz="2400" dirty="0" smtClean="0"/>
              <a:t>期刊</a:t>
            </a:r>
            <a:r>
              <a:rPr lang="zh-CN" altLang="zh-CN" sz="2400" dirty="0" smtClean="0"/>
              <a:t>等</a:t>
            </a:r>
            <a:r>
              <a:rPr lang="zh-CN" altLang="en-US" sz="2400" dirty="0" smtClean="0"/>
              <a:t>中外文</a:t>
            </a:r>
            <a:r>
              <a:rPr lang="zh-CN" altLang="zh-CN" sz="2400" dirty="0" smtClean="0"/>
              <a:t>学术资源</a:t>
            </a:r>
            <a:r>
              <a:rPr lang="zh-CN" altLang="en-US" sz="2400" dirty="0" smtClean="0"/>
              <a:t>。</a:t>
            </a:r>
            <a:endParaRPr lang="zh-CN" altLang="en-US" sz="2400" dirty="0"/>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28" y="1294303"/>
            <a:ext cx="10928586" cy="5066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descr="C:\Users\Lenovo\Desktop\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29" y="1709801"/>
            <a:ext cx="11241288" cy="498441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Lenovo\Desktop\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683" y="1492662"/>
            <a:ext cx="11022746" cy="475206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Lenovo\Desktop\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736" y="1492662"/>
            <a:ext cx="10584235" cy="463133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3741" y="1083955"/>
            <a:ext cx="10182224" cy="5699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7747" y="1122037"/>
            <a:ext cx="11118948" cy="5661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descr="H:\新生入馆教育\2023\2023新生入馆教育课件\读秀\读秀利用图片\读秀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7664" y="1294303"/>
            <a:ext cx="11859279" cy="539991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新生入馆教育\2023\2023新生入馆教育课件\读秀\读秀利用图片\读秀8.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5580" y="1222329"/>
            <a:ext cx="10735934" cy="5471891"/>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H:\新生入馆教育\2023\2023新生入馆教育课件\读秀\读秀利用图片\读秀9.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38562" y="1174967"/>
            <a:ext cx="8259324" cy="5608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43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31"/>
                                        </p:tgtEl>
                                        <p:attrNameLst>
                                          <p:attrName>style.visibility</p:attrName>
                                        </p:attrNameLst>
                                      </p:cBhvr>
                                      <p:to>
                                        <p:strVal val="visible"/>
                                      </p:to>
                                    </p:set>
                                    <p:animEffect transition="in" filter="fade">
                                      <p:cBhvr>
                                        <p:cTn id="13" dur="1000"/>
                                        <p:tgtEl>
                                          <p:spTgt spid="1031"/>
                                        </p:tgtEl>
                                      </p:cBhvr>
                                    </p:animEffect>
                                    <p:anim calcmode="lin" valueType="num">
                                      <p:cBhvr>
                                        <p:cTn id="14" dur="1000" fill="hold"/>
                                        <p:tgtEl>
                                          <p:spTgt spid="1031"/>
                                        </p:tgtEl>
                                        <p:attrNameLst>
                                          <p:attrName>ppt_x</p:attrName>
                                        </p:attrNameLst>
                                      </p:cBhvr>
                                      <p:tavLst>
                                        <p:tav tm="0">
                                          <p:val>
                                            <p:strVal val="#ppt_x"/>
                                          </p:val>
                                        </p:tav>
                                        <p:tav tm="100000">
                                          <p:val>
                                            <p:strVal val="#ppt_x"/>
                                          </p:val>
                                        </p:tav>
                                      </p:tavLst>
                                    </p:anim>
                                    <p:anim calcmode="lin" valueType="num">
                                      <p:cBhvr>
                                        <p:cTn id="15" dur="1000" fill="hold"/>
                                        <p:tgtEl>
                                          <p:spTgt spid="103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032"/>
                                        </p:tgtEl>
                                        <p:attrNameLst>
                                          <p:attrName>style.visibility</p:attrName>
                                        </p:attrNameLst>
                                      </p:cBhvr>
                                      <p:to>
                                        <p:strVal val="visible"/>
                                      </p:to>
                                    </p:set>
                                    <p:animEffect transition="in" filter="fade">
                                      <p:cBhvr>
                                        <p:cTn id="20" dur="1000"/>
                                        <p:tgtEl>
                                          <p:spTgt spid="1032"/>
                                        </p:tgtEl>
                                      </p:cBhvr>
                                    </p:animEffect>
                                    <p:anim calcmode="lin" valueType="num">
                                      <p:cBhvr>
                                        <p:cTn id="21" dur="1000" fill="hold"/>
                                        <p:tgtEl>
                                          <p:spTgt spid="1032"/>
                                        </p:tgtEl>
                                        <p:attrNameLst>
                                          <p:attrName>ppt_x</p:attrName>
                                        </p:attrNameLst>
                                      </p:cBhvr>
                                      <p:tavLst>
                                        <p:tav tm="0">
                                          <p:val>
                                            <p:strVal val="#ppt_x"/>
                                          </p:val>
                                        </p:tav>
                                        <p:tav tm="100000">
                                          <p:val>
                                            <p:strVal val="#ppt_x"/>
                                          </p:val>
                                        </p:tav>
                                      </p:tavLst>
                                    </p:anim>
                                    <p:anim calcmode="lin" valueType="num">
                                      <p:cBhvr>
                                        <p:cTn id="22"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33"/>
                                        </p:tgtEl>
                                        <p:attrNameLst>
                                          <p:attrName>style.visibility</p:attrName>
                                        </p:attrNameLst>
                                      </p:cBhvr>
                                      <p:to>
                                        <p:strVal val="visible"/>
                                      </p:to>
                                    </p:set>
                                    <p:animEffect transition="in" filter="fade">
                                      <p:cBhvr>
                                        <p:cTn id="27" dur="1000"/>
                                        <p:tgtEl>
                                          <p:spTgt spid="1033"/>
                                        </p:tgtEl>
                                      </p:cBhvr>
                                    </p:animEffect>
                                    <p:anim calcmode="lin" valueType="num">
                                      <p:cBhvr>
                                        <p:cTn id="28" dur="1000" fill="hold"/>
                                        <p:tgtEl>
                                          <p:spTgt spid="1033"/>
                                        </p:tgtEl>
                                        <p:attrNameLst>
                                          <p:attrName>ppt_x</p:attrName>
                                        </p:attrNameLst>
                                      </p:cBhvr>
                                      <p:tavLst>
                                        <p:tav tm="0">
                                          <p:val>
                                            <p:strVal val="#ppt_x"/>
                                          </p:val>
                                        </p:tav>
                                        <p:tav tm="100000">
                                          <p:val>
                                            <p:strVal val="#ppt_x"/>
                                          </p:val>
                                        </p:tav>
                                      </p:tavLst>
                                    </p:anim>
                                    <p:anim calcmode="lin" valueType="num">
                                      <p:cBhvr>
                                        <p:cTn id="29" dur="1000" fill="hold"/>
                                        <p:tgtEl>
                                          <p:spTgt spid="103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34"/>
                                        </p:tgtEl>
                                        <p:attrNameLst>
                                          <p:attrName>style.visibility</p:attrName>
                                        </p:attrNameLst>
                                      </p:cBhvr>
                                      <p:to>
                                        <p:strVal val="visible"/>
                                      </p:to>
                                    </p:set>
                                    <p:animEffect transition="in" filter="fade">
                                      <p:cBhvr>
                                        <p:cTn id="34" dur="1000"/>
                                        <p:tgtEl>
                                          <p:spTgt spid="1034"/>
                                        </p:tgtEl>
                                      </p:cBhvr>
                                    </p:animEffect>
                                    <p:anim calcmode="lin" valueType="num">
                                      <p:cBhvr>
                                        <p:cTn id="35" dur="1000" fill="hold"/>
                                        <p:tgtEl>
                                          <p:spTgt spid="1034"/>
                                        </p:tgtEl>
                                        <p:attrNameLst>
                                          <p:attrName>ppt_x</p:attrName>
                                        </p:attrNameLst>
                                      </p:cBhvr>
                                      <p:tavLst>
                                        <p:tav tm="0">
                                          <p:val>
                                            <p:strVal val="#ppt_x"/>
                                          </p:val>
                                        </p:tav>
                                        <p:tav tm="100000">
                                          <p:val>
                                            <p:strVal val="#ppt_x"/>
                                          </p:val>
                                        </p:tav>
                                      </p:tavLst>
                                    </p:anim>
                                    <p:anim calcmode="lin" valueType="num">
                                      <p:cBhvr>
                                        <p:cTn id="36"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035"/>
                                        </p:tgtEl>
                                        <p:attrNameLst>
                                          <p:attrName>style.visibility</p:attrName>
                                        </p:attrNameLst>
                                      </p:cBhvr>
                                      <p:to>
                                        <p:strVal val="visible"/>
                                      </p:to>
                                    </p:set>
                                    <p:animEffect transition="in" filter="fade">
                                      <p:cBhvr>
                                        <p:cTn id="41" dur="1000"/>
                                        <p:tgtEl>
                                          <p:spTgt spid="1035"/>
                                        </p:tgtEl>
                                      </p:cBhvr>
                                    </p:animEffect>
                                    <p:anim calcmode="lin" valueType="num">
                                      <p:cBhvr>
                                        <p:cTn id="42" dur="1000" fill="hold"/>
                                        <p:tgtEl>
                                          <p:spTgt spid="1035"/>
                                        </p:tgtEl>
                                        <p:attrNameLst>
                                          <p:attrName>ppt_x</p:attrName>
                                        </p:attrNameLst>
                                      </p:cBhvr>
                                      <p:tavLst>
                                        <p:tav tm="0">
                                          <p:val>
                                            <p:strVal val="#ppt_x"/>
                                          </p:val>
                                        </p:tav>
                                        <p:tav tm="100000">
                                          <p:val>
                                            <p:strVal val="#ppt_x"/>
                                          </p:val>
                                        </p:tav>
                                      </p:tavLst>
                                    </p:anim>
                                    <p:anim calcmode="lin" valueType="num">
                                      <p:cBhvr>
                                        <p:cTn id="43" dur="1000" fill="hold"/>
                                        <p:tgtEl>
                                          <p:spTgt spid="103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037"/>
                                        </p:tgtEl>
                                        <p:attrNameLst>
                                          <p:attrName>style.visibility</p:attrName>
                                        </p:attrNameLst>
                                      </p:cBhvr>
                                      <p:to>
                                        <p:strVal val="visible"/>
                                      </p:to>
                                    </p:set>
                                    <p:animEffect transition="in" filter="fade">
                                      <p:cBhvr>
                                        <p:cTn id="48" dur="1000"/>
                                        <p:tgtEl>
                                          <p:spTgt spid="1037"/>
                                        </p:tgtEl>
                                      </p:cBhvr>
                                    </p:animEffect>
                                    <p:anim calcmode="lin" valueType="num">
                                      <p:cBhvr>
                                        <p:cTn id="49" dur="1000" fill="hold"/>
                                        <p:tgtEl>
                                          <p:spTgt spid="1037"/>
                                        </p:tgtEl>
                                        <p:attrNameLst>
                                          <p:attrName>ppt_x</p:attrName>
                                        </p:attrNameLst>
                                      </p:cBhvr>
                                      <p:tavLst>
                                        <p:tav tm="0">
                                          <p:val>
                                            <p:strVal val="#ppt_x"/>
                                          </p:val>
                                        </p:tav>
                                        <p:tav tm="100000">
                                          <p:val>
                                            <p:strVal val="#ppt_x"/>
                                          </p:val>
                                        </p:tav>
                                      </p:tavLst>
                                    </p:anim>
                                    <p:anim calcmode="lin" valueType="num">
                                      <p:cBhvr>
                                        <p:cTn id="50" dur="1000" fill="hold"/>
                                        <p:tgtEl>
                                          <p:spTgt spid="103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038"/>
                                        </p:tgtEl>
                                        <p:attrNameLst>
                                          <p:attrName>style.visibility</p:attrName>
                                        </p:attrNameLst>
                                      </p:cBhvr>
                                      <p:to>
                                        <p:strVal val="visible"/>
                                      </p:to>
                                    </p:set>
                                    <p:animEffect transition="in" filter="fade">
                                      <p:cBhvr>
                                        <p:cTn id="55" dur="1000"/>
                                        <p:tgtEl>
                                          <p:spTgt spid="1038"/>
                                        </p:tgtEl>
                                      </p:cBhvr>
                                    </p:animEffect>
                                    <p:anim calcmode="lin" valueType="num">
                                      <p:cBhvr>
                                        <p:cTn id="56" dur="1000" fill="hold"/>
                                        <p:tgtEl>
                                          <p:spTgt spid="1038"/>
                                        </p:tgtEl>
                                        <p:attrNameLst>
                                          <p:attrName>ppt_x</p:attrName>
                                        </p:attrNameLst>
                                      </p:cBhvr>
                                      <p:tavLst>
                                        <p:tav tm="0">
                                          <p:val>
                                            <p:strVal val="#ppt_x"/>
                                          </p:val>
                                        </p:tav>
                                        <p:tav tm="100000">
                                          <p:val>
                                            <p:strVal val="#ppt_x"/>
                                          </p:val>
                                        </p:tav>
                                      </p:tavLst>
                                    </p:anim>
                                    <p:anim calcmode="lin" valueType="num">
                                      <p:cBhvr>
                                        <p:cTn id="57" dur="1000" fill="hold"/>
                                        <p:tgtEl>
                                          <p:spTgt spid="103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1039"/>
                                        </p:tgtEl>
                                        <p:attrNameLst>
                                          <p:attrName>style.visibility</p:attrName>
                                        </p:attrNameLst>
                                      </p:cBhvr>
                                      <p:to>
                                        <p:strVal val="visible"/>
                                      </p:to>
                                    </p:set>
                                    <p:animEffect transition="in" filter="fade">
                                      <p:cBhvr>
                                        <p:cTn id="62" dur="1000"/>
                                        <p:tgtEl>
                                          <p:spTgt spid="1039"/>
                                        </p:tgtEl>
                                      </p:cBhvr>
                                    </p:animEffect>
                                    <p:anim calcmode="lin" valueType="num">
                                      <p:cBhvr>
                                        <p:cTn id="63" dur="1000" fill="hold"/>
                                        <p:tgtEl>
                                          <p:spTgt spid="1039"/>
                                        </p:tgtEl>
                                        <p:attrNameLst>
                                          <p:attrName>ppt_x</p:attrName>
                                        </p:attrNameLst>
                                      </p:cBhvr>
                                      <p:tavLst>
                                        <p:tav tm="0">
                                          <p:val>
                                            <p:strVal val="#ppt_x"/>
                                          </p:val>
                                        </p:tav>
                                        <p:tav tm="100000">
                                          <p:val>
                                            <p:strVal val="#ppt_x"/>
                                          </p:val>
                                        </p:tav>
                                      </p:tavLst>
                                    </p:anim>
                                    <p:anim calcmode="lin" valueType="num">
                                      <p:cBhvr>
                                        <p:cTn id="64" dur="1000" fill="hold"/>
                                        <p:tgtEl>
                                          <p:spTgt spid="10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44</a:t>
            </a:fld>
            <a:endParaRPr lang="zh-CN" altLang="en-US"/>
          </a:p>
        </p:txBody>
      </p:sp>
      <p:sp>
        <p:nvSpPr>
          <p:cNvPr id="4" name="内容占位符 1"/>
          <p:cNvSpPr txBox="1"/>
          <p:nvPr/>
        </p:nvSpPr>
        <p:spPr>
          <a:xfrm>
            <a:off x="652134" y="1433698"/>
            <a:ext cx="10266075" cy="1268560"/>
          </a:xfrm>
          <a:prstGeom prst="rect">
            <a:avLst/>
          </a:prstGeom>
        </p:spPr>
        <p:txBody>
          <a:bodyPr vert="horz" wrap="square" lIns="68558" tIns="34289" rIns="68558" bIns="34289" numCol="1" rtlCol="0" anchor="t" anchorCtr="0" compatLnSpc="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defTabSz="685800">
              <a:defRPr/>
            </a:pPr>
            <a:r>
              <a:rPr lang="zh-CN" altLang="en-US" sz="2000" b="1" dirty="0" smtClean="0"/>
              <a:t>汇雅电子书</a:t>
            </a:r>
            <a:r>
              <a:rPr lang="zh-CN" altLang="en-US" sz="2000" dirty="0" smtClean="0"/>
              <a:t>（</a:t>
            </a:r>
            <a:r>
              <a:rPr lang="zh-CN" altLang="zh-CN" sz="2000" dirty="0" smtClean="0"/>
              <a:t>超星数字图书馆</a:t>
            </a:r>
            <a:r>
              <a:rPr lang="zh-CN" altLang="en-US" sz="2000" dirty="0" smtClean="0"/>
              <a:t>）：</a:t>
            </a:r>
            <a:endParaRPr lang="en-US" altLang="zh-CN" sz="2000" dirty="0" smtClean="0"/>
          </a:p>
          <a:p>
            <a:pPr marL="0" indent="0" defTabSz="685800">
              <a:lnSpc>
                <a:spcPct val="100000"/>
              </a:lnSpc>
              <a:buNone/>
              <a:defRPr/>
            </a:pPr>
            <a:r>
              <a:rPr lang="en-US" altLang="zh-CN" sz="2000" dirty="0">
                <a:ea typeface="华文楷体" panose="02010600040101010101" pitchFamily="2" charset="-122"/>
              </a:rPr>
              <a:t> </a:t>
            </a:r>
            <a:r>
              <a:rPr lang="en-US" altLang="zh-CN" sz="2000" dirty="0" smtClean="0">
                <a:ea typeface="华文楷体" panose="02010600040101010101" pitchFamily="2" charset="-122"/>
              </a:rPr>
              <a:t>      </a:t>
            </a:r>
            <a:r>
              <a:rPr lang="zh-CN" altLang="zh-CN" sz="2000" dirty="0" smtClean="0">
                <a:ea typeface="华文楷体" panose="02010600040101010101" pitchFamily="2" charset="-122"/>
              </a:rPr>
              <a:t>全球最大的中文数字图书馆。书库内含图书资源数百万种，涵盖中图法</a:t>
            </a:r>
            <a:r>
              <a:rPr lang="en-US" altLang="zh-CN" sz="2000" dirty="0" smtClean="0">
                <a:ea typeface="华文楷体" panose="02010600040101010101" pitchFamily="2" charset="-122"/>
              </a:rPr>
              <a:t>22</a:t>
            </a:r>
            <a:r>
              <a:rPr lang="zh-CN" altLang="zh-CN" sz="2000" dirty="0" smtClean="0">
                <a:ea typeface="华文楷体" panose="02010600040101010101" pitchFamily="2" charset="-122"/>
              </a:rPr>
              <a:t>大分类。</a:t>
            </a:r>
            <a:r>
              <a:rPr lang="zh-CN" altLang="en-US" sz="2000" dirty="0" smtClean="0">
                <a:ea typeface="华文楷体" panose="02010600040101010101" pitchFamily="2" charset="-122"/>
              </a:rPr>
              <a:t>提供</a:t>
            </a:r>
            <a:r>
              <a:rPr lang="en-US" altLang="zh-CN" sz="2000" dirty="0" err="1" smtClean="0">
                <a:ea typeface="华文楷体" panose="02010600040101010101" pitchFamily="2" charset="-122"/>
              </a:rPr>
              <a:t>Epub</a:t>
            </a:r>
            <a:r>
              <a:rPr lang="zh-CN" altLang="en-US" sz="2000" dirty="0" smtClean="0">
                <a:ea typeface="华文楷体" panose="02010600040101010101" pitchFamily="2" charset="-122"/>
              </a:rPr>
              <a:t>阅读、超星阅读器阅读、网页阅读、</a:t>
            </a:r>
            <a:r>
              <a:rPr lang="en-US" altLang="zh-CN" sz="2000" dirty="0" smtClean="0">
                <a:ea typeface="华文楷体" panose="02010600040101010101" pitchFamily="2" charset="-122"/>
              </a:rPr>
              <a:t>PDF</a:t>
            </a:r>
            <a:r>
              <a:rPr lang="zh-CN" altLang="en-US" sz="2000" dirty="0" smtClean="0">
                <a:ea typeface="华文楷体" panose="02010600040101010101" pitchFamily="2" charset="-122"/>
              </a:rPr>
              <a:t>阅读 四种阅读方式。</a:t>
            </a:r>
            <a:endParaRPr lang="zh-CN" altLang="en-US" sz="2000" dirty="0">
              <a:ea typeface="华文楷体" panose="02010600040101010101" pitchFamily="2" charset="-122"/>
            </a:endParaRPr>
          </a:p>
        </p:txBody>
      </p:sp>
      <p:pic>
        <p:nvPicPr>
          <p:cNvPr id="5" name="图片 4"/>
          <p:cNvPicPr>
            <a:picLocks noChangeAspect="1"/>
          </p:cNvPicPr>
          <p:nvPr/>
        </p:nvPicPr>
        <p:blipFill>
          <a:blip r:embed="rId2"/>
          <a:stretch>
            <a:fillRect/>
          </a:stretch>
        </p:blipFill>
        <p:spPr>
          <a:xfrm>
            <a:off x="587444" y="3089460"/>
            <a:ext cx="4803422" cy="2826076"/>
          </a:xfrm>
          <a:prstGeom prst="rect">
            <a:avLst/>
          </a:prstGeom>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4160" y="3089460"/>
            <a:ext cx="4255239" cy="3000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îŝļîde"/>
          <p:cNvSpPr/>
          <p:nvPr/>
        </p:nvSpPr>
        <p:spPr>
          <a:xfrm>
            <a:off x="490529" y="465872"/>
            <a:ext cx="4215411" cy="587975"/>
          </a:xfrm>
          <a:prstGeom prst="homePlat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3.5 </a:t>
            </a:r>
            <a:r>
              <a:rPr kumimoji="1" lang="zh-CN" altLang="en-US" sz="2800" b="1" dirty="0" smtClean="0">
                <a:solidFill>
                  <a:srgbClr val="FFFFFF"/>
                </a:solidFill>
              </a:rPr>
              <a:t>汇雅电子书</a:t>
            </a:r>
            <a:endParaRPr kumimoji="1" lang="en-US" altLang="zh-CN" sz="2800" b="1" dirty="0">
              <a:solidFill>
                <a:srgbClr val="FFFFFF"/>
              </a:solidFill>
            </a:endParaRPr>
          </a:p>
        </p:txBody>
      </p:sp>
      <p:sp>
        <p:nvSpPr>
          <p:cNvPr id="8" name="TextBox 7"/>
          <p:cNvSpPr txBox="1"/>
          <p:nvPr/>
        </p:nvSpPr>
        <p:spPr>
          <a:xfrm>
            <a:off x="2467097" y="6100202"/>
            <a:ext cx="1044116" cy="369332"/>
          </a:xfrm>
          <a:prstGeom prst="rect">
            <a:avLst/>
          </a:prstGeom>
          <a:noFill/>
        </p:spPr>
        <p:txBody>
          <a:bodyPr wrap="square" rtlCol="0">
            <a:spAutoFit/>
          </a:bodyPr>
          <a:lstStyle/>
          <a:p>
            <a:r>
              <a:rPr lang="zh-CN" altLang="en-US" b="1" dirty="0">
                <a:solidFill>
                  <a:schemeClr val="accent1"/>
                </a:solidFill>
              </a:rPr>
              <a:t>镜像站</a:t>
            </a:r>
            <a:endParaRPr lang="en-US" b="1" dirty="0">
              <a:solidFill>
                <a:schemeClr val="accent1"/>
              </a:solidFill>
            </a:endParaRPr>
          </a:p>
        </p:txBody>
      </p:sp>
      <p:sp>
        <p:nvSpPr>
          <p:cNvPr id="9" name="TextBox 8"/>
          <p:cNvSpPr txBox="1"/>
          <p:nvPr/>
        </p:nvSpPr>
        <p:spPr>
          <a:xfrm>
            <a:off x="8443076" y="6100202"/>
            <a:ext cx="1131976" cy="369332"/>
          </a:xfrm>
          <a:prstGeom prst="rect">
            <a:avLst/>
          </a:prstGeom>
          <a:noFill/>
        </p:spPr>
        <p:txBody>
          <a:bodyPr wrap="square" rtlCol="0">
            <a:spAutoFit/>
          </a:bodyPr>
          <a:lstStyle/>
          <a:p>
            <a:r>
              <a:rPr lang="zh-CN" altLang="en-US" b="1" dirty="0">
                <a:solidFill>
                  <a:schemeClr val="accent1"/>
                </a:solidFill>
              </a:rPr>
              <a:t>远程站</a:t>
            </a:r>
            <a:endParaRPr lang="en-US" b="1" dirty="0">
              <a:solidFill>
                <a:schemeClr val="accent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45</a:t>
            </a:fld>
            <a:endParaRPr lang="zh-CN" altLang="en-US"/>
          </a:p>
        </p:txBody>
      </p:sp>
      <p:sp>
        <p:nvSpPr>
          <p:cNvPr id="4" name="矩形 3"/>
          <p:cNvSpPr/>
          <p:nvPr/>
        </p:nvSpPr>
        <p:spPr>
          <a:xfrm>
            <a:off x="884445" y="1282588"/>
            <a:ext cx="10252127" cy="1422923"/>
          </a:xfrm>
          <a:prstGeom prst="rect">
            <a:avLst/>
          </a:prstGeom>
        </p:spPr>
        <p:txBody>
          <a:bodyPr wrap="square" lIns="91410" tIns="45705" rIns="91410" bIns="45705">
            <a:spAutoFit/>
          </a:bodyPr>
          <a:lstStyle/>
          <a:p>
            <a:pPr lvl="0" fontAlgn="base">
              <a:lnSpc>
                <a:spcPct val="150000"/>
              </a:lnSpc>
              <a:spcBef>
                <a:spcPct val="0"/>
              </a:spcBef>
              <a:spcAft>
                <a:spcPct val="0"/>
              </a:spcAft>
              <a:defRPr/>
            </a:pPr>
            <a:r>
              <a:rPr lang="zh-CN" altLang="en-US" sz="2000" dirty="0" smtClean="0">
                <a:latin typeface="+mn-ea"/>
                <a:ea typeface="+mn-ea"/>
              </a:rPr>
              <a:t>       </a:t>
            </a:r>
            <a:r>
              <a:rPr lang="zh-CN" altLang="zh-CN" sz="2000" dirty="0"/>
              <a:t>《维普考研服务平台》集合了考研学习服务、考研信息服务及图书馆考研专属支撑服务三大核心版块，包含视频课程、学习资料、院校查询、专业查询、考研资讯、考研关联知识等服务内容</a:t>
            </a:r>
            <a:r>
              <a:rPr lang="zh-CN" altLang="zh-CN" sz="2000" dirty="0" smtClean="0"/>
              <a:t>。</a:t>
            </a:r>
            <a:endParaRPr lang="en-US" sz="2000" dirty="0">
              <a:latin typeface="+mn-ea"/>
              <a:ea typeface="+mn-ea"/>
            </a:endParaRPr>
          </a:p>
        </p:txBody>
      </p:sp>
      <p:sp>
        <p:nvSpPr>
          <p:cNvPr id="6" name="îŝļîde"/>
          <p:cNvSpPr/>
          <p:nvPr/>
        </p:nvSpPr>
        <p:spPr>
          <a:xfrm>
            <a:off x="490529" y="465872"/>
            <a:ext cx="4654677" cy="587975"/>
          </a:xfrm>
          <a:prstGeom prst="homePlat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3.6 </a:t>
            </a:r>
            <a:r>
              <a:rPr kumimoji="1" lang="zh-CN" altLang="en-US" sz="2800" b="1" dirty="0">
                <a:solidFill>
                  <a:srgbClr val="FFFFFF"/>
                </a:solidFill>
              </a:rPr>
              <a:t>维普考研服务平台</a:t>
            </a:r>
            <a:endParaRPr kumimoji="1" lang="en-US" altLang="zh-CN" sz="2800" b="1" dirty="0">
              <a:solidFill>
                <a:srgbClr val="FFFFFF"/>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445" y="2830286"/>
            <a:ext cx="10729715" cy="3799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46</a:t>
            </a:fld>
            <a:endParaRPr lang="zh-CN" altLang="en-US"/>
          </a:p>
        </p:txBody>
      </p:sp>
      <p:sp>
        <p:nvSpPr>
          <p:cNvPr id="5" name="îŝļîde"/>
          <p:cNvSpPr/>
          <p:nvPr/>
        </p:nvSpPr>
        <p:spPr>
          <a:xfrm>
            <a:off x="490529" y="465872"/>
            <a:ext cx="5159644" cy="587975"/>
          </a:xfrm>
          <a:prstGeom prst="homePlat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3.7 iresearch</a:t>
            </a:r>
            <a:r>
              <a:rPr kumimoji="1" lang="zh-CN" altLang="en-US" sz="2800" b="1" dirty="0" smtClean="0">
                <a:solidFill>
                  <a:srgbClr val="FFFFFF"/>
                </a:solidFill>
              </a:rPr>
              <a:t>爱学术电子书</a:t>
            </a:r>
            <a:endParaRPr kumimoji="1" lang="en-US" altLang="zh-CN" sz="2800" b="1" dirty="0">
              <a:solidFill>
                <a:srgbClr val="FFFFFF"/>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529" y="1642835"/>
            <a:ext cx="11000918" cy="485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47</a:t>
            </a:fld>
            <a:endParaRPr lang="zh-CN" altLang="en-US"/>
          </a:p>
        </p:txBody>
      </p:sp>
      <p:sp>
        <p:nvSpPr>
          <p:cNvPr id="4" name="îŝļîde"/>
          <p:cNvSpPr/>
          <p:nvPr/>
        </p:nvSpPr>
        <p:spPr>
          <a:xfrm>
            <a:off x="490529" y="465872"/>
            <a:ext cx="5409528" cy="587975"/>
          </a:xfrm>
          <a:prstGeom prst="homePlat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3.8 </a:t>
            </a:r>
            <a:r>
              <a:rPr kumimoji="1" lang="en-US" altLang="zh-CN" sz="2800" b="1" dirty="0" err="1" smtClean="0">
                <a:solidFill>
                  <a:srgbClr val="FFFFFF"/>
                </a:solidFill>
              </a:rPr>
              <a:t>SpecialSci</a:t>
            </a:r>
            <a:r>
              <a:rPr kumimoji="1" lang="zh-CN" altLang="en-US" sz="2800" b="1" dirty="0" smtClean="0">
                <a:solidFill>
                  <a:srgbClr val="FFFFFF"/>
                </a:solidFill>
              </a:rPr>
              <a:t>国道外文数据库</a:t>
            </a:r>
            <a:endParaRPr kumimoji="1" lang="en-US" altLang="zh-CN" sz="2800" b="1" dirty="0">
              <a:solidFill>
                <a:srgbClr val="FFFFFF"/>
              </a:solidFill>
            </a:endParaRPr>
          </a:p>
        </p:txBody>
      </p:sp>
      <p:sp>
        <p:nvSpPr>
          <p:cNvPr id="5" name="矩形 4"/>
          <p:cNvSpPr/>
          <p:nvPr/>
        </p:nvSpPr>
        <p:spPr>
          <a:xfrm>
            <a:off x="490530" y="1411525"/>
            <a:ext cx="10885042" cy="2063642"/>
          </a:xfrm>
          <a:prstGeom prst="rect">
            <a:avLst/>
          </a:prstGeom>
        </p:spPr>
        <p:txBody>
          <a:bodyPr wrap="square">
            <a:spAutoFit/>
          </a:bodyPr>
          <a:lstStyle/>
          <a:p>
            <a:pPr lvl="1" algn="just">
              <a:lnSpc>
                <a:spcPct val="150000"/>
              </a:lnSpc>
              <a:spcAft>
                <a:spcPts val="1600"/>
              </a:spcAft>
              <a:buClrTx/>
              <a:buSzTx/>
              <a:buFont typeface="Wingdings" panose="05000000000000000000" charset="0"/>
              <a:buChar char="Ø"/>
            </a:pPr>
            <a:r>
              <a:rPr lang="zh-CN" altLang="en-US" sz="2135" dirty="0">
                <a:sym typeface="Arial" panose="020B0604020202020204" pitchFamily="34" charset="0"/>
              </a:rPr>
              <a:t>外文特色专题数据库，是科技情报领域国内起步较早的外文在线学术资源平台，致力于为高校用户提供科研、教学等各类场景所需的学术文献保障，</a:t>
            </a:r>
            <a:r>
              <a:rPr lang="zh-CN" altLang="en-US" sz="2135" dirty="0">
                <a:sym typeface="+mn-ea"/>
              </a:rPr>
              <a:t>资源类型主要包括</a:t>
            </a:r>
            <a:r>
              <a:rPr lang="zh-CN" altLang="en-US" sz="2135" b="1" dirty="0">
                <a:sym typeface="+mn-ea"/>
              </a:rPr>
              <a:t>学术论文（期刊论文、学位论文等）、会议记录（会议论文等）、科技报告、教学材料、机构出版物、专栏评述、各类白皮书及其他技术文档等10余种亚型，因专题而异</a:t>
            </a:r>
            <a:r>
              <a:rPr lang="zh-CN" altLang="en-US" sz="2135" dirty="0">
                <a:sym typeface="+mn-ea"/>
              </a:rPr>
              <a:t>。</a:t>
            </a:r>
            <a:r>
              <a:rPr lang="zh-CN" altLang="en-US" sz="2135" dirty="0">
                <a:sym typeface="Arial" panose="020B0604020202020204" pitchFamily="34" charset="0"/>
              </a:rPr>
              <a:t> </a:t>
            </a:r>
          </a:p>
        </p:txBody>
      </p:sp>
      <p:pic>
        <p:nvPicPr>
          <p:cNvPr id="3079" name="Picture 7" descr="H:\新生入馆教育\2023\2023新生入馆教育课件\国道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983" y="465872"/>
            <a:ext cx="11498263" cy="54864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新生入馆教育\2023\2023新生入馆教育课件\国道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13" y="1875745"/>
            <a:ext cx="11647487" cy="4568598"/>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H:\新生入馆教育\2023\2023新生入馆教育课件\国道1-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529" y="465872"/>
            <a:ext cx="11233830" cy="631494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新生入馆教育\2023\2023新生入馆教育课件\国道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529" y="1189037"/>
            <a:ext cx="11506200" cy="5668963"/>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H:\新生入馆教育\2023\2023新生入馆教育课件\国道2-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9387" y="785960"/>
            <a:ext cx="9921210" cy="5994854"/>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新生入馆教育\2023\2023新生入馆教育课件\国道2-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0450" y="831501"/>
            <a:ext cx="9827327" cy="6026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34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9"/>
                                        </p:tgtEl>
                                        <p:attrNameLst>
                                          <p:attrName>style.visibility</p:attrName>
                                        </p:attrNameLst>
                                      </p:cBhvr>
                                      <p:to>
                                        <p:strVal val="visible"/>
                                      </p:to>
                                    </p:set>
                                    <p:animEffect transition="in" filter="fade">
                                      <p:cBhvr>
                                        <p:cTn id="7" dur="1000"/>
                                        <p:tgtEl>
                                          <p:spTgt spid="3079"/>
                                        </p:tgtEl>
                                      </p:cBhvr>
                                    </p:animEffect>
                                    <p:anim calcmode="lin" valueType="num">
                                      <p:cBhvr>
                                        <p:cTn id="8" dur="1000" fill="hold"/>
                                        <p:tgtEl>
                                          <p:spTgt spid="3079"/>
                                        </p:tgtEl>
                                        <p:attrNameLst>
                                          <p:attrName>ppt_x</p:attrName>
                                        </p:attrNameLst>
                                      </p:cBhvr>
                                      <p:tavLst>
                                        <p:tav tm="0">
                                          <p:val>
                                            <p:strVal val="#ppt_x"/>
                                          </p:val>
                                        </p:tav>
                                        <p:tav tm="100000">
                                          <p:val>
                                            <p:strVal val="#ppt_x"/>
                                          </p:val>
                                        </p:tav>
                                      </p:tavLst>
                                    </p:anim>
                                    <p:anim calcmode="lin" valueType="num">
                                      <p:cBhvr>
                                        <p:cTn id="9" dur="1000" fill="hold"/>
                                        <p:tgtEl>
                                          <p:spTgt spid="307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80"/>
                                        </p:tgtEl>
                                        <p:attrNameLst>
                                          <p:attrName>style.visibility</p:attrName>
                                        </p:attrNameLst>
                                      </p:cBhvr>
                                      <p:to>
                                        <p:strVal val="visible"/>
                                      </p:to>
                                    </p:set>
                                    <p:animEffect transition="in" filter="fade">
                                      <p:cBhvr>
                                        <p:cTn id="14" dur="1000"/>
                                        <p:tgtEl>
                                          <p:spTgt spid="3080"/>
                                        </p:tgtEl>
                                      </p:cBhvr>
                                    </p:animEffect>
                                    <p:anim calcmode="lin" valueType="num">
                                      <p:cBhvr>
                                        <p:cTn id="15" dur="1000" fill="hold"/>
                                        <p:tgtEl>
                                          <p:spTgt spid="3080"/>
                                        </p:tgtEl>
                                        <p:attrNameLst>
                                          <p:attrName>ppt_x</p:attrName>
                                        </p:attrNameLst>
                                      </p:cBhvr>
                                      <p:tavLst>
                                        <p:tav tm="0">
                                          <p:val>
                                            <p:strVal val="#ppt_x"/>
                                          </p:val>
                                        </p:tav>
                                        <p:tav tm="100000">
                                          <p:val>
                                            <p:strVal val="#ppt_x"/>
                                          </p:val>
                                        </p:tav>
                                      </p:tavLst>
                                    </p:anim>
                                    <p:anim calcmode="lin" valueType="num">
                                      <p:cBhvr>
                                        <p:cTn id="16" dur="1000" fill="hold"/>
                                        <p:tgtEl>
                                          <p:spTgt spid="308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81"/>
                                        </p:tgtEl>
                                        <p:attrNameLst>
                                          <p:attrName>style.visibility</p:attrName>
                                        </p:attrNameLst>
                                      </p:cBhvr>
                                      <p:to>
                                        <p:strVal val="visible"/>
                                      </p:to>
                                    </p:set>
                                    <p:animEffect transition="in" filter="fade">
                                      <p:cBhvr>
                                        <p:cTn id="21" dur="1000"/>
                                        <p:tgtEl>
                                          <p:spTgt spid="3081"/>
                                        </p:tgtEl>
                                      </p:cBhvr>
                                    </p:animEffect>
                                    <p:anim calcmode="lin" valueType="num">
                                      <p:cBhvr>
                                        <p:cTn id="22" dur="1000" fill="hold"/>
                                        <p:tgtEl>
                                          <p:spTgt spid="3081"/>
                                        </p:tgtEl>
                                        <p:attrNameLst>
                                          <p:attrName>ppt_x</p:attrName>
                                        </p:attrNameLst>
                                      </p:cBhvr>
                                      <p:tavLst>
                                        <p:tav tm="0">
                                          <p:val>
                                            <p:strVal val="#ppt_x"/>
                                          </p:val>
                                        </p:tav>
                                        <p:tav tm="100000">
                                          <p:val>
                                            <p:strVal val="#ppt_x"/>
                                          </p:val>
                                        </p:tav>
                                      </p:tavLst>
                                    </p:anim>
                                    <p:anim calcmode="lin" valueType="num">
                                      <p:cBhvr>
                                        <p:cTn id="23" dur="1000" fill="hold"/>
                                        <p:tgtEl>
                                          <p:spTgt spid="308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082"/>
                                        </p:tgtEl>
                                        <p:attrNameLst>
                                          <p:attrName>style.visibility</p:attrName>
                                        </p:attrNameLst>
                                      </p:cBhvr>
                                      <p:to>
                                        <p:strVal val="visible"/>
                                      </p:to>
                                    </p:set>
                                    <p:animEffect transition="in" filter="fade">
                                      <p:cBhvr>
                                        <p:cTn id="28" dur="1000"/>
                                        <p:tgtEl>
                                          <p:spTgt spid="3082"/>
                                        </p:tgtEl>
                                      </p:cBhvr>
                                    </p:animEffect>
                                    <p:anim calcmode="lin" valueType="num">
                                      <p:cBhvr>
                                        <p:cTn id="29" dur="1000" fill="hold"/>
                                        <p:tgtEl>
                                          <p:spTgt spid="3082"/>
                                        </p:tgtEl>
                                        <p:attrNameLst>
                                          <p:attrName>ppt_x</p:attrName>
                                        </p:attrNameLst>
                                      </p:cBhvr>
                                      <p:tavLst>
                                        <p:tav tm="0">
                                          <p:val>
                                            <p:strVal val="#ppt_x"/>
                                          </p:val>
                                        </p:tav>
                                        <p:tav tm="100000">
                                          <p:val>
                                            <p:strVal val="#ppt_x"/>
                                          </p:val>
                                        </p:tav>
                                      </p:tavLst>
                                    </p:anim>
                                    <p:anim calcmode="lin" valueType="num">
                                      <p:cBhvr>
                                        <p:cTn id="30" dur="1000" fill="hold"/>
                                        <p:tgtEl>
                                          <p:spTgt spid="308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83"/>
                                        </p:tgtEl>
                                        <p:attrNameLst>
                                          <p:attrName>style.visibility</p:attrName>
                                        </p:attrNameLst>
                                      </p:cBhvr>
                                      <p:to>
                                        <p:strVal val="visible"/>
                                      </p:to>
                                    </p:set>
                                    <p:animEffect transition="in" filter="fade">
                                      <p:cBhvr>
                                        <p:cTn id="35" dur="1000"/>
                                        <p:tgtEl>
                                          <p:spTgt spid="3083"/>
                                        </p:tgtEl>
                                      </p:cBhvr>
                                    </p:animEffect>
                                    <p:anim calcmode="lin" valueType="num">
                                      <p:cBhvr>
                                        <p:cTn id="36" dur="1000" fill="hold"/>
                                        <p:tgtEl>
                                          <p:spTgt spid="3083"/>
                                        </p:tgtEl>
                                        <p:attrNameLst>
                                          <p:attrName>ppt_x</p:attrName>
                                        </p:attrNameLst>
                                      </p:cBhvr>
                                      <p:tavLst>
                                        <p:tav tm="0">
                                          <p:val>
                                            <p:strVal val="#ppt_x"/>
                                          </p:val>
                                        </p:tav>
                                        <p:tav tm="100000">
                                          <p:val>
                                            <p:strVal val="#ppt_x"/>
                                          </p:val>
                                        </p:tav>
                                      </p:tavLst>
                                    </p:anim>
                                    <p:anim calcmode="lin" valueType="num">
                                      <p:cBhvr>
                                        <p:cTn id="37" dur="1000" fill="hold"/>
                                        <p:tgtEl>
                                          <p:spTgt spid="308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084"/>
                                        </p:tgtEl>
                                        <p:attrNameLst>
                                          <p:attrName>style.visibility</p:attrName>
                                        </p:attrNameLst>
                                      </p:cBhvr>
                                      <p:to>
                                        <p:strVal val="visible"/>
                                      </p:to>
                                    </p:set>
                                    <p:animEffect transition="in" filter="fade">
                                      <p:cBhvr>
                                        <p:cTn id="42" dur="1000"/>
                                        <p:tgtEl>
                                          <p:spTgt spid="3084"/>
                                        </p:tgtEl>
                                      </p:cBhvr>
                                    </p:animEffect>
                                    <p:anim calcmode="lin" valueType="num">
                                      <p:cBhvr>
                                        <p:cTn id="43" dur="1000" fill="hold"/>
                                        <p:tgtEl>
                                          <p:spTgt spid="3084"/>
                                        </p:tgtEl>
                                        <p:attrNameLst>
                                          <p:attrName>ppt_x</p:attrName>
                                        </p:attrNameLst>
                                      </p:cBhvr>
                                      <p:tavLst>
                                        <p:tav tm="0">
                                          <p:val>
                                            <p:strVal val="#ppt_x"/>
                                          </p:val>
                                        </p:tav>
                                        <p:tav tm="100000">
                                          <p:val>
                                            <p:strVal val="#ppt_x"/>
                                          </p:val>
                                        </p:tav>
                                      </p:tavLst>
                                    </p:anim>
                                    <p:anim calcmode="lin" valueType="num">
                                      <p:cBhvr>
                                        <p:cTn id="44" dur="1000" fill="hold"/>
                                        <p:tgtEl>
                                          <p:spTgt spid="30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ísḻîḓe"/>
        <p:cNvGrpSpPr/>
        <p:nvPr/>
      </p:nvGrpSpPr>
      <p:grpSpPr>
        <a:xfrm>
          <a:off x="0" y="0"/>
          <a:ext cx="0" cy="0"/>
          <a:chOff x="0" y="0"/>
          <a:chExt cx="0" cy="0"/>
        </a:xfrm>
      </p:grpSpPr>
      <p:sp>
        <p:nvSpPr>
          <p:cNvPr id="4" name="ïSľïḋé"/>
          <p:cNvSpPr>
            <a:spLocks noGrp="1"/>
          </p:cNvSpPr>
          <p:nvPr>
            <p:ph type="title"/>
          </p:nvPr>
        </p:nvSpPr>
        <p:spPr>
          <a:xfrm>
            <a:off x="1848062" y="3261815"/>
            <a:ext cx="8748214" cy="1307996"/>
          </a:xfrm>
        </p:spPr>
        <p:txBody>
          <a:bodyPr>
            <a:noAutofit/>
          </a:bodyPr>
          <a:lstStyle/>
          <a:p>
            <a:r>
              <a:rPr lang="zh-CN" altLang="en-US" sz="6000" dirty="0" smtClean="0"/>
              <a:t>图书馆空间与安全管理</a:t>
            </a:r>
            <a:endParaRPr lang="zh-CN" altLang="en-US" sz="6000" dirty="0"/>
          </a:p>
        </p:txBody>
      </p:sp>
      <p:sp>
        <p:nvSpPr>
          <p:cNvPr id="2" name="íSḷidè"/>
          <p:cNvSpPr>
            <a:spLocks noGrp="1"/>
          </p:cNvSpPr>
          <p:nvPr>
            <p:ph type="sldNum" sz="quarter" idx="12"/>
          </p:nvPr>
        </p:nvSpPr>
        <p:spPr/>
        <p:txBody>
          <a:bodyPr/>
          <a:lstStyle/>
          <a:p>
            <a:fld id="{7F65B630-C7FF-41C0-9923-C5E5E29EED81}" type="slidenum">
              <a:rPr lang="zh-CN" altLang="en-US" smtClean="0"/>
              <a:t>48</a:t>
            </a:fld>
            <a:endParaRPr lang="zh-CN" altLang="en-US"/>
          </a:p>
        </p:txBody>
      </p:sp>
      <p:sp>
        <p:nvSpPr>
          <p:cNvPr id="6" name="îṥlïḑê"/>
          <p:cNvSpPr txBox="1"/>
          <p:nvPr/>
        </p:nvSpPr>
        <p:spPr>
          <a:xfrm>
            <a:off x="5312841" y="2186292"/>
            <a:ext cx="1553623" cy="1421926"/>
          </a:xfrm>
          <a:prstGeom prst="rect">
            <a:avLst/>
          </a:prstGeom>
        </p:spPr>
        <p:txBody>
          <a:bodyPr vert="horz" wrap="none" lIns="91436" tIns="45719" rIns="91436" bIns="45719" rtlCol="0" anchor="b">
            <a:spAutoFit/>
          </a:bodyPr>
          <a:lstStyle>
            <a:lvl1pPr algn="ctr" defTabSz="914400" rtl="0" eaLnBrk="1" latinLnBrk="0" hangingPunct="1">
              <a:lnSpc>
                <a:spcPct val="90000"/>
              </a:lnSpc>
              <a:spcBef>
                <a:spcPct val="0"/>
              </a:spcBef>
              <a:buNone/>
              <a:defRPr lang="zh-CN" altLang="en-US" sz="2800" b="1" kern="1200">
                <a:solidFill>
                  <a:schemeClr val="bg1"/>
                </a:solidFill>
                <a:latin typeface="+mj-lt"/>
                <a:ea typeface="+mj-ea"/>
                <a:cs typeface="+mj-cs"/>
              </a:defRPr>
            </a:lvl1pPr>
          </a:lstStyle>
          <a:p>
            <a:r>
              <a:rPr lang="en-GB" altLang="zh-CN" sz="9600" dirty="0">
                <a:solidFill>
                  <a:srgbClr val="BD2B16"/>
                </a:solidFill>
              </a:rPr>
              <a:t>04</a:t>
            </a:r>
            <a:endParaRPr lang="en-GB" sz="9600" dirty="0">
              <a:solidFill>
                <a:srgbClr val="BD2B16"/>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îš1îḑè"/>
        <p:cNvGrpSpPr/>
        <p:nvPr/>
      </p:nvGrpSpPr>
      <p:grpSpPr>
        <a:xfrm>
          <a:off x="0" y="0"/>
          <a:ext cx="0" cy="0"/>
          <a:chOff x="0" y="0"/>
          <a:chExt cx="0" cy="0"/>
        </a:xfrm>
      </p:grpSpPr>
      <p:sp>
        <p:nvSpPr>
          <p:cNvPr id="3" name="îSľiḍè"/>
          <p:cNvSpPr>
            <a:spLocks noGrp="1"/>
          </p:cNvSpPr>
          <p:nvPr>
            <p:ph type="sldNum" sz="quarter" idx="12"/>
          </p:nvPr>
        </p:nvSpPr>
        <p:spPr/>
        <p:txBody>
          <a:bodyPr/>
          <a:lstStyle/>
          <a:p>
            <a:fld id="{7F65B630-C7FF-41C0-9923-C5E5E29EED81}" type="slidenum">
              <a:rPr lang="zh-CN" altLang="en-US" smtClean="0"/>
              <a:t>49</a:t>
            </a:fld>
            <a:endParaRPr lang="zh-CN" altLang="en-US"/>
          </a:p>
        </p:txBody>
      </p:sp>
      <p:sp>
        <p:nvSpPr>
          <p:cNvPr id="21" name="矩形 2"/>
          <p:cNvSpPr/>
          <p:nvPr/>
        </p:nvSpPr>
        <p:spPr>
          <a:xfrm>
            <a:off x="4606531" y="597018"/>
            <a:ext cx="2339041" cy="533064"/>
          </a:xfrm>
          <a:prstGeom prst="rect">
            <a:avLst/>
          </a:prstGeom>
          <a:noFill/>
          <a:ln w="9525">
            <a:noFill/>
          </a:ln>
        </p:spPr>
        <p:txBody>
          <a:bodyPr wrap="none"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10000"/>
              </a:lnSpc>
              <a:spcBef>
                <a:spcPct val="0"/>
              </a:spcBef>
              <a:buClr>
                <a:srgbClr val="31B6FD"/>
              </a:buClr>
              <a:buNone/>
            </a:pPr>
            <a:r>
              <a:rPr lang="zh-CN" altLang="en-US" sz="2800" b="1" dirty="0" smtClean="0">
                <a:latin typeface="华文中宋" panose="02010600040101010101" pitchFamily="2" charset="-122"/>
                <a:ea typeface="华文中宋" panose="02010600040101010101" pitchFamily="2" charset="-122"/>
              </a:rPr>
              <a:t>读者文明公约</a:t>
            </a:r>
            <a:endParaRPr lang="zh-CN" altLang="en-US" sz="2800" b="1" dirty="0">
              <a:latin typeface="华文中宋" panose="02010600040101010101" pitchFamily="2" charset="-122"/>
              <a:ea typeface="华文中宋" panose="02010600040101010101" pitchFamily="2" charset="-122"/>
            </a:endParaRPr>
          </a:p>
        </p:txBody>
      </p:sp>
      <p:sp>
        <p:nvSpPr>
          <p:cNvPr id="23" name="Rectangle 3"/>
          <p:cNvSpPr txBox="1">
            <a:spLocks noChangeArrowheads="1"/>
          </p:cNvSpPr>
          <p:nvPr/>
        </p:nvSpPr>
        <p:spPr>
          <a:xfrm>
            <a:off x="1025673" y="1163487"/>
            <a:ext cx="10220082" cy="4597834"/>
          </a:xfrm>
          <a:prstGeom prst="rect">
            <a:avLst/>
          </a:prstGeom>
        </p:spPr>
        <p:txBody>
          <a:bodyPr vert="horz" wrap="square" lIns="68558" tIns="34289" rIns="68558" bIns="34289" numCol="1" rtlCol="0" anchor="t" anchorCtr="0" compatLnSpc="1">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zh-CN" altLang="en-US" sz="2900" b="1" dirty="0">
                <a:solidFill>
                  <a:schemeClr val="accent1"/>
                </a:solidFill>
                <a:latin typeface="华文中宋" panose="02010600040101010101" pitchFamily="2" charset="-122"/>
                <a:ea typeface="华文中宋" panose="02010600040101010101" pitchFamily="2" charset="-122"/>
              </a:rPr>
              <a:t> 文明礼貌</a:t>
            </a:r>
            <a:endParaRPr lang="en-US" altLang="zh-CN" sz="2900" b="1" dirty="0">
              <a:solidFill>
                <a:schemeClr val="accent1"/>
              </a:solidFill>
              <a:latin typeface="华文中宋" panose="02010600040101010101" pitchFamily="2" charset="-122"/>
              <a:ea typeface="华文中宋" panose="02010600040101010101" pitchFamily="2" charset="-122"/>
            </a:endParaRPr>
          </a:p>
          <a:p>
            <a:pPr marL="0" indent="0">
              <a:lnSpc>
                <a:spcPct val="120000"/>
              </a:lnSpc>
              <a:buFont typeface="Arial" panose="020B0604020202020204" pitchFamily="34" charset="0"/>
              <a:buNone/>
            </a:pPr>
            <a:r>
              <a:rPr lang="en-US" altLang="zh-CN" sz="2900" b="1" dirty="0" smtClean="0"/>
              <a:t>         </a:t>
            </a:r>
            <a:r>
              <a:rPr lang="zh-CN" altLang="en-US" sz="2900" dirty="0" smtClean="0">
                <a:latin typeface="华光魏体_CNKI" pitchFamily="2" charset="-122"/>
                <a:ea typeface="华光魏体_CNKI" pitchFamily="2" charset="-122"/>
              </a:rPr>
              <a:t>着装整齐，举止文明，不妨碍他人查阅资料，维护文明优雅的图书馆环境。</a:t>
            </a:r>
            <a:endParaRPr lang="en-US" altLang="zh-CN" sz="2900" dirty="0" smtClean="0">
              <a:latin typeface="华光魏体_CNKI" pitchFamily="2" charset="-122"/>
              <a:ea typeface="华光魏体_CNKI" pitchFamily="2" charset="-122"/>
            </a:endParaRPr>
          </a:p>
          <a:p>
            <a:pPr>
              <a:lnSpc>
                <a:spcPct val="120000"/>
              </a:lnSpc>
            </a:pPr>
            <a:r>
              <a:rPr lang="zh-CN" altLang="en-US" sz="2900" b="1" dirty="0" smtClean="0">
                <a:solidFill>
                  <a:schemeClr val="accent1"/>
                </a:solidFill>
                <a:latin typeface="华文中宋" panose="02010600040101010101" pitchFamily="2" charset="-122"/>
                <a:ea typeface="华文中宋" panose="02010600040101010101" pitchFamily="2" charset="-122"/>
              </a:rPr>
              <a:t>遵守秩序</a:t>
            </a:r>
            <a:endParaRPr lang="en-US" altLang="zh-CN" sz="2900" b="1" dirty="0" smtClean="0">
              <a:solidFill>
                <a:schemeClr val="accent1"/>
              </a:solidFill>
              <a:latin typeface="华文中宋" panose="02010600040101010101" pitchFamily="2" charset="-122"/>
              <a:ea typeface="华文中宋" panose="02010600040101010101" pitchFamily="2" charset="-122"/>
            </a:endParaRPr>
          </a:p>
          <a:p>
            <a:pPr marL="0" indent="0">
              <a:lnSpc>
                <a:spcPct val="120000"/>
              </a:lnSpc>
              <a:buFont typeface="Arial" panose="020B0604020202020204" pitchFamily="34" charset="0"/>
              <a:buNone/>
            </a:pPr>
            <a:r>
              <a:rPr lang="zh-CN" altLang="en-US" sz="2900" dirty="0" smtClean="0">
                <a:latin typeface="华光魏体_CNKI" pitchFamily="2" charset="-122"/>
                <a:ea typeface="华光魏体_CNKI" pitchFamily="2" charset="-122"/>
              </a:rPr>
              <a:t>         不用物品抢占阅览座位。检测仪发出报警信号时，应配合检查。离开图书馆时带走所 有个人物品。 </a:t>
            </a:r>
            <a:endParaRPr lang="en-US" sz="2900" dirty="0" smtClean="0">
              <a:latin typeface="华光魏体_CNKI" pitchFamily="2" charset="-122"/>
              <a:ea typeface="华光魏体_CNKI" pitchFamily="2" charset="-122"/>
            </a:endParaRPr>
          </a:p>
          <a:p>
            <a:pPr>
              <a:lnSpc>
                <a:spcPct val="120000"/>
              </a:lnSpc>
            </a:pPr>
            <a:r>
              <a:rPr lang="zh-CN" altLang="en-US" sz="2900" b="1" dirty="0" smtClean="0">
                <a:solidFill>
                  <a:schemeClr val="accent1"/>
                </a:solidFill>
                <a:latin typeface="华文中宋" panose="02010600040101010101" pitchFamily="2" charset="-122"/>
                <a:ea typeface="华文中宋" panose="02010600040101010101" pitchFamily="2" charset="-122"/>
              </a:rPr>
              <a:t>保持清洁</a:t>
            </a:r>
            <a:endParaRPr lang="en-US" altLang="zh-CN" sz="2900" b="1" dirty="0" smtClean="0">
              <a:solidFill>
                <a:schemeClr val="accent1"/>
              </a:solidFill>
              <a:latin typeface="华文中宋" panose="02010600040101010101" pitchFamily="2" charset="-122"/>
              <a:ea typeface="华文中宋" panose="02010600040101010101" pitchFamily="2" charset="-122"/>
            </a:endParaRPr>
          </a:p>
          <a:p>
            <a:pPr marL="0" indent="0">
              <a:lnSpc>
                <a:spcPct val="120000"/>
              </a:lnSpc>
              <a:buFont typeface="Arial" panose="020B0604020202020204" pitchFamily="34" charset="0"/>
              <a:buNone/>
            </a:pPr>
            <a:r>
              <a:rPr lang="en-US" altLang="zh-CN" sz="2900" b="1" dirty="0" smtClean="0"/>
              <a:t>         </a:t>
            </a:r>
            <a:r>
              <a:rPr lang="zh-CN" altLang="en-US" sz="2900" dirty="0" smtClean="0">
                <a:latin typeface="华光魏体_CNKI" pitchFamily="2" charset="-122"/>
                <a:ea typeface="华光魏体_CNKI" pitchFamily="2" charset="-122"/>
              </a:rPr>
              <a:t>不在书库、阅览室内拨打或接听手机、吃零食、乱扔纸屑杂物或随地吐痰。</a:t>
            </a:r>
            <a:endParaRPr lang="en-US" altLang="zh-CN" sz="2900" dirty="0" smtClean="0">
              <a:latin typeface="华光魏体_CNKI" pitchFamily="2" charset="-122"/>
              <a:ea typeface="华光魏体_CNKI" pitchFamily="2" charset="-122"/>
            </a:endParaRPr>
          </a:p>
          <a:p>
            <a:pPr>
              <a:lnSpc>
                <a:spcPct val="120000"/>
              </a:lnSpc>
            </a:pPr>
            <a:r>
              <a:rPr lang="zh-CN" altLang="en-US" sz="2900" b="1" dirty="0" smtClean="0">
                <a:solidFill>
                  <a:schemeClr val="accent1"/>
                </a:solidFill>
                <a:latin typeface="华文中宋" panose="02010600040101010101" pitchFamily="2" charset="-122"/>
                <a:ea typeface="华文中宋" panose="02010600040101010101" pitchFamily="2" charset="-122"/>
              </a:rPr>
              <a:t>爱护公物</a:t>
            </a:r>
            <a:endParaRPr lang="en-US" altLang="zh-CN" sz="2900" b="1" dirty="0" smtClean="0">
              <a:solidFill>
                <a:schemeClr val="accent1"/>
              </a:solidFill>
              <a:latin typeface="华文中宋" panose="02010600040101010101" pitchFamily="2" charset="-122"/>
              <a:ea typeface="华文中宋" panose="02010600040101010101" pitchFamily="2" charset="-122"/>
            </a:endParaRPr>
          </a:p>
          <a:p>
            <a:pPr marL="0" indent="0">
              <a:lnSpc>
                <a:spcPct val="120000"/>
              </a:lnSpc>
              <a:buFont typeface="Arial" panose="020B0604020202020204" pitchFamily="34" charset="0"/>
              <a:buNone/>
            </a:pPr>
            <a:r>
              <a:rPr lang="en-US" altLang="zh-CN" sz="2900" b="1" dirty="0" smtClean="0"/>
              <a:t>         </a:t>
            </a:r>
            <a:r>
              <a:rPr lang="zh-CN" altLang="en-US" sz="2900" dirty="0" smtClean="0">
                <a:latin typeface="华光魏体_CNKI" pitchFamily="2" charset="-122"/>
                <a:ea typeface="华光魏体_CNKI" pitchFamily="2" charset="-122"/>
              </a:rPr>
              <a:t>不涂改、批划、污损、撕页、剪割、偷窃书刊资料。不随意涂抹刻画和破坏设施设备。</a:t>
            </a:r>
            <a:endParaRPr lang="en-US" sz="2900" dirty="0" smtClean="0">
              <a:latin typeface="华光魏体_CNKI" pitchFamily="2" charset="-122"/>
              <a:ea typeface="华光魏体_CNKI" pitchFamily="2" charset="-122"/>
            </a:endParaRPr>
          </a:p>
          <a:p>
            <a:pPr>
              <a:lnSpc>
                <a:spcPct val="120000"/>
              </a:lnSpc>
            </a:pPr>
            <a:r>
              <a:rPr lang="zh-CN" altLang="en-US" sz="2900" b="1" dirty="0" smtClean="0">
                <a:solidFill>
                  <a:schemeClr val="accent1"/>
                </a:solidFill>
                <a:latin typeface="华文中宋" panose="02010600040101010101" pitchFamily="2" charset="-122"/>
                <a:ea typeface="华文中宋" panose="02010600040101010101" pitchFamily="2" charset="-122"/>
              </a:rPr>
              <a:t>安全防火</a:t>
            </a:r>
            <a:endParaRPr lang="en-US" altLang="zh-CN" sz="2900" b="1" dirty="0" smtClean="0">
              <a:solidFill>
                <a:schemeClr val="accent1"/>
              </a:solidFill>
              <a:latin typeface="华文中宋" panose="02010600040101010101" pitchFamily="2" charset="-122"/>
              <a:ea typeface="华文中宋" panose="02010600040101010101" pitchFamily="2" charset="-122"/>
            </a:endParaRPr>
          </a:p>
          <a:p>
            <a:pPr marL="0" indent="0">
              <a:lnSpc>
                <a:spcPct val="120000"/>
              </a:lnSpc>
              <a:buFont typeface="Arial" panose="020B0604020202020204" pitchFamily="34" charset="0"/>
              <a:buNone/>
            </a:pPr>
            <a:r>
              <a:rPr lang="en-US" altLang="zh-CN" sz="2900" b="1" dirty="0" smtClean="0"/>
              <a:t>         </a:t>
            </a:r>
            <a:r>
              <a:rPr lang="zh-CN" altLang="en-US" sz="2900" dirty="0" smtClean="0">
                <a:latin typeface="华光魏体_CNKI" pitchFamily="2" charset="-122"/>
                <a:ea typeface="华光魏体_CNKI" pitchFamily="2" charset="-122"/>
              </a:rPr>
              <a:t>图书馆是重点防火单位，严禁在馆内吸烟，严禁携带易燃、易爆等危险品入馆。</a:t>
            </a:r>
            <a:endParaRPr lang="en-US" sz="2900" dirty="0">
              <a:latin typeface="华光魏体_CNKI" pitchFamily="2" charset="-122"/>
              <a:ea typeface="华光魏体_CNKI" pitchFamily="2" charset="-122"/>
            </a:endParaRPr>
          </a:p>
        </p:txBody>
      </p:sp>
      <p:pic>
        <p:nvPicPr>
          <p:cNvPr id="2050" name="Picture 2" descr="H:\新生入馆教育\2024\图片\logo.JPG"/>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8200"/>
                    </a14:imgEffect>
                  </a14:imgLayer>
                </a14:imgProps>
              </a:ext>
              <a:ext uri="{28A0092B-C50C-407E-A947-70E740481C1C}">
                <a14:useLocalDpi xmlns:a14="http://schemas.microsoft.com/office/drawing/2010/main" val="0"/>
              </a:ext>
            </a:extLst>
          </a:blip>
          <a:srcRect/>
          <a:stretch>
            <a:fillRect/>
          </a:stretch>
        </p:blipFill>
        <p:spPr bwMode="auto">
          <a:xfrm>
            <a:off x="6757761" y="6063342"/>
            <a:ext cx="4269468" cy="596674"/>
          </a:xfrm>
          <a:prstGeom prst="rect">
            <a:avLst/>
          </a:prstGeom>
          <a:noFill/>
          <a:effectLst>
            <a:reflection blurRad="6350" stA="50000" endA="300" endPos="55500" dist="50800" dir="5400000" sy="-100000" algn="bl" rotWithShape="0"/>
          </a:effectLst>
          <a:scene3d>
            <a:camera prst="perspectiveRelaxed"/>
            <a:lightRig rig="threePt" dir="t"/>
          </a:scene3d>
          <a:sp3d prstMaterial="matte"/>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ïṧḻiḋè"/>
        <p:cNvGrpSpPr/>
        <p:nvPr/>
      </p:nvGrpSpPr>
      <p:grpSpPr>
        <a:xfrm>
          <a:off x="0" y="0"/>
          <a:ext cx="0" cy="0"/>
          <a:chOff x="0" y="0"/>
          <a:chExt cx="0" cy="0"/>
        </a:xfrm>
      </p:grpSpPr>
      <p:sp>
        <p:nvSpPr>
          <p:cNvPr id="3" name="íşḷîde"/>
          <p:cNvSpPr>
            <a:spLocks noGrp="1"/>
          </p:cNvSpPr>
          <p:nvPr>
            <p:ph type="sldNum" sz="quarter" idx="12"/>
          </p:nvPr>
        </p:nvSpPr>
        <p:spPr/>
        <p:txBody>
          <a:bodyPr/>
          <a:lstStyle/>
          <a:p>
            <a:fld id="{7F65B630-C7FF-41C0-9923-C5E5E29EED81}" type="slidenum">
              <a:rPr lang="zh-CN" altLang="en-US" smtClean="0"/>
              <a:t>5</a:t>
            </a:fld>
            <a:endParaRPr lang="zh-CN" altLang="en-US"/>
          </a:p>
        </p:txBody>
      </p:sp>
      <p:pic>
        <p:nvPicPr>
          <p:cNvPr id="17" name="Picture 2" descr="H:\新生入馆教育\2022\2022新生入馆教育20221027\照片\一楼借还书.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3415" y="1075690"/>
            <a:ext cx="3756025" cy="236347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H:\新生入馆教育\2022\2022新生入馆教育20221027\照片\一楼自习室.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11745" y="224155"/>
            <a:ext cx="4065270" cy="2190115"/>
          </a:xfrm>
          <a:prstGeom prst="rect">
            <a:avLst/>
          </a:prstGeom>
          <a:noFill/>
          <a:extLst>
            <a:ext uri="{909E8E84-426E-40DD-AFC4-6F175D3DCCD1}">
              <a14:hiddenFill xmlns:a14="http://schemas.microsoft.com/office/drawing/2010/main">
                <a:solidFill>
                  <a:srgbClr val="FFFFFF"/>
                </a:solidFill>
              </a14:hiddenFill>
            </a:ext>
          </a:extLst>
        </p:spPr>
      </p:pic>
      <p:sp>
        <p:nvSpPr>
          <p:cNvPr id="19" name="右箭头标注 18"/>
          <p:cNvSpPr/>
          <p:nvPr/>
        </p:nvSpPr>
        <p:spPr>
          <a:xfrm>
            <a:off x="517960" y="2196664"/>
            <a:ext cx="1037707" cy="2371504"/>
          </a:xfrm>
          <a:prstGeom prst="rightArrowCallou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lIns="91407" tIns="45703" rIns="91407" bIns="45703" anchor="ctr"/>
          <a:lstStyle/>
          <a:p>
            <a:pPr algn="ctr" fontAlgn="base">
              <a:spcBef>
                <a:spcPct val="0"/>
              </a:spcBef>
              <a:spcAft>
                <a:spcPct val="0"/>
              </a:spcAft>
              <a:defRPr/>
            </a:pPr>
            <a:r>
              <a:rPr lang="zh-CN" altLang="en-US" sz="2100" b="1" dirty="0">
                <a:solidFill>
                  <a:schemeClr val="tx1"/>
                </a:solidFill>
                <a:latin typeface="+mn-ea"/>
              </a:rPr>
              <a:t>福</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慧</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图</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书</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馆</a:t>
            </a:r>
          </a:p>
        </p:txBody>
      </p:sp>
      <p:sp>
        <p:nvSpPr>
          <p:cNvPr id="20" name="单圆角矩形 19">
            <a:hlinkClick r:id="rId6" action="ppaction://hlinkfile"/>
          </p:cNvPr>
          <p:cNvSpPr/>
          <p:nvPr/>
        </p:nvSpPr>
        <p:spPr>
          <a:xfrm>
            <a:off x="1600436" y="2826967"/>
            <a:ext cx="635805" cy="1110893"/>
          </a:xfrm>
          <a:prstGeom prst="snipRoundRect">
            <a:avLst/>
          </a:prstGeom>
          <a:solidFill>
            <a:schemeClr val="accent1">
              <a:lumMod val="20000"/>
              <a:lumOff val="80000"/>
            </a:schemeClr>
          </a:solidFill>
          <a:ln>
            <a:solidFill>
              <a:schemeClr val="accent1">
                <a:lumMod val="60000"/>
                <a:lumOff val="40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07" tIns="45703" rIns="91407" bIns="45703" anchor="ctr"/>
          <a:lstStyle/>
          <a:p>
            <a:pPr fontAlgn="base">
              <a:spcBef>
                <a:spcPts val="675"/>
              </a:spcBef>
              <a:spcAft>
                <a:spcPct val="0"/>
              </a:spcAft>
              <a:defRPr/>
            </a:pPr>
            <a:r>
              <a:rPr lang="zh-CN" altLang="en-US" sz="2100" b="1" dirty="0">
                <a:solidFill>
                  <a:srgbClr val="000000"/>
                </a:solidFill>
                <a:latin typeface="宋体" panose="02010600030101010101" pitchFamily="2" charset="-122"/>
                <a:ea typeface="宋体" panose="02010600030101010101" pitchFamily="2" charset="-122"/>
                <a:cs typeface="Arial" panose="020B0604020202020204" pitchFamily="34" charset="0"/>
                <a:sym typeface="Times New Roman" panose="02020603050405020304" pitchFamily="18" charset="0"/>
              </a:rPr>
              <a:t>一楼</a:t>
            </a:r>
            <a:endParaRPr lang="zh-CN" altLang="en-US" sz="2100" b="1"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Times New Roman" panose="02020603050405020304" pitchFamily="18" charset="0"/>
            </a:endParaRPr>
          </a:p>
        </p:txBody>
      </p:sp>
      <p:sp>
        <p:nvSpPr>
          <p:cNvPr id="2" name="矩形 1"/>
          <p:cNvSpPr/>
          <p:nvPr/>
        </p:nvSpPr>
        <p:spPr>
          <a:xfrm>
            <a:off x="3302759" y="3621381"/>
            <a:ext cx="3967556" cy="738662"/>
          </a:xfrm>
          <a:prstGeom prst="rect">
            <a:avLst/>
          </a:prstGeom>
          <a:solidFill>
            <a:schemeClr val="bg2"/>
          </a:solidFill>
        </p:spPr>
        <p:txBody>
          <a:bodyPr wrap="square" lIns="91436" tIns="45719" rIns="91436" bIns="45719">
            <a:spAutoFit/>
          </a:bodyPr>
          <a:lstStyle/>
          <a:p>
            <a:pPr lvl="0">
              <a:defRPr/>
            </a:pPr>
            <a:r>
              <a:rPr lang="zh-CN" altLang="zh-CN" sz="2100" b="1" dirty="0">
                <a:latin typeface="隶书" panose="02010509060101010101" pitchFamily="49" charset="-122"/>
                <a:ea typeface="隶书" panose="02010509060101010101" pitchFamily="49" charset="-122"/>
              </a:rPr>
              <a:t>借还书处：借还书、咨询、</a:t>
            </a:r>
            <a:r>
              <a:rPr lang="zh-CN" altLang="en-US" sz="2100" b="1" dirty="0">
                <a:latin typeface="隶书" panose="02010509060101010101" pitchFamily="49" charset="-122"/>
                <a:ea typeface="隶书" panose="02010509060101010101" pitchFamily="49" charset="-122"/>
              </a:rPr>
              <a:t>图</a:t>
            </a:r>
            <a:r>
              <a:rPr lang="zh-CN" altLang="zh-CN" sz="2100" b="1" dirty="0">
                <a:latin typeface="隶书" panose="02010509060101010101" pitchFamily="49" charset="-122"/>
                <a:ea typeface="隶书" panose="02010509060101010101" pitchFamily="49" charset="-122"/>
              </a:rPr>
              <a:t>书</a:t>
            </a:r>
            <a:r>
              <a:rPr lang="en-US" altLang="zh-CN" sz="2100" b="1" dirty="0">
                <a:latin typeface="隶书" panose="02010509060101010101" pitchFamily="49" charset="-122"/>
                <a:ea typeface="隶书" panose="02010509060101010101" pitchFamily="49" charset="-122"/>
              </a:rPr>
              <a:t>     </a:t>
            </a:r>
            <a:r>
              <a:rPr lang="zh-CN" altLang="zh-CN" sz="2100" b="1" dirty="0">
                <a:latin typeface="隶书" panose="02010509060101010101" pitchFamily="49" charset="-122"/>
                <a:ea typeface="隶书" panose="02010509060101010101" pitchFamily="49" charset="-122"/>
              </a:rPr>
              <a:t>损坏遗失赔偿等业务</a:t>
            </a:r>
            <a:r>
              <a:rPr lang="zh-CN" altLang="en-US" sz="2100" b="1" dirty="0">
                <a:latin typeface="隶书" panose="02010509060101010101" pitchFamily="49" charset="-122"/>
                <a:ea typeface="隶书" panose="02010509060101010101" pitchFamily="49" charset="-122"/>
              </a:rPr>
              <a:t>。</a:t>
            </a:r>
            <a:endParaRPr lang="zh-CN" altLang="zh-CN" sz="2100" b="1" dirty="0">
              <a:latin typeface="隶书" panose="02010509060101010101" pitchFamily="49" charset="-122"/>
              <a:ea typeface="隶书" panose="02010509060101010101" pitchFamily="49" charset="-122"/>
            </a:endParaRPr>
          </a:p>
        </p:txBody>
      </p:sp>
      <p:sp>
        <p:nvSpPr>
          <p:cNvPr id="21" name="矩形 20"/>
          <p:cNvSpPr/>
          <p:nvPr/>
        </p:nvSpPr>
        <p:spPr>
          <a:xfrm>
            <a:off x="7996418" y="2700603"/>
            <a:ext cx="3295783" cy="738662"/>
          </a:xfrm>
          <a:prstGeom prst="rect">
            <a:avLst/>
          </a:prstGeom>
          <a:solidFill>
            <a:schemeClr val="bg2"/>
          </a:solidFill>
        </p:spPr>
        <p:txBody>
          <a:bodyPr wrap="square" lIns="91436" tIns="45719" rIns="91436" bIns="45719">
            <a:spAutoFit/>
          </a:bodyPr>
          <a:lstStyle/>
          <a:p>
            <a:pPr>
              <a:defRPr/>
            </a:pPr>
            <a:r>
              <a:rPr lang="zh-CN" altLang="zh-CN" sz="2100" b="1" dirty="0">
                <a:latin typeface="隶书" panose="02010509060101010101" pitchFamily="49" charset="-122"/>
                <a:ea typeface="隶书" panose="02010509060101010101" pitchFamily="49" charset="-122"/>
              </a:rPr>
              <a:t>自修室：可容纳近500个读者在室内学习</a:t>
            </a:r>
            <a:r>
              <a:rPr lang="zh-CN" altLang="en-US" sz="2100" b="1" dirty="0">
                <a:latin typeface="隶书" panose="02010509060101010101" pitchFamily="49" charset="-122"/>
                <a:ea typeface="隶书" panose="02010509060101010101" pitchFamily="49" charset="-122"/>
              </a:rPr>
              <a:t>。</a:t>
            </a:r>
            <a:endParaRPr lang="zh-CN" altLang="zh-CN" sz="2100" b="1" dirty="0">
              <a:latin typeface="隶书" panose="02010509060101010101" pitchFamily="49" charset="-122"/>
              <a:ea typeface="隶书" panose="02010509060101010101" pitchFamily="49" charset="-122"/>
            </a:endParaRPr>
          </a:p>
        </p:txBody>
      </p:sp>
      <p:sp>
        <p:nvSpPr>
          <p:cNvPr id="22" name="矩形 21"/>
          <p:cNvSpPr/>
          <p:nvPr/>
        </p:nvSpPr>
        <p:spPr>
          <a:xfrm>
            <a:off x="839833" y="4934450"/>
            <a:ext cx="5778682" cy="1531664"/>
          </a:xfrm>
          <a:prstGeom prst="rect">
            <a:avLst/>
          </a:prstGeom>
          <a:solidFill>
            <a:schemeClr val="bg2"/>
          </a:solidFill>
        </p:spPr>
        <p:txBody>
          <a:bodyPr wrap="square" lIns="91436" tIns="45719" rIns="91436" bIns="45719">
            <a:noAutofit/>
          </a:bodyPr>
          <a:lstStyle/>
          <a:p>
            <a:pPr>
              <a:defRPr/>
            </a:pPr>
            <a:r>
              <a:rPr lang="en-US" altLang="zh-CN" sz="2100" b="1" dirty="0">
                <a:latin typeface="隶书" panose="02010509060101010101" pitchFamily="49" charset="-122"/>
                <a:ea typeface="隶书" panose="02010509060101010101" pitchFamily="49" charset="-122"/>
              </a:rPr>
              <a:t>* </a:t>
            </a:r>
            <a:r>
              <a:rPr lang="zh-CN" altLang="en-US" sz="2100" b="1" dirty="0" smtClean="0">
                <a:latin typeface="隶书" panose="02010509060101010101" pitchFamily="49" charset="-122"/>
                <a:ea typeface="隶书" panose="02010509060101010101" pitchFamily="49" charset="-122"/>
              </a:rPr>
              <a:t>习</a:t>
            </a:r>
            <a:r>
              <a:rPr lang="zh-CN" altLang="en-US" sz="2100" b="1" dirty="0">
                <a:latin typeface="隶书" panose="02010509060101010101" pitchFamily="49" charset="-122"/>
                <a:ea typeface="隶书" panose="02010509060101010101" pitchFamily="49" charset="-122"/>
              </a:rPr>
              <a:t>近平新时代中国特色社会主义思想学习</a:t>
            </a:r>
            <a:r>
              <a:rPr lang="zh-CN" altLang="en-US" sz="2100" b="1" dirty="0" smtClean="0">
                <a:latin typeface="隶书" panose="02010509060101010101" pitchFamily="49" charset="-122"/>
                <a:ea typeface="隶书" panose="02010509060101010101" pitchFamily="49" charset="-122"/>
              </a:rPr>
              <a:t>园地</a:t>
            </a:r>
            <a:r>
              <a:rPr lang="en-US" altLang="zh-CN" sz="2100" b="1" dirty="0" smtClean="0">
                <a:latin typeface="隶书" panose="02010509060101010101" pitchFamily="49" charset="-122"/>
                <a:ea typeface="隶书" panose="02010509060101010101" pitchFamily="49" charset="-122"/>
              </a:rPr>
              <a:t>: </a:t>
            </a:r>
            <a:r>
              <a:rPr lang="zh-CN" altLang="en-US" sz="2100" b="1" dirty="0" smtClean="0">
                <a:latin typeface="隶书" panose="02010509060101010101" pitchFamily="49" charset="-122"/>
                <a:ea typeface="隶书" panose="02010509060101010101" pitchFamily="49" charset="-122"/>
              </a:rPr>
              <a:t>陈列</a:t>
            </a:r>
            <a:r>
              <a:rPr lang="zh-CN" altLang="en-US" sz="2100" b="1" dirty="0">
                <a:latin typeface="隶书" panose="02010509060101010101" pitchFamily="49" charset="-122"/>
                <a:ea typeface="隶书" panose="02010509060101010101" pitchFamily="49" charset="-122"/>
              </a:rPr>
              <a:t>习近平总书记著作、论述摘编、思想研究以及描写习近平总书记工作生活经历的作品等资料。</a:t>
            </a:r>
            <a:endParaRPr lang="zh-CN" altLang="zh-CN" sz="2100" b="1" dirty="0">
              <a:latin typeface="隶书" panose="02010509060101010101" pitchFamily="49" charset="-122"/>
              <a:ea typeface="隶书" panose="02010509060101010101" pitchFamily="49" charset="-122"/>
            </a:endParaRPr>
          </a:p>
        </p:txBody>
      </p:sp>
      <p:sp>
        <p:nvSpPr>
          <p:cNvPr id="11" name="îŝļîde"/>
          <p:cNvSpPr/>
          <p:nvPr/>
        </p:nvSpPr>
        <p:spPr>
          <a:xfrm>
            <a:off x="338809" y="447608"/>
            <a:ext cx="3952504"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1.2 </a:t>
            </a:r>
            <a:r>
              <a:rPr kumimoji="1" lang="zh-CN" altLang="en-US" sz="2800" b="1" dirty="0" smtClean="0">
                <a:solidFill>
                  <a:srgbClr val="FFFFFF"/>
                </a:solidFill>
              </a:rPr>
              <a:t>机构及库室分布</a:t>
            </a:r>
            <a:endParaRPr kumimoji="1" lang="en-US" altLang="zh-CN" sz="2800" b="1" dirty="0">
              <a:solidFill>
                <a:srgbClr val="FFFFFF"/>
              </a:solidFill>
            </a:endParaRPr>
          </a:p>
        </p:txBody>
      </p:sp>
      <p:pic>
        <p:nvPicPr>
          <p:cNvPr id="307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49440" y="4286348"/>
            <a:ext cx="4727575" cy="241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50</a:t>
            </a:fld>
            <a:endParaRPr lang="zh-CN" altLang="en-US"/>
          </a:p>
        </p:txBody>
      </p:sp>
      <p:sp>
        <p:nvSpPr>
          <p:cNvPr id="4" name="矩形 3"/>
          <p:cNvSpPr/>
          <p:nvPr/>
        </p:nvSpPr>
        <p:spPr>
          <a:xfrm>
            <a:off x="1447871" y="1737985"/>
            <a:ext cx="8061184" cy="461635"/>
          </a:xfrm>
          <a:prstGeom prst="rect">
            <a:avLst/>
          </a:prstGeom>
          <a:noFill/>
          <a:ln w="9525">
            <a:noFill/>
          </a:ln>
        </p:spPr>
        <p:txBody>
          <a:bodyPr wrap="square"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indent="0" defTabSz="914400" eaLnBrk="1" hangingPunct="1">
              <a:lnSpc>
                <a:spcPct val="100000"/>
              </a:lnSpc>
              <a:spcBef>
                <a:spcPct val="0"/>
              </a:spcBef>
              <a:buNone/>
              <a:defRPr/>
            </a:pPr>
            <a:r>
              <a:rPr lang="zh-CN" altLang="en-US" sz="2400" b="1" dirty="0">
                <a:latin typeface="Times New Roman" panose="02020603050405020304" pitchFamily="18" charset="0"/>
                <a:ea typeface="宋体" panose="02010600030101010101" pitchFamily="2" charset="-122"/>
              </a:rPr>
              <a:t>        </a:t>
            </a:r>
            <a:r>
              <a:rPr lang="zh-CN" altLang="en-US" sz="2400" dirty="0">
                <a:latin typeface="+mn-ea"/>
              </a:rPr>
              <a:t>读者进入图书馆，需要通过门禁系统通道进入图书馆。</a:t>
            </a:r>
            <a:endParaRPr lang="en-US" altLang="zh-CN" sz="2400" dirty="0">
              <a:latin typeface="+mn-ea"/>
            </a:endParaRPr>
          </a:p>
        </p:txBody>
      </p:sp>
      <p:sp>
        <p:nvSpPr>
          <p:cNvPr id="5" name="矩形 4"/>
          <p:cNvSpPr/>
          <p:nvPr/>
        </p:nvSpPr>
        <p:spPr>
          <a:xfrm>
            <a:off x="651668" y="3269805"/>
            <a:ext cx="7509693" cy="2554515"/>
          </a:xfrm>
          <a:prstGeom prst="rect">
            <a:avLst/>
          </a:prstGeom>
        </p:spPr>
        <p:txBody>
          <a:bodyPr wrap="square" lIns="91410" tIns="45705" rIns="91410" bIns="45705">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000" i="0" u="none" strike="noStrike" kern="1200" cap="none" spc="0" normalizeH="0" baseline="0" noProof="0" dirty="0">
                <a:ln>
                  <a:noFill/>
                </a:ln>
                <a:solidFill>
                  <a:srgbClr val="9D1F08"/>
                </a:solidFill>
                <a:effectLst/>
                <a:uLnTx/>
                <a:uFillTx/>
                <a:latin typeface="+mn-ea"/>
              </a:rPr>
              <a:t>读卡识别</a:t>
            </a:r>
            <a:r>
              <a:rPr kumimoji="0" lang="zh-CN" altLang="en-US" sz="2000" i="0" u="none" strike="noStrike" kern="1200" cap="none" spc="0" normalizeH="0" baseline="0" noProof="0" dirty="0">
                <a:ln>
                  <a:noFill/>
                </a:ln>
                <a:solidFill>
                  <a:schemeClr val="tx1"/>
                </a:solidFill>
                <a:effectLst/>
                <a:uLnTx/>
                <a:uFillTx/>
                <a:latin typeface="+mn-ea"/>
              </a:rPr>
              <a:t>：直接读取一卡通。</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2000" i="0" u="none" strike="noStrike" kern="1200" cap="none" spc="0" normalizeH="0" baseline="0" noProof="0" dirty="0">
              <a:ln>
                <a:noFill/>
              </a:ln>
              <a:solidFill>
                <a:schemeClr val="tx1"/>
              </a:solidFill>
              <a:effectLst/>
              <a:uLnTx/>
              <a:uFillTx/>
              <a:latin typeface="+mn-ea"/>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000" i="0" u="none" strike="noStrike" kern="1200" cap="none" spc="0" normalizeH="0" baseline="0" noProof="0" dirty="0">
                <a:ln>
                  <a:noFill/>
                </a:ln>
                <a:solidFill>
                  <a:srgbClr val="9D1F08"/>
                </a:solidFill>
                <a:effectLst/>
                <a:uLnTx/>
                <a:uFillTx/>
                <a:latin typeface="+mn-ea"/>
              </a:rPr>
              <a:t>扫码识别</a:t>
            </a:r>
            <a:r>
              <a:rPr kumimoji="0" lang="zh-CN" altLang="en-US" sz="2000" i="0" u="none" strike="noStrike" kern="1200" cap="none" spc="0" normalizeH="0" baseline="0" noProof="0" dirty="0">
                <a:ln>
                  <a:noFill/>
                </a:ln>
                <a:solidFill>
                  <a:schemeClr val="tx1"/>
                </a:solidFill>
                <a:effectLst/>
                <a:uLnTx/>
                <a:uFillTx/>
                <a:latin typeface="+mn-ea"/>
              </a:rPr>
              <a:t>：下载</a:t>
            </a:r>
            <a:r>
              <a:rPr kumimoji="0" lang="en-US" altLang="zh-CN" sz="2000" i="0" u="none" strike="noStrike" kern="1200" cap="none" spc="0" normalizeH="0" baseline="0" noProof="0" dirty="0">
                <a:ln>
                  <a:noFill/>
                </a:ln>
                <a:solidFill>
                  <a:schemeClr val="tx1"/>
                </a:solidFill>
                <a:effectLst/>
                <a:uLnTx/>
                <a:uFillTx/>
                <a:latin typeface="+mn-ea"/>
              </a:rPr>
              <a:t>“</a:t>
            </a:r>
            <a:r>
              <a:rPr kumimoji="0" lang="zh-CN" altLang="en-US" sz="2000" i="0" u="none" strike="noStrike" kern="1200" cap="none" spc="0" normalizeH="0" baseline="0" noProof="0" dirty="0">
                <a:ln>
                  <a:noFill/>
                </a:ln>
                <a:solidFill>
                  <a:schemeClr val="tx1"/>
                </a:solidFill>
                <a:effectLst/>
                <a:uLnTx/>
                <a:uFillTx/>
                <a:latin typeface="+mn-ea"/>
              </a:rPr>
              <a:t>完美校园</a:t>
            </a:r>
            <a:r>
              <a:rPr kumimoji="0" lang="en-US" altLang="zh-CN" sz="2000" i="0" u="none" strike="noStrike" kern="1200" cap="none" spc="0" normalizeH="0" baseline="0" noProof="0" dirty="0">
                <a:ln>
                  <a:noFill/>
                </a:ln>
                <a:solidFill>
                  <a:schemeClr val="tx1"/>
                </a:solidFill>
                <a:effectLst/>
                <a:uLnTx/>
                <a:uFillTx/>
                <a:latin typeface="+mn-ea"/>
              </a:rPr>
              <a:t>”APP（</a:t>
            </a:r>
            <a:r>
              <a:rPr kumimoji="0" lang="zh-CN" altLang="en-US" sz="2000" i="0" u="none" strike="noStrike" kern="1200" cap="none" spc="0" normalizeH="0" baseline="0" noProof="0" dirty="0">
                <a:ln>
                  <a:noFill/>
                </a:ln>
                <a:solidFill>
                  <a:schemeClr val="tx1"/>
                </a:solidFill>
                <a:effectLst/>
                <a:uLnTx/>
                <a:uFillTx/>
                <a:latin typeface="+mn-ea"/>
              </a:rPr>
              <a:t>应用商店）</a:t>
            </a:r>
            <a:r>
              <a:rPr kumimoji="0" lang="en-US" altLang="zh-CN" sz="2000" i="0" u="none" strike="noStrike" kern="1200" cap="none" spc="0" normalizeH="0" baseline="0" noProof="0" dirty="0">
                <a:ln>
                  <a:noFill/>
                </a:ln>
                <a:solidFill>
                  <a:schemeClr val="tx1"/>
                </a:solidFill>
                <a:effectLst/>
                <a:uLnTx/>
                <a:uFillTx/>
                <a:latin typeface="+mn-ea"/>
              </a:rPr>
              <a:t>      </a:t>
            </a:r>
            <a:r>
              <a:rPr kumimoji="0" lang="zh-CN" altLang="en-US" sz="2000" i="0" u="none" strike="noStrike" kern="1200" cap="none" spc="0" normalizeH="0" baseline="0" noProof="0" dirty="0">
                <a:ln>
                  <a:noFill/>
                </a:ln>
                <a:solidFill>
                  <a:schemeClr val="tx1"/>
                </a:solidFill>
                <a:effectLst/>
                <a:uLnTx/>
                <a:uFillTx/>
                <a:latin typeface="+mn-ea"/>
              </a:rPr>
              <a:t>绑定手机号</a:t>
            </a:r>
            <a:endParaRPr kumimoji="0" lang="en-US" altLang="zh-CN" sz="2000" i="0" u="none" strike="noStrike" kern="1200" cap="none" spc="0" normalizeH="0" baseline="0" noProof="0" dirty="0">
              <a:ln>
                <a:noFill/>
              </a:ln>
              <a:solidFill>
                <a:schemeClr val="tx1"/>
              </a:solidFill>
              <a:effectLst/>
              <a:uLnTx/>
              <a:uFillTx/>
              <a:latin typeface="+mn-ea"/>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000" i="0" u="none" strike="noStrike" kern="1200" cap="none" spc="0" normalizeH="0" baseline="0" noProof="0" dirty="0">
                <a:ln>
                  <a:noFill/>
                </a:ln>
                <a:solidFill>
                  <a:schemeClr val="tx1"/>
                </a:solidFill>
                <a:effectLst/>
                <a:uLnTx/>
                <a:uFillTx/>
                <a:latin typeface="+mn-ea"/>
              </a:rPr>
              <a:t>               </a:t>
            </a:r>
            <a:r>
              <a:rPr lang="en-US" altLang="zh-CN" sz="2000" noProof="0" dirty="0">
                <a:ln>
                  <a:noFill/>
                </a:ln>
                <a:effectLst/>
                <a:uLnTx/>
                <a:uFillTx/>
                <a:latin typeface="+mn-ea"/>
                <a:sym typeface="+mn-ea"/>
              </a:rPr>
              <a:t>       </a:t>
            </a:r>
            <a:r>
              <a:rPr kumimoji="0" lang="zh-CN" altLang="en-US" sz="2000" i="0" u="none" strike="noStrike" kern="1200" cap="none" spc="0" normalizeH="0" baseline="0" noProof="0" dirty="0" smtClean="0">
                <a:ln>
                  <a:noFill/>
                </a:ln>
                <a:solidFill>
                  <a:schemeClr val="tx1"/>
                </a:solidFill>
                <a:effectLst/>
                <a:uLnTx/>
                <a:uFillTx/>
                <a:latin typeface="+mn-ea"/>
              </a:rPr>
              <a:t>绑定</a:t>
            </a:r>
            <a:r>
              <a:rPr kumimoji="0" lang="zh-CN" altLang="en-US" sz="2000" i="0" u="none" strike="noStrike" kern="1200" cap="none" spc="0" normalizeH="0" baseline="0" noProof="0" dirty="0">
                <a:ln>
                  <a:noFill/>
                </a:ln>
                <a:solidFill>
                  <a:schemeClr val="tx1"/>
                </a:solidFill>
                <a:effectLst/>
                <a:uLnTx/>
                <a:uFillTx/>
                <a:latin typeface="+mn-ea"/>
              </a:rPr>
              <a:t>一卡通号码  </a:t>
            </a:r>
            <a:r>
              <a:rPr kumimoji="0" lang="en-US" altLang="zh-CN" sz="2000" i="0" u="none" strike="noStrike" kern="1200" cap="none" spc="0" normalizeH="0" baseline="0" noProof="0" dirty="0">
                <a:ln>
                  <a:noFill/>
                </a:ln>
                <a:solidFill>
                  <a:schemeClr val="tx1"/>
                </a:solidFill>
                <a:effectLst/>
                <a:uLnTx/>
                <a:uFillTx/>
                <a:latin typeface="+mn-ea"/>
              </a:rPr>
              <a:t>     </a:t>
            </a:r>
            <a:r>
              <a:rPr kumimoji="0" lang="zh-CN" altLang="en-US" sz="2000" i="0" u="none" strike="noStrike" kern="1200" cap="none" spc="0" normalizeH="0" baseline="0" noProof="0" dirty="0">
                <a:ln>
                  <a:noFill/>
                </a:ln>
                <a:solidFill>
                  <a:schemeClr val="tx1"/>
                </a:solidFill>
                <a:effectLst/>
                <a:uLnTx/>
                <a:uFillTx/>
                <a:latin typeface="+mn-ea"/>
              </a:rPr>
              <a:t>点击</a:t>
            </a:r>
            <a:r>
              <a:rPr kumimoji="0" lang="en-US" altLang="zh-CN" sz="2000" i="0" u="none" strike="noStrike" kern="1200" cap="none" spc="0" normalizeH="0" baseline="0" noProof="0" dirty="0">
                <a:ln>
                  <a:noFill/>
                </a:ln>
                <a:solidFill>
                  <a:schemeClr val="tx1"/>
                </a:solidFill>
                <a:effectLst/>
                <a:uLnTx/>
                <a:uFillTx/>
                <a:latin typeface="+mn-ea"/>
              </a:rPr>
              <a:t>“</a:t>
            </a:r>
            <a:r>
              <a:rPr kumimoji="0" lang="zh-CN" altLang="en-US" sz="2000" i="0" u="none" strike="noStrike" kern="1200" cap="none" spc="0" normalizeH="0" baseline="0" noProof="0" dirty="0">
                <a:ln>
                  <a:noFill/>
                </a:ln>
                <a:solidFill>
                  <a:schemeClr val="tx1"/>
                </a:solidFill>
                <a:effectLst/>
                <a:uLnTx/>
                <a:uFillTx/>
                <a:latin typeface="+mn-ea"/>
              </a:rPr>
              <a:t>虚拟卡</a:t>
            </a:r>
            <a:r>
              <a:rPr kumimoji="0" lang="en-US" altLang="zh-CN" sz="2000" i="0" u="none" strike="noStrike" kern="1200" cap="none" spc="0" normalizeH="0" baseline="0" noProof="0" dirty="0">
                <a:ln>
                  <a:noFill/>
                </a:ln>
                <a:solidFill>
                  <a:schemeClr val="tx1"/>
                </a:solidFill>
                <a:effectLst/>
                <a:uLnTx/>
                <a:uFillTx/>
                <a:latin typeface="+mn-ea"/>
              </a:rPr>
              <a:t>”</a:t>
            </a:r>
            <a:r>
              <a:rPr kumimoji="0" lang="zh-CN" altLang="en-US" sz="2000" i="0" u="none" strike="noStrike" kern="1200" cap="none" spc="0" normalizeH="0" baseline="0" noProof="0" dirty="0">
                <a:ln>
                  <a:noFill/>
                </a:ln>
                <a:solidFill>
                  <a:schemeClr val="tx1"/>
                </a:solidFill>
                <a:effectLst/>
                <a:uLnTx/>
                <a:uFillTx/>
                <a:latin typeface="+mn-ea"/>
              </a:rPr>
              <a:t>生成二维码。</a:t>
            </a:r>
            <a:endParaRPr kumimoji="0" lang="en-US" altLang="zh-CN" sz="2000" i="0" u="none" strike="noStrike" kern="1200" cap="none" spc="0" normalizeH="0" baseline="0" noProof="0" dirty="0">
              <a:ln>
                <a:noFill/>
              </a:ln>
              <a:solidFill>
                <a:schemeClr val="tx1"/>
              </a:solidFill>
              <a:effectLst/>
              <a:uLnTx/>
              <a:uFillTx/>
              <a:latin typeface="+mn-ea"/>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000" i="0" u="none" strike="noStrike" kern="1200" cap="none" spc="0" normalizeH="0" baseline="0" noProof="0" dirty="0">
              <a:ln>
                <a:noFill/>
              </a:ln>
              <a:solidFill>
                <a:schemeClr val="tx1"/>
              </a:solidFill>
              <a:effectLst/>
              <a:uLnTx/>
              <a:uFillTx/>
              <a:latin typeface="+mn-ea"/>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000" i="0" u="none" strike="noStrike" kern="1200" cap="none" spc="0" normalizeH="0" baseline="0" noProof="0" dirty="0">
                <a:ln>
                  <a:noFill/>
                </a:ln>
                <a:solidFill>
                  <a:srgbClr val="9D1F08"/>
                </a:solidFill>
                <a:effectLst/>
                <a:uLnTx/>
                <a:uFillTx/>
                <a:latin typeface="+mn-ea"/>
              </a:rPr>
              <a:t>人脸识别</a:t>
            </a:r>
            <a:r>
              <a:rPr kumimoji="0" lang="zh-CN" altLang="en-US" sz="2000" i="0" u="none" strike="noStrike" kern="1200" cap="none" spc="0" normalizeH="0" baseline="0" noProof="0" dirty="0">
                <a:ln>
                  <a:noFill/>
                </a:ln>
                <a:solidFill>
                  <a:schemeClr val="tx1"/>
                </a:solidFill>
                <a:effectLst/>
                <a:uLnTx/>
                <a:uFillTx/>
                <a:latin typeface="+mn-ea"/>
              </a:rPr>
              <a:t>：常按右图二维码识别，捆绑一卡通帐号，按提示操作                 </a:t>
            </a:r>
            <a:endParaRPr kumimoji="0" lang="en-US" altLang="zh-CN" sz="2000" i="0" u="none" strike="noStrike" kern="1200" cap="none" spc="0" normalizeH="0" baseline="0" noProof="0" dirty="0">
              <a:ln>
                <a:noFill/>
              </a:ln>
              <a:solidFill>
                <a:schemeClr val="tx1"/>
              </a:solidFill>
              <a:effectLst/>
              <a:uLnTx/>
              <a:uFillTx/>
              <a:latin typeface="+mn-ea"/>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000" i="0" u="none" strike="noStrike" kern="1200" cap="none" spc="0" normalizeH="0" baseline="0" noProof="0" dirty="0">
                <a:ln>
                  <a:noFill/>
                </a:ln>
                <a:solidFill>
                  <a:schemeClr val="tx1"/>
                </a:solidFill>
                <a:effectLst/>
                <a:uLnTx/>
                <a:uFillTx/>
                <a:latin typeface="+mn-ea"/>
              </a:rPr>
              <a:t>                 </a:t>
            </a:r>
            <a:r>
              <a:rPr kumimoji="0" lang="zh-CN" altLang="en-US" sz="2000" i="0" u="none" strike="noStrike" kern="1200" cap="none" spc="0" normalizeH="0" baseline="0" noProof="0" dirty="0">
                <a:ln>
                  <a:noFill/>
                </a:ln>
                <a:solidFill>
                  <a:schemeClr val="tx1"/>
                </a:solidFill>
                <a:effectLst/>
                <a:uLnTx/>
                <a:uFillTx/>
                <a:latin typeface="+mn-ea"/>
              </a:rPr>
              <a:t>即可。</a:t>
            </a:r>
            <a:endParaRPr kumimoji="0" lang="en-US" altLang="zh-CN" sz="2000" i="0" u="none" strike="noStrike" kern="1200" cap="none" spc="0" normalizeH="0" baseline="0" noProof="0" dirty="0">
              <a:ln>
                <a:noFill/>
              </a:ln>
              <a:solidFill>
                <a:schemeClr val="tx1"/>
              </a:solidFill>
              <a:effectLst/>
              <a:uLnTx/>
              <a:uFillTx/>
              <a:latin typeface="+mn-ea"/>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2000" b="0" i="0" u="none" strike="noStrike" kern="1200" cap="none" spc="0" normalizeH="0" baseline="0" noProof="0" dirty="0">
              <a:ln>
                <a:noFill/>
              </a:ln>
              <a:solidFill>
                <a:schemeClr val="tx1"/>
              </a:solidFill>
              <a:effectLst/>
              <a:uLnTx/>
              <a:uFillTx/>
              <a:latin typeface="+mn-ea"/>
              <a:ea typeface="+mn-ea"/>
              <a:cs typeface="+mn-cs"/>
            </a:endParaRPr>
          </a:p>
        </p:txBody>
      </p:sp>
      <p:sp>
        <p:nvSpPr>
          <p:cNvPr id="6" name="矩形 4"/>
          <p:cNvSpPr/>
          <p:nvPr/>
        </p:nvSpPr>
        <p:spPr>
          <a:xfrm>
            <a:off x="1153530" y="2653660"/>
            <a:ext cx="3694113" cy="400079"/>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indent="0" defTabSz="914400" eaLnBrk="1" hangingPunct="1">
              <a:lnSpc>
                <a:spcPct val="100000"/>
              </a:lnSpc>
              <a:spcBef>
                <a:spcPct val="0"/>
              </a:spcBef>
              <a:buNone/>
              <a:defRPr/>
            </a:pPr>
            <a:r>
              <a:rPr lang="zh-CN" altLang="en-US" sz="2000" dirty="0">
                <a:latin typeface="+mn-ea"/>
              </a:rPr>
              <a:t>门禁系统有三种识别方式：</a:t>
            </a:r>
            <a:endParaRPr lang="en-US" altLang="zh-CN" sz="2000" dirty="0">
              <a:latin typeface="+mn-ea"/>
            </a:endParaRPr>
          </a:p>
        </p:txBody>
      </p:sp>
      <p:pic>
        <p:nvPicPr>
          <p:cNvPr id="7" name="Picture 2"/>
          <p:cNvPicPr>
            <a:picLocks noChangeAspect="1"/>
          </p:cNvPicPr>
          <p:nvPr/>
        </p:nvPicPr>
        <p:blipFill>
          <a:blip r:embed="rId2"/>
          <a:stretch>
            <a:fillRect/>
          </a:stretch>
        </p:blipFill>
        <p:spPr>
          <a:xfrm>
            <a:off x="8600009" y="3115623"/>
            <a:ext cx="2332037" cy="1893105"/>
          </a:xfrm>
          <a:prstGeom prst="rect">
            <a:avLst/>
          </a:prstGeom>
          <a:noFill/>
          <a:ln w="9525">
            <a:noFill/>
          </a:ln>
        </p:spPr>
      </p:pic>
      <p:sp>
        <p:nvSpPr>
          <p:cNvPr id="8" name="îŝļîde"/>
          <p:cNvSpPr/>
          <p:nvPr/>
        </p:nvSpPr>
        <p:spPr>
          <a:xfrm>
            <a:off x="490529" y="465872"/>
            <a:ext cx="2361853" cy="587975"/>
          </a:xfrm>
          <a:prstGeom prst="homePlat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4.1 </a:t>
            </a:r>
            <a:r>
              <a:rPr kumimoji="1" lang="zh-CN" altLang="en-US" sz="2800" b="1" dirty="0" smtClean="0">
                <a:solidFill>
                  <a:srgbClr val="FFFFFF"/>
                </a:solidFill>
              </a:rPr>
              <a:t>入 馆</a:t>
            </a:r>
            <a:endParaRPr kumimoji="1" lang="en-US" altLang="zh-CN" sz="2800" b="1" dirty="0">
              <a:solidFill>
                <a:srgbClr val="FFFFFF"/>
              </a:solidFill>
            </a:endParaRPr>
          </a:p>
        </p:txBody>
      </p:sp>
      <p:cxnSp>
        <p:nvCxnSpPr>
          <p:cNvPr id="12" name="直接箭头连接符 11"/>
          <p:cNvCxnSpPr/>
          <p:nvPr/>
        </p:nvCxnSpPr>
        <p:spPr>
          <a:xfrm>
            <a:off x="1795145" y="4394200"/>
            <a:ext cx="527685" cy="0"/>
          </a:xfrm>
          <a:prstGeom prst="straightConnector1">
            <a:avLst/>
          </a:prstGeom>
          <a:ln>
            <a:tailEnd type="arrow" w="med" len="med"/>
          </a:ln>
        </p:spPr>
        <p:style>
          <a:lnRef idx="1">
            <a:schemeClr val="dk1"/>
          </a:lnRef>
          <a:fillRef idx="0">
            <a:schemeClr val="dk1"/>
          </a:fillRef>
          <a:effectRef idx="0">
            <a:schemeClr val="dk1"/>
          </a:effectRef>
          <a:fontRef idx="minor">
            <a:schemeClr val="tx1"/>
          </a:fontRef>
        </p:style>
      </p:cxnSp>
      <p:cxnSp>
        <p:nvCxnSpPr>
          <p:cNvPr id="13" name="直接箭头连接符 12"/>
          <p:cNvCxnSpPr/>
          <p:nvPr/>
        </p:nvCxnSpPr>
        <p:spPr>
          <a:xfrm>
            <a:off x="4192270" y="4378960"/>
            <a:ext cx="499745" cy="0"/>
          </a:xfrm>
          <a:prstGeom prst="straightConnector1">
            <a:avLst/>
          </a:prstGeom>
          <a:ln>
            <a:tailEnd type="arrow" w="med" len="med"/>
          </a:ln>
        </p:spPr>
        <p:style>
          <a:lnRef idx="1">
            <a:schemeClr val="dk1"/>
          </a:lnRef>
          <a:fillRef idx="0">
            <a:schemeClr val="dk1"/>
          </a:fillRef>
          <a:effectRef idx="0">
            <a:schemeClr val="dk1"/>
          </a:effectRef>
          <a:fontRef idx="minor">
            <a:schemeClr val="tx1"/>
          </a:fontRef>
        </p:style>
      </p:cxnSp>
      <p:cxnSp>
        <p:nvCxnSpPr>
          <p:cNvPr id="14" name="直接箭头连接符 13"/>
          <p:cNvCxnSpPr/>
          <p:nvPr/>
        </p:nvCxnSpPr>
        <p:spPr>
          <a:xfrm>
            <a:off x="6065520" y="4062095"/>
            <a:ext cx="392430" cy="0"/>
          </a:xfrm>
          <a:prstGeom prst="straightConnector1">
            <a:avLst/>
          </a:prstGeom>
          <a:ln>
            <a:tailEnd type="arrow" w="med" len="med"/>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51</a:t>
            </a:fld>
            <a:endParaRPr lang="zh-CN" altLang="en-US"/>
          </a:p>
        </p:txBody>
      </p:sp>
      <p:sp>
        <p:nvSpPr>
          <p:cNvPr id="4" name="îŝļîde"/>
          <p:cNvSpPr/>
          <p:nvPr/>
        </p:nvSpPr>
        <p:spPr>
          <a:xfrm>
            <a:off x="490529" y="465872"/>
            <a:ext cx="2361853" cy="587975"/>
          </a:xfrm>
          <a:prstGeom prst="homePlat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4.2 </a:t>
            </a:r>
            <a:r>
              <a:rPr kumimoji="1" lang="zh-CN" altLang="en-US" sz="2800" b="1" dirty="0" smtClean="0">
                <a:solidFill>
                  <a:srgbClr val="FFFFFF"/>
                </a:solidFill>
              </a:rPr>
              <a:t>出 馆</a:t>
            </a:r>
            <a:endParaRPr kumimoji="1" lang="en-US" altLang="zh-CN" sz="2800" b="1" dirty="0">
              <a:solidFill>
                <a:srgbClr val="FFFFFF"/>
              </a:solidFill>
            </a:endParaRPr>
          </a:p>
        </p:txBody>
      </p:sp>
      <p:sp>
        <p:nvSpPr>
          <p:cNvPr id="5" name="矩形 4"/>
          <p:cNvSpPr/>
          <p:nvPr/>
        </p:nvSpPr>
        <p:spPr>
          <a:xfrm>
            <a:off x="610945" y="1864859"/>
            <a:ext cx="3710684" cy="3416290"/>
          </a:xfrm>
          <a:prstGeom prst="rect">
            <a:avLst/>
          </a:prstGeom>
        </p:spPr>
        <p:txBody>
          <a:bodyPr wrap="square" lIns="91410" tIns="45705" rIns="91410" bIns="45705">
            <a:spAutoFit/>
          </a:bodyPr>
          <a:lstStyle/>
          <a:p>
            <a:pPr marL="0" marR="0" lvl="0" indent="0" algn="l" defTabSz="914400" rtl="0" eaLnBrk="0" fontAlgn="base" latinLnBrk="0" hangingPunct="0">
              <a:lnSpc>
                <a:spcPct val="150000"/>
              </a:lnSpc>
              <a:spcBef>
                <a:spcPct val="20000"/>
              </a:spcBef>
              <a:spcAft>
                <a:spcPct val="0"/>
              </a:spcAft>
              <a:buClr>
                <a:schemeClr val="accent1"/>
              </a:buClr>
              <a:buSzPct val="100000"/>
              <a:buFont typeface="Arial" panose="020B0604020202020204" pitchFamily="34" charset="0"/>
              <a:buNone/>
              <a:defRPr/>
            </a:pPr>
            <a:r>
              <a:rPr kumimoji="0" lang="en-US" altLang="zh-CN" sz="2400" b="0" i="0" u="none" strike="noStrike" kern="1200" cap="none" spc="0" normalizeH="0" baseline="0" noProof="0" dirty="0">
                <a:ln>
                  <a:noFill/>
                </a:ln>
                <a:solidFill>
                  <a:schemeClr val="tx2"/>
                </a:solidFill>
                <a:effectLst/>
                <a:uLnTx/>
                <a:uFillTx/>
                <a:latin typeface="+mn-lt"/>
                <a:ea typeface="+mn-ea"/>
                <a:cs typeface="+mn-cs"/>
              </a:rPr>
              <a:t>         </a:t>
            </a:r>
            <a:r>
              <a:rPr kumimoji="0" lang="zh-CN" altLang="zh-CN" sz="2400" b="0" i="0" u="none" strike="noStrike" kern="1200" cap="none" spc="0" normalizeH="0" baseline="0" noProof="0" dirty="0">
                <a:ln>
                  <a:noFill/>
                </a:ln>
                <a:solidFill>
                  <a:schemeClr val="tx1"/>
                </a:solidFill>
                <a:effectLst/>
                <a:uLnTx/>
                <a:uFillTx/>
                <a:latin typeface="+mn-lt"/>
                <a:ea typeface="+mn-ea"/>
                <a:cs typeface="+mn-cs"/>
              </a:rPr>
              <a:t>读者由专门的通道出馆，出馆时若门禁系统报警并关闭，可能是由于读者借书操作不当，请自觉返回将所借图书交给借还书处老师检查。</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9972" y="759859"/>
            <a:ext cx="6729185" cy="4867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H:\新生入馆教育\2024\图片\logo.JPG"/>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8200"/>
                    </a14:imgEffect>
                  </a14:imgLayer>
                </a14:imgProps>
              </a:ext>
              <a:ext uri="{28A0092B-C50C-407E-A947-70E740481C1C}">
                <a14:useLocalDpi xmlns:a14="http://schemas.microsoft.com/office/drawing/2010/main" val="0"/>
              </a:ext>
            </a:extLst>
          </a:blip>
          <a:srcRect/>
          <a:stretch>
            <a:fillRect/>
          </a:stretch>
        </p:blipFill>
        <p:spPr bwMode="auto">
          <a:xfrm>
            <a:off x="6757761" y="6063342"/>
            <a:ext cx="4269468" cy="596674"/>
          </a:xfrm>
          <a:prstGeom prst="rect">
            <a:avLst/>
          </a:prstGeom>
          <a:noFill/>
          <a:effectLst>
            <a:reflection blurRad="6350" stA="50000" endA="300" endPos="55500" dist="50800" dir="5400000" sy="-100000" algn="bl" rotWithShape="0"/>
          </a:effectLst>
          <a:scene3d>
            <a:camera prst="perspectiveRelaxed"/>
            <a:lightRig rig="threePt" dir="t"/>
          </a:scene3d>
          <a:sp3d prstMaterial="matte"/>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5885" y="465871"/>
            <a:ext cx="2912127" cy="5151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5045" y="517386"/>
            <a:ext cx="3031870" cy="5099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灯片编号占位符 2"/>
          <p:cNvSpPr>
            <a:spLocks noGrp="1"/>
          </p:cNvSpPr>
          <p:nvPr>
            <p:ph type="sldNum" sz="quarter" idx="12"/>
          </p:nvPr>
        </p:nvSpPr>
        <p:spPr/>
        <p:txBody>
          <a:bodyPr/>
          <a:lstStyle/>
          <a:p>
            <a:fld id="{7F65B630-C7FF-41C0-9923-C5E5E29EED81}" type="slidenum">
              <a:rPr lang="zh-CN" altLang="en-US" smtClean="0"/>
              <a:t>52</a:t>
            </a:fld>
            <a:endParaRPr lang="zh-CN" altLang="en-US"/>
          </a:p>
        </p:txBody>
      </p:sp>
      <p:sp>
        <p:nvSpPr>
          <p:cNvPr id="4" name="内容占位符 1"/>
          <p:cNvSpPr txBox="1"/>
          <p:nvPr/>
        </p:nvSpPr>
        <p:spPr>
          <a:xfrm>
            <a:off x="310242" y="1254751"/>
            <a:ext cx="5061186" cy="1786697"/>
          </a:xfrm>
          <a:prstGeom prst="rect">
            <a:avLst/>
          </a:prstGeom>
        </p:spPr>
        <p:txBody>
          <a:bodyPr vert="horz" wrap="square" lIns="68558" tIns="34289" rIns="68558" bIns="34289" numCol="1" rtlCol="0" anchor="t" anchorCtr="0" compatLnSpc="1">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50000"/>
              </a:lnSpc>
              <a:spcBef>
                <a:spcPts val="750"/>
              </a:spcBef>
              <a:buFont typeface="Arial" panose="020B0604020202020204" pitchFamily="34" charset="0"/>
              <a:buNone/>
              <a:defRPr/>
            </a:pPr>
            <a:r>
              <a:rPr lang="zh-CN" altLang="en-US" sz="4200" b="1" dirty="0" smtClean="0"/>
              <a:t>下载客户端，登录</a:t>
            </a:r>
            <a:endParaRPr lang="zh-CN" altLang="en-US" sz="4200" dirty="0" smtClean="0"/>
          </a:p>
          <a:p>
            <a:pPr marL="0" indent="0" defTabSz="685800">
              <a:lnSpc>
                <a:spcPct val="150000"/>
              </a:lnSpc>
              <a:spcBef>
                <a:spcPts val="750"/>
              </a:spcBef>
              <a:buFont typeface="Arial" panose="020B0604020202020204" pitchFamily="34" charset="0"/>
              <a:buNone/>
              <a:defRPr/>
            </a:pPr>
            <a:r>
              <a:rPr lang="zh-CN" altLang="en-US" sz="4200" dirty="0" smtClean="0"/>
              <a:t>        扫描下方的二维码或者在应用市场中搜索“学习通</a:t>
            </a:r>
            <a:r>
              <a:rPr lang="en-US" altLang="zh-CN" sz="4200" dirty="0" smtClean="0"/>
              <a:t>’</a:t>
            </a:r>
            <a:r>
              <a:rPr lang="zh-CN" altLang="en-US" sz="4200" dirty="0" smtClean="0"/>
              <a:t>，手机号注册，输入单位，学工号，完善正确个人信息。</a:t>
            </a:r>
          </a:p>
        </p:txBody>
      </p:sp>
      <p:pic>
        <p:nvPicPr>
          <p:cNvPr id="6" name="Picture 2" descr="E:\Users\JK\Desktop\86BA6B900BDDE8E914E4C25C4B8_C3744742_1CEFA (1).png"/>
          <p:cNvPicPr>
            <a:picLocks noChangeAspect="1"/>
          </p:cNvPicPr>
          <p:nvPr/>
        </p:nvPicPr>
        <p:blipFill>
          <a:blip r:embed="rId4"/>
          <a:stretch>
            <a:fillRect/>
          </a:stretch>
        </p:blipFill>
        <p:spPr>
          <a:xfrm>
            <a:off x="1876172" y="3041448"/>
            <a:ext cx="3186815" cy="2735304"/>
          </a:xfrm>
          <a:prstGeom prst="rect">
            <a:avLst/>
          </a:prstGeom>
          <a:noFill/>
          <a:ln w="9525">
            <a:noFill/>
          </a:ln>
        </p:spPr>
      </p:pic>
      <p:sp>
        <p:nvSpPr>
          <p:cNvPr id="7" name="îŝļîde"/>
          <p:cNvSpPr/>
          <p:nvPr/>
        </p:nvSpPr>
        <p:spPr>
          <a:xfrm>
            <a:off x="490529" y="465872"/>
            <a:ext cx="2771286" cy="587975"/>
          </a:xfrm>
          <a:prstGeom prst="homePlat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4.3 </a:t>
            </a:r>
            <a:r>
              <a:rPr kumimoji="1" lang="zh-CN" altLang="en-US" sz="2800" b="1" dirty="0" smtClean="0">
                <a:solidFill>
                  <a:srgbClr val="FFFFFF"/>
                </a:solidFill>
              </a:rPr>
              <a:t>座位预约</a:t>
            </a:r>
            <a:endParaRPr kumimoji="1" lang="en-US" altLang="zh-CN" sz="2800" b="1" dirty="0">
              <a:solidFill>
                <a:srgbClr val="FFFFFF"/>
              </a:solidFill>
            </a:endParaRPr>
          </a:p>
        </p:txBody>
      </p:sp>
      <p:sp>
        <p:nvSpPr>
          <p:cNvPr id="9" name="内容占位符 1"/>
          <p:cNvSpPr txBox="1"/>
          <p:nvPr/>
        </p:nvSpPr>
        <p:spPr>
          <a:xfrm>
            <a:off x="310242" y="5776752"/>
            <a:ext cx="10831286" cy="982424"/>
          </a:xfrm>
          <a:prstGeom prst="rect">
            <a:avLst/>
          </a:prstGeom>
        </p:spPr>
        <p:txBody>
          <a:bodyPr vert="horz" wrap="square" lIns="68558" tIns="34289" rIns="68558" bIns="34289" numCol="1" rtlCol="0" anchor="t" anchorCtr="0" compatLnSpc="1">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zh-CN" altLang="en-US" sz="2200" b="1" dirty="0" smtClean="0"/>
              <a:t>进入系统</a:t>
            </a:r>
            <a:endParaRPr lang="zh-CN" altLang="en-US" sz="2200" dirty="0" smtClean="0"/>
          </a:p>
          <a:p>
            <a:pPr marL="0" indent="0" defTabSz="685800">
              <a:lnSpc>
                <a:spcPct val="150000"/>
              </a:lnSpc>
              <a:spcBef>
                <a:spcPts val="750"/>
              </a:spcBef>
              <a:buFont typeface="Arial" panose="020B0604020202020204" pitchFamily="34" charset="0"/>
              <a:buNone/>
              <a:defRPr/>
            </a:pPr>
            <a:r>
              <a:rPr lang="zh-CN" altLang="en-US" sz="2200" dirty="0" smtClean="0"/>
              <a:t>         登录后输入邀请码</a:t>
            </a:r>
            <a:r>
              <a:rPr lang="en-US" altLang="zh-CN" sz="2600" dirty="0" smtClean="0"/>
              <a:t>”</a:t>
            </a:r>
            <a:r>
              <a:rPr lang="en-US" altLang="zh-CN" sz="2600" dirty="0" smtClean="0">
                <a:solidFill>
                  <a:srgbClr val="9D1F08"/>
                </a:solidFill>
              </a:rPr>
              <a:t>yqm29382</a:t>
            </a:r>
            <a:r>
              <a:rPr lang="en-US" altLang="zh-CN" sz="2600" dirty="0" smtClean="0"/>
              <a:t>”</a:t>
            </a:r>
            <a:r>
              <a:rPr lang="zh-CN" altLang="en-US" sz="2600" dirty="0" smtClean="0"/>
              <a:t>，</a:t>
            </a:r>
            <a:r>
              <a:rPr lang="en-US" altLang="zh-CN" sz="2600" dirty="0"/>
              <a:t> </a:t>
            </a:r>
            <a:r>
              <a:rPr lang="zh-CN" altLang="en-US" sz="2200" dirty="0"/>
              <a:t>进入肇庆学院图书馆页面，</a:t>
            </a:r>
            <a:r>
              <a:rPr lang="zh-CN" altLang="en-US" sz="2100" dirty="0" smtClean="0"/>
              <a:t>点击“座位预约”。</a:t>
            </a:r>
          </a:p>
        </p:txBody>
      </p:sp>
      <p:pic>
        <p:nvPicPr>
          <p:cNvPr id="1126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40386" y="465871"/>
            <a:ext cx="2971900" cy="5233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267"/>
                                        </p:tgtEl>
                                        <p:attrNameLst>
                                          <p:attrName>style.visibility</p:attrName>
                                        </p:attrNameLst>
                                      </p:cBhvr>
                                      <p:to>
                                        <p:strVal val="visible"/>
                                      </p:to>
                                    </p:set>
                                    <p:anim calcmode="lin" valueType="num">
                                      <p:cBhvr additive="base">
                                        <p:cTn id="25" dur="500" fill="hold"/>
                                        <p:tgtEl>
                                          <p:spTgt spid="11267"/>
                                        </p:tgtEl>
                                        <p:attrNameLst>
                                          <p:attrName>ppt_x</p:attrName>
                                        </p:attrNameLst>
                                      </p:cBhvr>
                                      <p:tavLst>
                                        <p:tav tm="0">
                                          <p:val>
                                            <p:strVal val="#ppt_x"/>
                                          </p:val>
                                        </p:tav>
                                        <p:tav tm="100000">
                                          <p:val>
                                            <p:strVal val="#ppt_x"/>
                                          </p:val>
                                        </p:tav>
                                      </p:tavLst>
                                    </p:anim>
                                    <p:anim calcmode="lin" valueType="num">
                                      <p:cBhvr additive="base">
                                        <p:cTn id="26" dur="500" fill="hold"/>
                                        <p:tgtEl>
                                          <p:spTgt spid="1126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268"/>
                                        </p:tgtEl>
                                        <p:attrNameLst>
                                          <p:attrName>style.visibility</p:attrName>
                                        </p:attrNameLst>
                                      </p:cBhvr>
                                      <p:to>
                                        <p:strVal val="visible"/>
                                      </p:to>
                                    </p:set>
                                    <p:anim calcmode="lin" valueType="num">
                                      <p:cBhvr additive="base">
                                        <p:cTn id="31" dur="500" fill="hold"/>
                                        <p:tgtEl>
                                          <p:spTgt spid="11268"/>
                                        </p:tgtEl>
                                        <p:attrNameLst>
                                          <p:attrName>ppt_x</p:attrName>
                                        </p:attrNameLst>
                                      </p:cBhvr>
                                      <p:tavLst>
                                        <p:tav tm="0">
                                          <p:val>
                                            <p:strVal val="#ppt_x"/>
                                          </p:val>
                                        </p:tav>
                                        <p:tav tm="100000">
                                          <p:val>
                                            <p:strVal val="#ppt_x"/>
                                          </p:val>
                                        </p:tav>
                                      </p:tavLst>
                                    </p:anim>
                                    <p:anim calcmode="lin" valueType="num">
                                      <p:cBhvr additive="base">
                                        <p:cTn id="32" dur="500" fill="hold"/>
                                        <p:tgtEl>
                                          <p:spTgt spid="1126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266"/>
                                        </p:tgtEl>
                                        <p:attrNameLst>
                                          <p:attrName>style.visibility</p:attrName>
                                        </p:attrNameLst>
                                      </p:cBhvr>
                                      <p:to>
                                        <p:strVal val="visible"/>
                                      </p:to>
                                    </p:set>
                                    <p:anim calcmode="lin" valueType="num">
                                      <p:cBhvr additive="base">
                                        <p:cTn id="37" dur="500" fill="hold"/>
                                        <p:tgtEl>
                                          <p:spTgt spid="11266"/>
                                        </p:tgtEl>
                                        <p:attrNameLst>
                                          <p:attrName>ppt_x</p:attrName>
                                        </p:attrNameLst>
                                      </p:cBhvr>
                                      <p:tavLst>
                                        <p:tav tm="0">
                                          <p:val>
                                            <p:strVal val="#ppt_x"/>
                                          </p:val>
                                        </p:tav>
                                        <p:tav tm="100000">
                                          <p:val>
                                            <p:strVal val="#ppt_x"/>
                                          </p:val>
                                        </p:tav>
                                      </p:tavLst>
                                    </p:anim>
                                    <p:anim calcmode="lin" valueType="num">
                                      <p:cBhvr additive="base">
                                        <p:cTn id="38"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53</a:t>
            </a:fld>
            <a:endParaRPr lang="zh-CN" altLang="en-US"/>
          </a:p>
        </p:txBody>
      </p:sp>
      <p:sp>
        <p:nvSpPr>
          <p:cNvPr id="4" name="矩形 3"/>
          <p:cNvSpPr/>
          <p:nvPr/>
        </p:nvSpPr>
        <p:spPr>
          <a:xfrm>
            <a:off x="735014" y="1728687"/>
            <a:ext cx="4832463" cy="923330"/>
          </a:xfrm>
          <a:prstGeom prst="rect">
            <a:avLst/>
          </a:prstGeom>
        </p:spPr>
        <p:txBody>
          <a:bodyPr wrap="square">
            <a:spAutoFit/>
          </a:bodyPr>
          <a:lstStyle/>
          <a:p>
            <a:r>
              <a:rPr lang="zh-CN" altLang="zh-CN" b="1" dirty="0" smtClean="0"/>
              <a:t>预约</a:t>
            </a:r>
            <a:r>
              <a:rPr lang="zh-CN" altLang="zh-CN" b="1" dirty="0"/>
              <a:t>选座</a:t>
            </a:r>
            <a:r>
              <a:rPr lang="zh-CN" altLang="zh-CN" dirty="0"/>
              <a:t>：座位预约页面点击“预约选座”按钮，选择学习区域、座位、时间进行预约，适用于有明确目标座位的预约情形</a:t>
            </a:r>
            <a:r>
              <a:rPr lang="zh-CN" altLang="zh-CN" dirty="0" smtClean="0"/>
              <a:t>。</a:t>
            </a:r>
            <a:endParaRPr lang="zh-CN" altLang="zh-CN"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6550" y="2697983"/>
            <a:ext cx="2051729" cy="3964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2773" y="2697983"/>
            <a:ext cx="1831732" cy="3889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4315" y="2652017"/>
            <a:ext cx="1921102" cy="4079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50584" y="2635201"/>
            <a:ext cx="1925978" cy="4089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îŝļîde"/>
          <p:cNvSpPr/>
          <p:nvPr/>
        </p:nvSpPr>
        <p:spPr>
          <a:xfrm>
            <a:off x="490529" y="465872"/>
            <a:ext cx="2771286" cy="587975"/>
          </a:xfrm>
          <a:prstGeom prst="homePlat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4.3 </a:t>
            </a:r>
            <a:r>
              <a:rPr kumimoji="1" lang="zh-CN" altLang="en-US" sz="2800" b="1" dirty="0" smtClean="0">
                <a:solidFill>
                  <a:srgbClr val="FFFFFF"/>
                </a:solidFill>
              </a:rPr>
              <a:t>座位预约</a:t>
            </a:r>
            <a:endParaRPr kumimoji="1" lang="en-US" altLang="zh-CN" sz="2800" b="1" dirty="0">
              <a:solidFill>
                <a:srgbClr val="FFFFFF"/>
              </a:solidFill>
            </a:endParaRPr>
          </a:p>
        </p:txBody>
      </p:sp>
      <p:sp>
        <p:nvSpPr>
          <p:cNvPr id="6" name="矩形 5"/>
          <p:cNvSpPr/>
          <p:nvPr/>
        </p:nvSpPr>
        <p:spPr>
          <a:xfrm>
            <a:off x="3798715" y="1147257"/>
            <a:ext cx="5159829" cy="369332"/>
          </a:xfrm>
          <a:prstGeom prst="rect">
            <a:avLst/>
          </a:prstGeom>
        </p:spPr>
        <p:txBody>
          <a:bodyPr wrap="square">
            <a:spAutoFit/>
          </a:bodyPr>
          <a:lstStyle/>
          <a:p>
            <a:pPr lvl="0"/>
            <a:r>
              <a:rPr lang="zh-CN" altLang="zh-CN" b="1" dirty="0">
                <a:solidFill>
                  <a:srgbClr val="2F2F2F"/>
                </a:solidFill>
              </a:rPr>
              <a:t>座位预约有两种方式：预约选座或快速选座</a:t>
            </a:r>
          </a:p>
        </p:txBody>
      </p:sp>
      <p:sp>
        <p:nvSpPr>
          <p:cNvPr id="7" name="矩形 6"/>
          <p:cNvSpPr/>
          <p:nvPr/>
        </p:nvSpPr>
        <p:spPr>
          <a:xfrm>
            <a:off x="7413171" y="1728687"/>
            <a:ext cx="4223658" cy="923330"/>
          </a:xfrm>
          <a:prstGeom prst="rect">
            <a:avLst/>
          </a:prstGeom>
        </p:spPr>
        <p:txBody>
          <a:bodyPr wrap="square">
            <a:spAutoFit/>
          </a:bodyPr>
          <a:lstStyle/>
          <a:p>
            <a:pPr lvl="0"/>
            <a:r>
              <a:rPr lang="zh-CN" altLang="zh-CN" b="1" dirty="0">
                <a:solidFill>
                  <a:srgbClr val="2F2F2F"/>
                </a:solidFill>
              </a:rPr>
              <a:t>快速选座</a:t>
            </a:r>
            <a:r>
              <a:rPr lang="zh-CN" altLang="zh-CN" dirty="0">
                <a:solidFill>
                  <a:srgbClr val="2F2F2F"/>
                </a:solidFill>
              </a:rPr>
              <a:t>：座位预约页面点击“快速选座”按钮，设置筛选条件，系统会自动分配符合条件的座位给</a:t>
            </a:r>
            <a:r>
              <a:rPr lang="zh-CN" altLang="zh-CN" dirty="0" smtClean="0">
                <a:solidFill>
                  <a:srgbClr val="2F2F2F"/>
                </a:solidFill>
              </a:rPr>
              <a:t>您。</a:t>
            </a:r>
            <a:endParaRPr lang="zh-CN" altLang="zh-CN" dirty="0">
              <a:solidFill>
                <a:srgbClr val="2F2F2F"/>
              </a:solidFill>
            </a:endParaRPr>
          </a:p>
        </p:txBody>
      </p:sp>
    </p:spTree>
    <p:extLst>
      <p:ext uri="{BB962C8B-B14F-4D97-AF65-F5344CB8AC3E}">
        <p14:creationId xmlns:p14="http://schemas.microsoft.com/office/powerpoint/2010/main" val="15930001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54</a:t>
            </a:fld>
            <a:endParaRPr lang="zh-CN" altLang="en-US"/>
          </a:p>
        </p:txBody>
      </p:sp>
      <p:sp>
        <p:nvSpPr>
          <p:cNvPr id="5" name="内容占位符 1"/>
          <p:cNvSpPr txBox="1"/>
          <p:nvPr/>
        </p:nvSpPr>
        <p:spPr>
          <a:xfrm>
            <a:off x="669427" y="1724025"/>
            <a:ext cx="10726454" cy="1483199"/>
          </a:xfrm>
          <a:prstGeom prst="rect">
            <a:avLst/>
          </a:prstGeom>
        </p:spPr>
        <p:txBody>
          <a:bodyPr vert="horz" wrap="square" lIns="68558" tIns="34289" rIns="68558" bIns="34289" numCol="1" rtlCol="0" anchor="t" anchorCtr="0" compatLnSpc="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r>
              <a:rPr lang="zh-CN" altLang="en-US" sz="2100" b="1" dirty="0" smtClean="0"/>
              <a:t>扫码签到落座</a:t>
            </a:r>
            <a:endParaRPr lang="zh-CN" altLang="en-US" sz="2100" dirty="0" smtClean="0"/>
          </a:p>
          <a:p>
            <a:pPr marL="0" indent="0" defTabSz="685800">
              <a:lnSpc>
                <a:spcPct val="150000"/>
              </a:lnSpc>
              <a:spcBef>
                <a:spcPts val="750"/>
              </a:spcBef>
              <a:buFont typeface="Arial" panose="020B0604020202020204" pitchFamily="34" charset="0"/>
              <a:buNone/>
              <a:defRPr/>
            </a:pPr>
            <a:r>
              <a:rPr lang="zh-CN" altLang="en-US" sz="2100" dirty="0" smtClean="0"/>
              <a:t>        </a:t>
            </a:r>
            <a:r>
              <a:rPr lang="zh-CN" altLang="en-US" sz="2000" dirty="0" smtClean="0"/>
              <a:t>读者预约座位后，必须在约定时间到座位处扫描二维码签到，签到时间为预约开始时间的前后</a:t>
            </a:r>
            <a:r>
              <a:rPr lang="en-US" altLang="zh-CN" sz="2000" dirty="0" smtClean="0"/>
              <a:t>20</a:t>
            </a:r>
            <a:r>
              <a:rPr lang="zh-CN" altLang="en-US" sz="2000" dirty="0" smtClean="0"/>
              <a:t>分钟。如果没有按时签到，将被记录为违约行为，记违规一次。同时该座位被释放。</a:t>
            </a:r>
            <a:endParaRPr lang="zh-CN" altLang="en-US" sz="2000" dirty="0"/>
          </a:p>
        </p:txBody>
      </p:sp>
      <p:sp>
        <p:nvSpPr>
          <p:cNvPr id="6" name="îŝļîde"/>
          <p:cNvSpPr/>
          <p:nvPr/>
        </p:nvSpPr>
        <p:spPr>
          <a:xfrm>
            <a:off x="490529" y="465872"/>
            <a:ext cx="2771286" cy="587975"/>
          </a:xfrm>
          <a:prstGeom prst="homePlat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4.3 </a:t>
            </a:r>
            <a:r>
              <a:rPr kumimoji="1" lang="zh-CN" altLang="en-US" sz="2800" b="1" dirty="0" smtClean="0">
                <a:solidFill>
                  <a:srgbClr val="FFFFFF"/>
                </a:solidFill>
              </a:rPr>
              <a:t>座位预约</a:t>
            </a:r>
            <a:endParaRPr kumimoji="1" lang="en-US" altLang="zh-CN" sz="2800" b="1" dirty="0">
              <a:solidFill>
                <a:srgbClr val="FFFFFF"/>
              </a:solidFill>
            </a:endParaRPr>
          </a:p>
        </p:txBody>
      </p:sp>
      <p:sp>
        <p:nvSpPr>
          <p:cNvPr id="7" name="内容占位符 1"/>
          <p:cNvSpPr txBox="1"/>
          <p:nvPr/>
        </p:nvSpPr>
        <p:spPr>
          <a:xfrm>
            <a:off x="490529" y="3856512"/>
            <a:ext cx="10695556" cy="1520706"/>
          </a:xfrm>
          <a:prstGeom prst="rect">
            <a:avLst/>
          </a:prstGeom>
        </p:spPr>
        <p:txBody>
          <a:bodyPr vert="horz" wrap="square" lIns="68558" tIns="34289" rIns="68558" bIns="34289" numCol="1" rtlCol="0" anchor="t" anchorCtr="0" compatLnSpc="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r>
              <a:rPr lang="zh-CN" altLang="en-US" sz="2100" b="1" dirty="0" smtClean="0"/>
              <a:t>退座离馆</a:t>
            </a:r>
            <a:endParaRPr lang="zh-CN" altLang="en-US" sz="2100" dirty="0" smtClean="0"/>
          </a:p>
          <a:p>
            <a:pPr marL="0" indent="0" defTabSz="685800">
              <a:lnSpc>
                <a:spcPct val="150000"/>
              </a:lnSpc>
              <a:spcBef>
                <a:spcPts val="750"/>
              </a:spcBef>
              <a:buFont typeface="Arial" panose="020B0604020202020204" pitchFamily="34" charset="0"/>
              <a:buNone/>
              <a:defRPr/>
            </a:pPr>
            <a:r>
              <a:rPr lang="zh-CN" altLang="en-US" sz="2100" dirty="0" smtClean="0"/>
              <a:t>         使用完毕后，扫描座位处二维码退座。退座后该座位将被释放，同时记录您成功履约一次。如使用完毕后没有退座，将被记录为违约行为。</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55</a:t>
            </a:fld>
            <a:endParaRPr lang="zh-CN" altLang="en-US"/>
          </a:p>
        </p:txBody>
      </p:sp>
      <p:sp>
        <p:nvSpPr>
          <p:cNvPr id="4" name="内容占位符 1"/>
          <p:cNvSpPr txBox="1"/>
          <p:nvPr/>
        </p:nvSpPr>
        <p:spPr>
          <a:xfrm>
            <a:off x="647700" y="1463224"/>
            <a:ext cx="9751894" cy="3886697"/>
          </a:xfrm>
          <a:prstGeom prst="rect">
            <a:avLst/>
          </a:prstGeom>
        </p:spPr>
        <p:txBody>
          <a:bodyPr vert="horz" wrap="square" lIns="68558" tIns="34289" rIns="68558" bIns="34289" numCol="1" rtlCol="0" anchor="t" anchorCtr="0" compatLnSpc="1">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50000"/>
              </a:lnSpc>
              <a:spcBef>
                <a:spcPts val="750"/>
              </a:spcBef>
              <a:buFont typeface="Arial" panose="020B0604020202020204" pitchFamily="34" charset="0"/>
              <a:buNone/>
              <a:defRPr/>
            </a:pPr>
            <a:r>
              <a:rPr lang="zh-CN" altLang="zh-CN" sz="2000" b="1" dirty="0" smtClean="0"/>
              <a:t>（</a:t>
            </a:r>
            <a:r>
              <a:rPr lang="en-US" altLang="zh-CN" sz="2000" b="1" dirty="0" smtClean="0"/>
              <a:t>1</a:t>
            </a:r>
            <a:r>
              <a:rPr lang="zh-CN" altLang="zh-CN" sz="2000" b="1" dirty="0" smtClean="0"/>
              <a:t>）预约规则</a:t>
            </a:r>
            <a:endParaRPr lang="en-US" altLang="zh-CN" sz="2000" b="1" dirty="0" smtClean="0"/>
          </a:p>
          <a:p>
            <a:pPr marL="0" indent="0" defTabSz="685800">
              <a:lnSpc>
                <a:spcPct val="150000"/>
              </a:lnSpc>
              <a:spcBef>
                <a:spcPts val="750"/>
              </a:spcBef>
              <a:buFont typeface="Arial" panose="020B0604020202020204" pitchFamily="34" charset="0"/>
              <a:buNone/>
              <a:defRPr/>
            </a:pPr>
            <a:r>
              <a:rPr lang="zh-CN" altLang="zh-CN" sz="2000" dirty="0" smtClean="0"/>
              <a:t>预约座位数为：福慧图书馆约</a:t>
            </a:r>
            <a:r>
              <a:rPr lang="en-US" altLang="zh-CN" sz="2000" dirty="0" smtClean="0"/>
              <a:t>2000</a:t>
            </a:r>
            <a:r>
              <a:rPr lang="zh-CN" altLang="zh-CN" sz="2000" dirty="0" smtClean="0"/>
              <a:t>个，严宽祜图书馆约</a:t>
            </a:r>
            <a:r>
              <a:rPr lang="en-US" altLang="zh-CN" sz="2000" dirty="0" smtClean="0"/>
              <a:t>200</a:t>
            </a:r>
            <a:r>
              <a:rPr lang="zh-CN" altLang="zh-CN" sz="2000" dirty="0" smtClean="0"/>
              <a:t>个；星湖校区分馆约</a:t>
            </a:r>
            <a:r>
              <a:rPr lang="en-US" altLang="zh-CN" sz="2000" dirty="0" smtClean="0"/>
              <a:t>300</a:t>
            </a:r>
            <a:r>
              <a:rPr lang="zh-CN" altLang="zh-CN" sz="2000" dirty="0" smtClean="0"/>
              <a:t>个。</a:t>
            </a:r>
          </a:p>
          <a:p>
            <a:pPr marL="171450" indent="-171450" defTabSz="685800">
              <a:lnSpc>
                <a:spcPct val="150000"/>
              </a:lnSpc>
              <a:spcBef>
                <a:spcPts val="750"/>
              </a:spcBef>
              <a:defRPr/>
            </a:pPr>
            <a:r>
              <a:rPr lang="zh-CN" altLang="zh-CN" sz="2000" dirty="0" smtClean="0"/>
              <a:t>预约开始时间为：提前</a:t>
            </a:r>
            <a:r>
              <a:rPr lang="en-US" altLang="zh-CN" sz="2000" dirty="0" smtClean="0"/>
              <a:t>1</a:t>
            </a:r>
            <a:r>
              <a:rPr lang="zh-CN" altLang="zh-CN" sz="2000" dirty="0" smtClean="0"/>
              <a:t>天的</a:t>
            </a:r>
            <a:r>
              <a:rPr lang="en-US" altLang="zh-CN" sz="2000" dirty="0" smtClean="0"/>
              <a:t>20:00</a:t>
            </a:r>
            <a:r>
              <a:rPr lang="zh-CN" altLang="zh-CN" sz="2000" dirty="0" smtClean="0"/>
              <a:t>；</a:t>
            </a:r>
          </a:p>
          <a:p>
            <a:pPr marL="171450" indent="-171450" defTabSz="685800">
              <a:lnSpc>
                <a:spcPct val="150000"/>
              </a:lnSpc>
              <a:spcBef>
                <a:spcPts val="750"/>
              </a:spcBef>
              <a:defRPr/>
            </a:pPr>
            <a:r>
              <a:rPr lang="zh-CN" altLang="zh-CN" sz="2000" dirty="0" smtClean="0"/>
              <a:t>单次预约最多时长为：</a:t>
            </a:r>
            <a:r>
              <a:rPr lang="en-US" altLang="zh-CN" sz="2000" dirty="0" smtClean="0"/>
              <a:t>4</a:t>
            </a:r>
            <a:r>
              <a:rPr lang="zh-CN" altLang="zh-CN" sz="2000" dirty="0" smtClean="0"/>
              <a:t>小时；</a:t>
            </a:r>
          </a:p>
          <a:p>
            <a:pPr marL="171450" indent="-171450" defTabSz="685800">
              <a:lnSpc>
                <a:spcPct val="150000"/>
              </a:lnSpc>
              <a:spcBef>
                <a:spcPts val="750"/>
              </a:spcBef>
              <a:defRPr/>
            </a:pPr>
            <a:r>
              <a:rPr lang="zh-CN" altLang="zh-CN" sz="2000" dirty="0" smtClean="0"/>
              <a:t>可同时进行预约次数：</a:t>
            </a:r>
            <a:r>
              <a:rPr lang="en-US" altLang="zh-CN" sz="2000" dirty="0" smtClean="0"/>
              <a:t>3</a:t>
            </a:r>
            <a:r>
              <a:rPr lang="zh-CN" altLang="zh-CN" sz="2000" dirty="0" smtClean="0"/>
              <a:t>次；</a:t>
            </a:r>
          </a:p>
          <a:p>
            <a:pPr marL="171450" indent="-171450" defTabSz="685800">
              <a:lnSpc>
                <a:spcPct val="150000"/>
              </a:lnSpc>
              <a:spcBef>
                <a:spcPts val="750"/>
              </a:spcBef>
              <a:defRPr/>
            </a:pPr>
            <a:r>
              <a:rPr lang="zh-CN" altLang="zh-CN" sz="2000" dirty="0" smtClean="0"/>
              <a:t>签到签退弹性时长为：</a:t>
            </a:r>
            <a:r>
              <a:rPr lang="en-US" altLang="zh-CN" sz="2000" dirty="0" smtClean="0"/>
              <a:t>20</a:t>
            </a:r>
            <a:r>
              <a:rPr lang="zh-CN" altLang="zh-CN" sz="2000" dirty="0" smtClean="0"/>
              <a:t>分钟； （需在预约开始时间±弹性时间内进行签到，并需在结束时间</a:t>
            </a:r>
            <a:r>
              <a:rPr lang="en-US" altLang="zh-CN" sz="2000" dirty="0" smtClean="0"/>
              <a:t>+</a:t>
            </a:r>
            <a:r>
              <a:rPr lang="zh-CN" altLang="zh-CN" sz="2000" dirty="0" smtClean="0"/>
              <a:t>弹性时间前签退。）</a:t>
            </a:r>
          </a:p>
          <a:p>
            <a:pPr marL="171450" indent="-171450" defTabSz="685800">
              <a:lnSpc>
                <a:spcPct val="150000"/>
              </a:lnSpc>
              <a:spcBef>
                <a:spcPts val="750"/>
              </a:spcBef>
              <a:defRPr/>
            </a:pPr>
            <a:r>
              <a:rPr lang="zh-CN" altLang="zh-CN" sz="2000" dirty="0" smtClean="0"/>
              <a:t>用餐时段为：</a:t>
            </a:r>
            <a:r>
              <a:rPr lang="en-US" altLang="zh-CN" sz="2000" dirty="0" smtClean="0"/>
              <a:t>11:30</a:t>
            </a:r>
            <a:r>
              <a:rPr lang="zh-CN" altLang="zh-CN" sz="2000" dirty="0" smtClean="0"/>
              <a:t>至</a:t>
            </a:r>
            <a:r>
              <a:rPr lang="en-US" altLang="zh-CN" sz="2000" dirty="0" smtClean="0"/>
              <a:t>12:30</a:t>
            </a:r>
            <a:r>
              <a:rPr lang="zh-CN" altLang="zh-CN" sz="2000" dirty="0" smtClean="0"/>
              <a:t>，</a:t>
            </a:r>
            <a:r>
              <a:rPr lang="en-US" altLang="zh-CN" sz="2000" dirty="0" smtClean="0"/>
              <a:t>17:30</a:t>
            </a:r>
            <a:r>
              <a:rPr lang="zh-CN" altLang="zh-CN" sz="2000" dirty="0" smtClean="0"/>
              <a:t>至</a:t>
            </a:r>
            <a:r>
              <a:rPr lang="en-US" altLang="zh-CN" sz="2000" dirty="0" smtClean="0"/>
              <a:t>18:30</a:t>
            </a:r>
            <a:r>
              <a:rPr lang="zh-CN" altLang="zh-CN" sz="2000" dirty="0" smtClean="0"/>
              <a:t>，可暂离</a:t>
            </a:r>
            <a:r>
              <a:rPr lang="en-US" altLang="zh-CN" sz="2000" dirty="0" smtClean="0"/>
              <a:t>60</a:t>
            </a:r>
            <a:r>
              <a:rPr lang="zh-CN" altLang="zh-CN" sz="2000" dirty="0" smtClean="0"/>
              <a:t>分钟。</a:t>
            </a:r>
          </a:p>
          <a:p>
            <a:pPr marL="171450" indent="-171450" defTabSz="685800">
              <a:spcBef>
                <a:spcPts val="750"/>
              </a:spcBef>
              <a:defRPr/>
            </a:pPr>
            <a:endParaRPr lang="zh-CN" altLang="en-US" sz="2100" dirty="0"/>
          </a:p>
        </p:txBody>
      </p:sp>
      <p:sp>
        <p:nvSpPr>
          <p:cNvPr id="5" name="îŝļîde"/>
          <p:cNvSpPr/>
          <p:nvPr/>
        </p:nvSpPr>
        <p:spPr>
          <a:xfrm>
            <a:off x="490529" y="465872"/>
            <a:ext cx="2771286" cy="587975"/>
          </a:xfrm>
          <a:prstGeom prst="homePlat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4.3 </a:t>
            </a:r>
            <a:r>
              <a:rPr kumimoji="1" lang="zh-CN" altLang="en-US" sz="2800" b="1" dirty="0" smtClean="0">
                <a:solidFill>
                  <a:srgbClr val="FFFFFF"/>
                </a:solidFill>
              </a:rPr>
              <a:t>座位预约</a:t>
            </a:r>
            <a:endParaRPr kumimoji="1" lang="en-US" altLang="zh-CN" sz="2800" b="1" dirty="0">
              <a:solidFill>
                <a:srgbClr val="FFFFFF"/>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56</a:t>
            </a:fld>
            <a:endParaRPr lang="zh-CN" altLang="en-US"/>
          </a:p>
        </p:txBody>
      </p:sp>
      <p:sp>
        <p:nvSpPr>
          <p:cNvPr id="4" name="内容占位符 1"/>
          <p:cNvSpPr txBox="1"/>
          <p:nvPr/>
        </p:nvSpPr>
        <p:spPr>
          <a:xfrm>
            <a:off x="468313" y="2066925"/>
            <a:ext cx="10422600" cy="3282997"/>
          </a:xfrm>
          <a:prstGeom prst="rect">
            <a:avLst/>
          </a:prstGeom>
        </p:spPr>
        <p:txBody>
          <a:bodyPr vert="horz" wrap="square" lIns="68558" tIns="34289" rIns="68558" bIns="34289" numCol="1" rtlCol="0" anchor="t" anchorCtr="0" compatLnSpc="1">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50000"/>
              </a:lnSpc>
              <a:spcBef>
                <a:spcPts val="750"/>
              </a:spcBef>
              <a:buFont typeface="Arial" panose="020B0604020202020204" pitchFamily="34" charset="0"/>
              <a:buNone/>
              <a:defRPr/>
            </a:pPr>
            <a:r>
              <a:rPr lang="zh-CN" altLang="zh-CN" sz="2000" b="1" dirty="0" smtClean="0"/>
              <a:t>（</a:t>
            </a:r>
            <a:r>
              <a:rPr lang="en-US" altLang="zh-CN" sz="2000" b="1" dirty="0" smtClean="0"/>
              <a:t>2</a:t>
            </a:r>
            <a:r>
              <a:rPr lang="zh-CN" altLang="zh-CN" sz="2000" b="1" dirty="0" smtClean="0"/>
              <a:t>）预约记录</a:t>
            </a:r>
            <a:r>
              <a:rPr lang="zh-CN" altLang="en-US" sz="2000" b="1" dirty="0" smtClean="0"/>
              <a:t>查看</a:t>
            </a:r>
            <a:endParaRPr lang="zh-CN" altLang="zh-CN" sz="2000" dirty="0" smtClean="0"/>
          </a:p>
          <a:p>
            <a:pPr marL="171450" indent="-171450" defTabSz="685800">
              <a:lnSpc>
                <a:spcPct val="150000"/>
              </a:lnSpc>
              <a:spcBef>
                <a:spcPts val="750"/>
              </a:spcBef>
              <a:defRPr/>
            </a:pPr>
            <a:r>
              <a:rPr lang="zh-CN" altLang="zh-CN" sz="2000" dirty="0" smtClean="0"/>
              <a:t>读者在个人应用首页</a:t>
            </a:r>
            <a:r>
              <a:rPr lang="zh-CN" altLang="en-US" sz="2000" dirty="0"/>
              <a:t>可</a:t>
            </a:r>
            <a:r>
              <a:rPr lang="zh-CN" altLang="zh-CN" sz="2000" dirty="0" smtClean="0"/>
              <a:t>查看个人的预约记录，预约记录分类呈现，包括待履约、已履约、已取消、违约等。</a:t>
            </a:r>
          </a:p>
          <a:p>
            <a:pPr marL="0" indent="0" defTabSz="685800">
              <a:lnSpc>
                <a:spcPct val="150000"/>
              </a:lnSpc>
              <a:spcBef>
                <a:spcPts val="750"/>
              </a:spcBef>
              <a:buFont typeface="Arial" panose="020B0604020202020204" pitchFamily="34" charset="0"/>
              <a:buNone/>
              <a:defRPr/>
            </a:pPr>
            <a:r>
              <a:rPr lang="zh-CN" altLang="zh-CN" sz="2000" b="1" dirty="0" smtClean="0"/>
              <a:t>（</a:t>
            </a:r>
            <a:r>
              <a:rPr lang="en-US" altLang="zh-CN" sz="2000" b="1" dirty="0" smtClean="0"/>
              <a:t>3</a:t>
            </a:r>
            <a:r>
              <a:rPr lang="zh-CN" altLang="zh-CN" sz="2000" b="1" dirty="0" smtClean="0"/>
              <a:t>）违规</a:t>
            </a:r>
            <a:r>
              <a:rPr lang="zh-CN" altLang="en-US" sz="2000" b="1" dirty="0" smtClean="0"/>
              <a:t>行为</a:t>
            </a:r>
            <a:endParaRPr lang="zh-CN" altLang="zh-CN" sz="2000" dirty="0" smtClean="0"/>
          </a:p>
          <a:p>
            <a:pPr marL="171450" indent="-171450" defTabSz="685800">
              <a:lnSpc>
                <a:spcPct val="150000"/>
              </a:lnSpc>
              <a:spcBef>
                <a:spcPts val="750"/>
              </a:spcBef>
              <a:defRPr/>
            </a:pPr>
            <a:r>
              <a:rPr lang="zh-CN" altLang="zh-CN" sz="2000" dirty="0" smtClean="0"/>
              <a:t>预约后没有在规定时间内签到，将被记录为违约；</a:t>
            </a:r>
          </a:p>
          <a:p>
            <a:pPr marL="171450" indent="-171450" defTabSz="685800">
              <a:lnSpc>
                <a:spcPct val="150000"/>
              </a:lnSpc>
              <a:spcBef>
                <a:spcPts val="750"/>
              </a:spcBef>
              <a:defRPr/>
            </a:pPr>
            <a:r>
              <a:rPr lang="zh-CN" altLang="zh-CN" sz="2000" dirty="0" smtClean="0"/>
              <a:t>离开不退座记录为违约；</a:t>
            </a:r>
          </a:p>
          <a:p>
            <a:pPr marL="171450" indent="-171450" defTabSz="685800">
              <a:lnSpc>
                <a:spcPct val="150000"/>
              </a:lnSpc>
              <a:spcBef>
                <a:spcPts val="750"/>
              </a:spcBef>
              <a:defRPr/>
            </a:pPr>
            <a:r>
              <a:rPr lang="zh-CN" altLang="zh-CN" sz="2000" dirty="0" smtClean="0"/>
              <a:t>每周违约次数达到</a:t>
            </a:r>
            <a:r>
              <a:rPr lang="en-US" altLang="zh-CN" sz="2000" dirty="0" smtClean="0"/>
              <a:t>3</a:t>
            </a:r>
            <a:r>
              <a:rPr lang="zh-CN" altLang="zh-CN" sz="2000" dirty="0" smtClean="0"/>
              <a:t>次，将暂停本周的预约功能。</a:t>
            </a:r>
          </a:p>
        </p:txBody>
      </p:sp>
      <p:sp>
        <p:nvSpPr>
          <p:cNvPr id="5" name="îŝļîde"/>
          <p:cNvSpPr/>
          <p:nvPr/>
        </p:nvSpPr>
        <p:spPr>
          <a:xfrm>
            <a:off x="490529" y="465872"/>
            <a:ext cx="2771286" cy="587975"/>
          </a:xfrm>
          <a:prstGeom prst="homePlat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4.3 </a:t>
            </a:r>
            <a:r>
              <a:rPr kumimoji="1" lang="zh-CN" altLang="en-US" sz="2800" b="1" dirty="0" smtClean="0">
                <a:solidFill>
                  <a:srgbClr val="FFFFFF"/>
                </a:solidFill>
              </a:rPr>
              <a:t>座位预约</a:t>
            </a:r>
            <a:endParaRPr kumimoji="1" lang="en-US" altLang="zh-CN" sz="2800" b="1" dirty="0">
              <a:solidFill>
                <a:srgbClr val="FFFFFF"/>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57</a:t>
            </a:fld>
            <a:endParaRPr lang="zh-CN" altLang="en-US"/>
          </a:p>
        </p:txBody>
      </p:sp>
      <p:sp>
        <p:nvSpPr>
          <p:cNvPr id="4" name="内容占位符 1"/>
          <p:cNvSpPr txBox="1"/>
          <p:nvPr/>
        </p:nvSpPr>
        <p:spPr>
          <a:xfrm>
            <a:off x="1035428" y="1527173"/>
            <a:ext cx="10169383" cy="4232181"/>
          </a:xfrm>
          <a:prstGeom prst="rect">
            <a:avLst/>
          </a:prstGeom>
        </p:spPr>
        <p:txBody>
          <a:bodyPr vert="horz" wrap="square" lIns="68558" tIns="34289" rIns="68558" bIns="34289" numCol="1" rtlCol="0" anchor="t" anchorCtr="0" compatLnSpc="1">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10000"/>
              </a:lnSpc>
              <a:spcBef>
                <a:spcPts val="750"/>
              </a:spcBef>
              <a:buFont typeface="Arial" panose="020B0604020202020204" pitchFamily="34" charset="0"/>
              <a:buNone/>
              <a:defRPr/>
            </a:pPr>
            <a:r>
              <a:rPr lang="zh-CN" altLang="zh-CN" sz="2400" b="1" dirty="0" smtClean="0"/>
              <a:t>（</a:t>
            </a:r>
            <a:r>
              <a:rPr lang="en-US" altLang="zh-CN" sz="2400" b="1" dirty="0" smtClean="0"/>
              <a:t>4</a:t>
            </a:r>
            <a:r>
              <a:rPr lang="zh-CN" altLang="zh-CN" sz="2400" b="1" dirty="0" smtClean="0"/>
              <a:t>）说明</a:t>
            </a:r>
            <a:endParaRPr lang="zh-CN" altLang="zh-CN" sz="2400" dirty="0" smtClean="0"/>
          </a:p>
          <a:p>
            <a:pPr marL="171450" indent="-171450" defTabSz="685800">
              <a:lnSpc>
                <a:spcPct val="110000"/>
              </a:lnSpc>
              <a:spcBef>
                <a:spcPts val="750"/>
              </a:spcBef>
              <a:defRPr/>
            </a:pPr>
            <a:r>
              <a:rPr lang="zh-CN" altLang="zh-CN" sz="2400" dirty="0" smtClean="0"/>
              <a:t>读者可查看图书馆座位预约系统的预约说明，包括详细的使用流程指引，以及预约规则、违约规则等。如说明与本通知不一致，以本通知或实际系统规则为准。</a:t>
            </a:r>
          </a:p>
          <a:p>
            <a:pPr marL="171450" indent="-171450" defTabSz="685800">
              <a:lnSpc>
                <a:spcPct val="110000"/>
              </a:lnSpc>
              <a:spcBef>
                <a:spcPts val="750"/>
              </a:spcBef>
              <a:defRPr/>
            </a:pPr>
            <a:r>
              <a:rPr lang="zh-CN" altLang="zh-CN" sz="2400" dirty="0" smtClean="0"/>
              <a:t>使用座位前请先进行预约，在预约时段内，预约人拥有该座位的使用权。请没有预约的同学请将座位让给已经预约的同学。杜绝“霸座”现象。</a:t>
            </a:r>
          </a:p>
          <a:p>
            <a:pPr marL="171450" indent="-171450" defTabSz="685800">
              <a:lnSpc>
                <a:spcPct val="110000"/>
              </a:lnSpc>
              <a:spcBef>
                <a:spcPts val="750"/>
              </a:spcBef>
              <a:defRPr/>
            </a:pPr>
            <a:r>
              <a:rPr lang="zh-CN" altLang="zh-CN" sz="2400" dirty="0" smtClean="0"/>
              <a:t>禁止使用任何非正常手段进行签到等操作，否则暂停预约功能。</a:t>
            </a:r>
          </a:p>
          <a:p>
            <a:pPr marL="171450" indent="-171450" defTabSz="685800">
              <a:lnSpc>
                <a:spcPct val="110000"/>
              </a:lnSpc>
              <a:spcBef>
                <a:spcPts val="750"/>
              </a:spcBef>
              <a:defRPr/>
            </a:pPr>
            <a:r>
              <a:rPr lang="zh-CN" altLang="zh-CN" sz="2400" dirty="0" smtClean="0"/>
              <a:t>您的所有履约情况将被记录，请履约守信，点滴积累自己的信用记录。</a:t>
            </a:r>
          </a:p>
          <a:p>
            <a:pPr marL="0" indent="0" defTabSz="685800">
              <a:lnSpc>
                <a:spcPct val="110000"/>
              </a:lnSpc>
              <a:spcBef>
                <a:spcPts val="750"/>
              </a:spcBef>
              <a:buFont typeface="Arial" panose="020B0604020202020204" pitchFamily="34" charset="0"/>
              <a:buNone/>
              <a:defRPr/>
            </a:pPr>
            <a:r>
              <a:rPr lang="zh-CN" altLang="zh-CN" sz="2400" b="1" dirty="0" smtClean="0"/>
              <a:t>（</a:t>
            </a:r>
            <a:r>
              <a:rPr lang="en-US" altLang="zh-CN" sz="2400" b="1" dirty="0" smtClean="0"/>
              <a:t>5</a:t>
            </a:r>
            <a:r>
              <a:rPr lang="zh-CN" altLang="zh-CN" sz="2400" b="1" dirty="0" smtClean="0"/>
              <a:t>）注意事项</a:t>
            </a:r>
            <a:endParaRPr lang="zh-CN" altLang="zh-CN" sz="2400" dirty="0" smtClean="0"/>
          </a:p>
          <a:p>
            <a:pPr marL="171450" indent="-171450" defTabSz="685800">
              <a:lnSpc>
                <a:spcPct val="110000"/>
              </a:lnSpc>
              <a:spcBef>
                <a:spcPts val="750"/>
              </a:spcBef>
              <a:defRPr/>
            </a:pPr>
            <a:r>
              <a:rPr lang="zh-CN" altLang="zh-CN" sz="2400" dirty="0" smtClean="0"/>
              <a:t>座位预约的读者在扫码入座时，如果二维码长时间无法识别，请读者在违约前取消预约，另外再约其它座位。</a:t>
            </a:r>
          </a:p>
          <a:p>
            <a:pPr marL="171450" indent="-171450" defTabSz="685800">
              <a:spcBef>
                <a:spcPts val="750"/>
              </a:spcBef>
              <a:defRPr/>
            </a:pPr>
            <a:endParaRPr lang="zh-CN" altLang="en-US" sz="2100" dirty="0"/>
          </a:p>
        </p:txBody>
      </p:sp>
      <p:sp>
        <p:nvSpPr>
          <p:cNvPr id="5" name="îŝļîde"/>
          <p:cNvSpPr/>
          <p:nvPr/>
        </p:nvSpPr>
        <p:spPr>
          <a:xfrm>
            <a:off x="490529" y="465872"/>
            <a:ext cx="2771286" cy="587975"/>
          </a:xfrm>
          <a:prstGeom prst="homePlat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4.3 </a:t>
            </a:r>
            <a:r>
              <a:rPr kumimoji="1" lang="zh-CN" altLang="en-US" sz="2800" b="1" dirty="0" smtClean="0">
                <a:solidFill>
                  <a:srgbClr val="FFFFFF"/>
                </a:solidFill>
              </a:rPr>
              <a:t>座位预约</a:t>
            </a:r>
            <a:endParaRPr kumimoji="1" lang="en-US" altLang="zh-CN" sz="2800" b="1" dirty="0">
              <a:solidFill>
                <a:srgbClr val="FFFFFF"/>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58</a:t>
            </a:fld>
            <a:endParaRPr lang="zh-CN" altLang="en-US"/>
          </a:p>
        </p:txBody>
      </p:sp>
      <p:sp>
        <p:nvSpPr>
          <p:cNvPr id="4" name="Rectangle 3"/>
          <p:cNvSpPr txBox="1">
            <a:spLocks noChangeArrowheads="1"/>
          </p:cNvSpPr>
          <p:nvPr/>
        </p:nvSpPr>
        <p:spPr>
          <a:xfrm>
            <a:off x="253365" y="1185592"/>
            <a:ext cx="7565504" cy="5460868"/>
          </a:xfrm>
          <a:prstGeom prst="rect">
            <a:avLst/>
          </a:prstGeom>
        </p:spPr>
        <p:txBody>
          <a:bodyPr vert="horz" wrap="square" lIns="68558" tIns="34289" rIns="68558" bIns="34289" numCol="1" rtlCol="0" anchor="t" anchorCtr="0" compatLnSpc="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defTabSz="685800">
              <a:lnSpc>
                <a:spcPct val="100000"/>
              </a:lnSpc>
              <a:spcBef>
                <a:spcPts val="0"/>
              </a:spcBef>
              <a:buFont typeface="Arial" panose="020B0604020202020204" pitchFamily="34" charset="0"/>
              <a:buNone/>
              <a:defRPr/>
            </a:pPr>
            <a:r>
              <a:rPr lang="en-US" altLang="zh-CN" b="1" dirty="0" smtClean="0">
                <a:latin typeface="+mn-ea"/>
              </a:rPr>
              <a:t>A</a:t>
            </a:r>
            <a:r>
              <a:rPr lang="zh-CN" altLang="en-US" b="1" dirty="0" smtClean="0">
                <a:latin typeface="+mn-ea"/>
              </a:rPr>
              <a:t>、使用方法</a:t>
            </a:r>
          </a:p>
          <a:p>
            <a:pPr marL="274320" indent="-274320" defTabSz="685800">
              <a:lnSpc>
                <a:spcPct val="100000"/>
              </a:lnSpc>
              <a:spcBef>
                <a:spcPts val="0"/>
              </a:spcBef>
              <a:buFont typeface="Arial" panose="020B0604020202020204" pitchFamily="34" charset="0"/>
              <a:buNone/>
              <a:defRPr/>
            </a:pPr>
            <a:r>
              <a:rPr lang="en-US" altLang="zh-CN" dirty="0" smtClean="0">
                <a:latin typeface="+mn-ea"/>
              </a:rPr>
              <a:t>    (1). </a:t>
            </a:r>
            <a:r>
              <a:rPr lang="zh-CN" altLang="en-US" dirty="0" smtClean="0">
                <a:latin typeface="+mn-ea"/>
              </a:rPr>
              <a:t>存物品：按“存”键；</a:t>
            </a:r>
          </a:p>
          <a:p>
            <a:pPr marL="274320" indent="-274320" defTabSz="685800">
              <a:lnSpc>
                <a:spcPct val="100000"/>
              </a:lnSpc>
              <a:spcBef>
                <a:spcPts val="0"/>
              </a:spcBef>
              <a:buFont typeface="Arial" panose="020B0604020202020204" pitchFamily="34" charset="0"/>
              <a:buNone/>
              <a:defRPr/>
            </a:pPr>
            <a:r>
              <a:rPr lang="zh-CN" altLang="en-US" dirty="0" smtClean="0">
                <a:latin typeface="+mn-ea"/>
              </a:rPr>
              <a:t>　　将</a:t>
            </a:r>
            <a:r>
              <a:rPr lang="en-US" altLang="zh-CN" dirty="0" smtClean="0">
                <a:latin typeface="+mn-ea"/>
              </a:rPr>
              <a:t>IC</a:t>
            </a:r>
            <a:r>
              <a:rPr lang="zh-CN" altLang="en-US" dirty="0" smtClean="0">
                <a:latin typeface="+mn-ea"/>
              </a:rPr>
              <a:t>卡放在感应区，会听到“嘀”声，箱门会依次打开；</a:t>
            </a:r>
          </a:p>
          <a:p>
            <a:pPr marL="274320" indent="-274320" defTabSz="685800">
              <a:lnSpc>
                <a:spcPct val="100000"/>
              </a:lnSpc>
              <a:spcBef>
                <a:spcPts val="0"/>
              </a:spcBef>
              <a:buFont typeface="Arial" panose="020B0604020202020204" pitchFamily="34" charset="0"/>
              <a:buNone/>
              <a:defRPr/>
            </a:pPr>
            <a:r>
              <a:rPr lang="zh-CN" altLang="en-US" dirty="0" smtClean="0">
                <a:latin typeface="+mn-ea"/>
              </a:rPr>
              <a:t>　　　放入物品，关上门。电子锁自动上锁。</a:t>
            </a:r>
          </a:p>
          <a:p>
            <a:pPr marL="274320" indent="-274320" defTabSz="685800">
              <a:lnSpc>
                <a:spcPct val="100000"/>
              </a:lnSpc>
              <a:spcBef>
                <a:spcPts val="0"/>
              </a:spcBef>
              <a:buFont typeface="Arial" panose="020B0604020202020204" pitchFamily="34" charset="0"/>
              <a:buNone/>
              <a:defRPr/>
            </a:pPr>
            <a:r>
              <a:rPr lang="en-US" altLang="zh-CN" dirty="0" smtClean="0">
                <a:latin typeface="+mn-ea"/>
              </a:rPr>
              <a:t>    (2).</a:t>
            </a:r>
            <a:r>
              <a:rPr lang="zh-CN" altLang="en-US" dirty="0" smtClean="0">
                <a:latin typeface="+mn-ea"/>
              </a:rPr>
              <a:t>取物品：按“取”键；</a:t>
            </a:r>
          </a:p>
          <a:p>
            <a:pPr marL="274320" indent="-274320" defTabSz="685800">
              <a:lnSpc>
                <a:spcPct val="100000"/>
              </a:lnSpc>
              <a:spcBef>
                <a:spcPts val="0"/>
              </a:spcBef>
              <a:buFont typeface="Arial" panose="020B0604020202020204" pitchFamily="34" charset="0"/>
              <a:buNone/>
              <a:defRPr/>
            </a:pPr>
            <a:r>
              <a:rPr lang="zh-CN" altLang="en-US" dirty="0" smtClean="0">
                <a:latin typeface="+mn-ea"/>
              </a:rPr>
              <a:t>　　将</a:t>
            </a:r>
            <a:r>
              <a:rPr lang="en-US" altLang="zh-CN" dirty="0" smtClean="0">
                <a:latin typeface="+mn-ea"/>
              </a:rPr>
              <a:t>IC</a:t>
            </a:r>
            <a:r>
              <a:rPr lang="zh-CN" altLang="en-US" dirty="0" smtClean="0">
                <a:latin typeface="+mn-ea"/>
              </a:rPr>
              <a:t>卡放在感应区前，会听到“嘀”声，箱门会打开；</a:t>
            </a:r>
          </a:p>
          <a:p>
            <a:pPr marL="274320" indent="-274320" defTabSz="685800">
              <a:lnSpc>
                <a:spcPct val="100000"/>
              </a:lnSpc>
              <a:spcBef>
                <a:spcPts val="0"/>
              </a:spcBef>
              <a:buFont typeface="Arial" panose="020B0604020202020204" pitchFamily="34" charset="0"/>
              <a:buNone/>
              <a:defRPr/>
            </a:pPr>
            <a:r>
              <a:rPr lang="zh-CN" altLang="en-US" dirty="0" smtClean="0">
                <a:latin typeface="+mn-ea"/>
              </a:rPr>
              <a:t>　　取出物品，请顺手关上门。</a:t>
            </a:r>
          </a:p>
          <a:p>
            <a:pPr marL="274320" indent="-274320" defTabSz="685800">
              <a:lnSpc>
                <a:spcPct val="100000"/>
              </a:lnSpc>
              <a:spcBef>
                <a:spcPts val="0"/>
              </a:spcBef>
              <a:buFont typeface="Arial" panose="020B0604020202020204" pitchFamily="34" charset="0"/>
              <a:buNone/>
              <a:defRPr/>
            </a:pPr>
            <a:r>
              <a:rPr lang="en-US" altLang="zh-CN" dirty="0" smtClean="0">
                <a:latin typeface="+mn-ea"/>
              </a:rPr>
              <a:t>    (3).</a:t>
            </a:r>
            <a:r>
              <a:rPr lang="zh-CN" altLang="en-US" dirty="0" smtClean="0">
                <a:latin typeface="+mn-ea"/>
              </a:rPr>
              <a:t>注意：存取物品是一次性操作，取物品必须一次性取完</a:t>
            </a:r>
            <a:r>
              <a:rPr lang="zh-CN" altLang="en-US" dirty="0" smtClean="0">
                <a:solidFill>
                  <a:srgbClr val="8A0DA3"/>
                </a:solidFill>
                <a:latin typeface="+mn-ea"/>
              </a:rPr>
              <a:t>。</a:t>
            </a:r>
          </a:p>
          <a:p>
            <a:pPr marL="274320" indent="-274320" defTabSz="685800">
              <a:lnSpc>
                <a:spcPct val="100000"/>
              </a:lnSpc>
              <a:spcBef>
                <a:spcPts val="0"/>
              </a:spcBef>
              <a:buFont typeface="Arial" panose="020B0604020202020204" pitchFamily="34" charset="0"/>
              <a:buNone/>
              <a:defRPr/>
            </a:pPr>
            <a:endParaRPr lang="en-US" altLang="zh-CN" b="1" dirty="0" smtClean="0">
              <a:latin typeface="+mn-ea"/>
            </a:endParaRPr>
          </a:p>
          <a:p>
            <a:pPr marL="274320" indent="-274320" defTabSz="685800">
              <a:lnSpc>
                <a:spcPct val="100000"/>
              </a:lnSpc>
              <a:spcBef>
                <a:spcPts val="0"/>
              </a:spcBef>
              <a:buFont typeface="Arial" panose="020B0604020202020204" pitchFamily="34" charset="0"/>
              <a:buNone/>
              <a:defRPr/>
            </a:pPr>
            <a:r>
              <a:rPr lang="en-US" altLang="zh-CN" b="1" dirty="0" smtClean="0">
                <a:latin typeface="+mn-ea"/>
              </a:rPr>
              <a:t>B</a:t>
            </a:r>
            <a:r>
              <a:rPr lang="zh-CN" altLang="en-US" b="1" dirty="0" smtClean="0">
                <a:latin typeface="+mn-ea"/>
              </a:rPr>
              <a:t>、存包管理规定</a:t>
            </a:r>
          </a:p>
          <a:p>
            <a:pPr marL="274320" indent="-274320" defTabSz="685800">
              <a:lnSpc>
                <a:spcPct val="100000"/>
              </a:lnSpc>
              <a:spcBef>
                <a:spcPts val="0"/>
              </a:spcBef>
              <a:buFont typeface="Arial" panose="020B0604020202020204" pitchFamily="34" charset="0"/>
              <a:buNone/>
              <a:defRPr/>
            </a:pPr>
            <a:r>
              <a:rPr lang="zh-CN" altLang="en-US" dirty="0" smtClean="0">
                <a:latin typeface="+mn-ea"/>
              </a:rPr>
              <a:t>　</a:t>
            </a:r>
            <a:r>
              <a:rPr lang="en-US" altLang="zh-CN" dirty="0" smtClean="0">
                <a:latin typeface="+mn-ea"/>
              </a:rPr>
              <a:t> (1).</a:t>
            </a:r>
            <a:r>
              <a:rPr lang="zh-CN" altLang="en-US" dirty="0" smtClean="0">
                <a:latin typeface="+mn-ea"/>
              </a:rPr>
              <a:t>读者可以带笔记本、纸和笔进入图书馆各书库、阅览室。</a:t>
            </a:r>
          </a:p>
          <a:p>
            <a:pPr marL="274320" indent="-274320" defTabSz="685800">
              <a:lnSpc>
                <a:spcPct val="100000"/>
              </a:lnSpc>
              <a:spcBef>
                <a:spcPts val="0"/>
              </a:spcBef>
              <a:buFont typeface="Arial" panose="020B0604020202020204" pitchFamily="34" charset="0"/>
              <a:buNone/>
              <a:defRPr/>
            </a:pPr>
            <a:r>
              <a:rPr lang="zh-CN" altLang="en-US" dirty="0" smtClean="0">
                <a:latin typeface="+mn-ea"/>
              </a:rPr>
              <a:t>　</a:t>
            </a:r>
            <a:r>
              <a:rPr lang="en-US" altLang="zh-CN" dirty="0" smtClean="0">
                <a:latin typeface="+mn-ea"/>
              </a:rPr>
              <a:t> (2).</a:t>
            </a:r>
            <a:r>
              <a:rPr lang="zh-CN" altLang="en-US" dirty="0" smtClean="0">
                <a:latin typeface="+mn-ea"/>
              </a:rPr>
              <a:t>所携带书包、书籍等物可存放在图书馆各楼层储物柜内，贵重物品请随身携带；不准在柜中存放违禁物品和腐蚀性强的物品。</a:t>
            </a:r>
          </a:p>
          <a:p>
            <a:pPr marL="274320" indent="-274320" defTabSz="685800">
              <a:lnSpc>
                <a:spcPct val="100000"/>
              </a:lnSpc>
              <a:spcBef>
                <a:spcPts val="0"/>
              </a:spcBef>
              <a:buFont typeface="Arial" panose="020B0604020202020204" pitchFamily="34" charset="0"/>
              <a:buNone/>
              <a:defRPr/>
            </a:pPr>
            <a:r>
              <a:rPr lang="zh-CN" altLang="en-US" dirty="0" smtClean="0">
                <a:latin typeface="+mn-ea"/>
              </a:rPr>
              <a:t>　</a:t>
            </a:r>
            <a:r>
              <a:rPr lang="en-US" altLang="zh-CN" dirty="0" smtClean="0">
                <a:latin typeface="+mn-ea"/>
              </a:rPr>
              <a:t> (3).</a:t>
            </a:r>
            <a:r>
              <a:rPr lang="zh-CN" altLang="en-US" dirty="0" smtClean="0">
                <a:latin typeface="+mn-ea"/>
              </a:rPr>
              <a:t>储物柜仅供读者临时使用，所存放物品如有丢失，本馆不承担赔偿责任。</a:t>
            </a:r>
          </a:p>
          <a:p>
            <a:pPr marL="274320" indent="-274320" defTabSz="685800">
              <a:lnSpc>
                <a:spcPct val="100000"/>
              </a:lnSpc>
              <a:spcBef>
                <a:spcPts val="0"/>
              </a:spcBef>
              <a:buFont typeface="Arial" panose="020B0604020202020204" pitchFamily="34" charset="0"/>
              <a:buNone/>
              <a:defRPr/>
            </a:pPr>
            <a:r>
              <a:rPr lang="zh-CN" altLang="en-US" dirty="0" smtClean="0">
                <a:latin typeface="+mn-ea"/>
              </a:rPr>
              <a:t>　</a:t>
            </a:r>
            <a:r>
              <a:rPr lang="en-US" altLang="zh-CN" dirty="0" smtClean="0">
                <a:latin typeface="+mn-ea"/>
              </a:rPr>
              <a:t> (4).</a:t>
            </a:r>
            <a:r>
              <a:rPr lang="zh-CN" altLang="en-US" dirty="0" smtClean="0">
                <a:latin typeface="+mn-ea"/>
              </a:rPr>
              <a:t>储物柜只可在图书馆开放时间内</a:t>
            </a:r>
            <a:r>
              <a:rPr lang="zh-CN" altLang="zh-CN" dirty="0" smtClean="0">
                <a:latin typeface="+mn-ea"/>
              </a:rPr>
              <a:t>(</a:t>
            </a:r>
            <a:r>
              <a:rPr lang="zh-CN" altLang="en-US" dirty="0" smtClean="0">
                <a:latin typeface="+mn-ea"/>
              </a:rPr>
              <a:t>上午</a:t>
            </a:r>
            <a:r>
              <a:rPr lang="zh-CN" altLang="zh-CN" dirty="0" smtClean="0">
                <a:latin typeface="+mn-ea"/>
              </a:rPr>
              <a:t>7</a:t>
            </a:r>
            <a:r>
              <a:rPr lang="zh-CN" altLang="en-US" dirty="0" smtClean="0">
                <a:latin typeface="+mn-ea"/>
              </a:rPr>
              <a:t>：</a:t>
            </a:r>
            <a:r>
              <a:rPr lang="zh-CN" altLang="zh-CN" dirty="0" smtClean="0">
                <a:latin typeface="+mn-ea"/>
              </a:rPr>
              <a:t>50—</a:t>
            </a:r>
            <a:r>
              <a:rPr lang="zh-CN" altLang="en-US" dirty="0" smtClean="0">
                <a:latin typeface="+mn-ea"/>
              </a:rPr>
              <a:t>晚上</a:t>
            </a:r>
            <a:r>
              <a:rPr lang="zh-CN" altLang="zh-CN" dirty="0" smtClean="0">
                <a:latin typeface="+mn-ea"/>
              </a:rPr>
              <a:t>10</a:t>
            </a:r>
            <a:r>
              <a:rPr lang="en-US" altLang="zh-CN" dirty="0" smtClean="0">
                <a:latin typeface="+mn-ea"/>
              </a:rPr>
              <a:t>:</a:t>
            </a:r>
            <a:r>
              <a:rPr lang="zh-CN" altLang="zh-CN" dirty="0" smtClean="0">
                <a:latin typeface="+mn-ea"/>
              </a:rPr>
              <a:t>15)</a:t>
            </a:r>
            <a:r>
              <a:rPr lang="zh-CN" altLang="en-US" dirty="0" smtClean="0">
                <a:latin typeface="+mn-ea"/>
              </a:rPr>
              <a:t>使用，不能将物品存放过夜。  </a:t>
            </a:r>
          </a:p>
          <a:p>
            <a:pPr marL="274320" indent="-274320" defTabSz="685800">
              <a:lnSpc>
                <a:spcPct val="100000"/>
              </a:lnSpc>
              <a:spcBef>
                <a:spcPts val="0"/>
              </a:spcBef>
              <a:buFont typeface="Arial" panose="020B0604020202020204" pitchFamily="34" charset="0"/>
              <a:buNone/>
              <a:defRPr/>
            </a:pPr>
            <a:r>
              <a:rPr lang="zh-CN" altLang="en-US" dirty="0" smtClean="0">
                <a:latin typeface="+mn-ea"/>
              </a:rPr>
              <a:t>           过了</a:t>
            </a:r>
            <a:r>
              <a:rPr lang="zh-CN" altLang="zh-CN" dirty="0" smtClean="0">
                <a:latin typeface="+mn-ea"/>
              </a:rPr>
              <a:t>10</a:t>
            </a:r>
            <a:r>
              <a:rPr lang="en-US" altLang="zh-CN" dirty="0" smtClean="0">
                <a:latin typeface="+mn-ea"/>
              </a:rPr>
              <a:t>:</a:t>
            </a:r>
            <a:r>
              <a:rPr lang="zh-CN" altLang="zh-CN" dirty="0" smtClean="0">
                <a:latin typeface="+mn-ea"/>
              </a:rPr>
              <a:t>15</a:t>
            </a:r>
            <a:r>
              <a:rPr lang="zh-CN" altLang="en-US" dirty="0" smtClean="0">
                <a:latin typeface="+mn-ea"/>
              </a:rPr>
              <a:t>所有储物柜会自动打开，有专人清理，请在清理前务必将自己的所有物品带走，图书馆不负保管</a:t>
            </a:r>
            <a:r>
              <a:rPr lang="zh-CN" altLang="en-US" dirty="0" smtClean="0"/>
              <a:t>责任。</a:t>
            </a:r>
            <a:r>
              <a:rPr lang="zh-CN" altLang="en-US" dirty="0" smtClean="0">
                <a:solidFill>
                  <a:srgbClr val="FF0000"/>
                </a:solidFill>
              </a:rPr>
              <a:t>　</a:t>
            </a:r>
            <a:endParaRPr lang="zh-CN" altLang="en-US" dirty="0">
              <a:solidFill>
                <a:srgbClr val="FF0000"/>
              </a:solidFill>
            </a:endParaRPr>
          </a:p>
        </p:txBody>
      </p:sp>
      <p:sp>
        <p:nvSpPr>
          <p:cNvPr id="6" name="îŝļîde"/>
          <p:cNvSpPr/>
          <p:nvPr/>
        </p:nvSpPr>
        <p:spPr>
          <a:xfrm>
            <a:off x="490528" y="465872"/>
            <a:ext cx="5691908" cy="587975"/>
          </a:xfrm>
          <a:prstGeom prst="homePlat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4.4 </a:t>
            </a:r>
            <a:r>
              <a:rPr kumimoji="1" lang="zh-CN" altLang="en-US" sz="2800" b="1" dirty="0" smtClean="0">
                <a:solidFill>
                  <a:srgbClr val="FFFFFF"/>
                </a:solidFill>
              </a:rPr>
              <a:t>储物柜使用方法和管理规定</a:t>
            </a:r>
            <a:endParaRPr kumimoji="1" lang="en-US" altLang="zh-CN" sz="2800" b="1" dirty="0">
              <a:solidFill>
                <a:srgbClr val="FFFFFF"/>
              </a:solidFill>
            </a:endParaRPr>
          </a:p>
        </p:txBody>
      </p:sp>
      <p:pic>
        <p:nvPicPr>
          <p:cNvPr id="7" name="图片 6" descr="储物柜"/>
          <p:cNvPicPr>
            <a:picLocks noChangeAspect="1"/>
          </p:cNvPicPr>
          <p:nvPr/>
        </p:nvPicPr>
        <p:blipFill>
          <a:blip r:embed="rId2"/>
          <a:stretch>
            <a:fillRect/>
          </a:stretch>
        </p:blipFill>
        <p:spPr>
          <a:xfrm>
            <a:off x="7818869" y="1322068"/>
            <a:ext cx="4122922" cy="4462851"/>
          </a:xfrm>
          <a:prstGeom prst="rect">
            <a:avLst/>
          </a:prstGeom>
          <a:noFill/>
          <a:ln w="9525">
            <a:noFill/>
          </a:ln>
        </p:spPr>
      </p:pic>
      <p:sp>
        <p:nvSpPr>
          <p:cNvPr id="8" name="矩形 7"/>
          <p:cNvSpPr/>
          <p:nvPr/>
        </p:nvSpPr>
        <p:spPr>
          <a:xfrm>
            <a:off x="6727049" y="6277128"/>
            <a:ext cx="4214615" cy="369332"/>
          </a:xfrm>
          <a:prstGeom prst="rect">
            <a:avLst/>
          </a:prstGeom>
        </p:spPr>
        <p:txBody>
          <a:bodyPr wrap="none">
            <a:spAutoFit/>
          </a:bodyPr>
          <a:lstStyle/>
          <a:p>
            <a:r>
              <a:rPr lang="zh-CN" altLang="en-US" dirty="0" smtClean="0">
                <a:solidFill>
                  <a:schemeClr val="accent1"/>
                </a:solidFill>
                <a:latin typeface="+mn-ea"/>
              </a:rPr>
              <a:t>*所</a:t>
            </a:r>
            <a:r>
              <a:rPr lang="zh-CN" altLang="en-US" dirty="0">
                <a:solidFill>
                  <a:schemeClr val="accent1"/>
                </a:solidFill>
                <a:latin typeface="+mn-ea"/>
              </a:rPr>
              <a:t>携带</a:t>
            </a:r>
            <a:r>
              <a:rPr lang="zh-CN" altLang="en-US" dirty="0" smtClean="0">
                <a:solidFill>
                  <a:schemeClr val="accent1"/>
                </a:solidFill>
                <a:latin typeface="+mn-ea"/>
              </a:rPr>
              <a:t>雨具</a:t>
            </a:r>
            <a:r>
              <a:rPr lang="zh-CN" altLang="en-US" dirty="0">
                <a:solidFill>
                  <a:schemeClr val="accent1"/>
                </a:solidFill>
                <a:latin typeface="+mn-ea"/>
              </a:rPr>
              <a:t>存放在本馆门前雨具存放处</a:t>
            </a:r>
            <a:endParaRPr lang="zh-CN" altLang="en-US" dirty="0">
              <a:solidFill>
                <a:schemeClr val="accent1"/>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59</a:t>
            </a:fld>
            <a:endParaRPr lang="zh-CN" altLang="en-US"/>
          </a:p>
        </p:txBody>
      </p:sp>
      <p:sp>
        <p:nvSpPr>
          <p:cNvPr id="4" name="Rectangle 3"/>
          <p:cNvSpPr txBox="1">
            <a:spLocks noChangeArrowheads="1"/>
          </p:cNvSpPr>
          <p:nvPr/>
        </p:nvSpPr>
        <p:spPr>
          <a:xfrm>
            <a:off x="1220512" y="1851024"/>
            <a:ext cx="9861470" cy="3498897"/>
          </a:xfrm>
          <a:prstGeom prst="rect">
            <a:avLst/>
          </a:prstGeom>
        </p:spPr>
        <p:txBody>
          <a:bodyPr vert="horz" wrap="square" lIns="68558" tIns="34289" rIns="68558" bIns="34289" numCol="1" rtlCol="0" anchor="t" anchorCtr="0" compatLnSpc="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defTabSz="685800">
              <a:spcBef>
                <a:spcPts val="750"/>
              </a:spcBef>
              <a:defRPr/>
            </a:pPr>
            <a:r>
              <a:rPr lang="zh-CN" altLang="en-US" sz="2000" dirty="0" smtClean="0"/>
              <a:t>本馆自修室、大厅自修桌椅，只供学生自修之用，不作他用。</a:t>
            </a:r>
            <a:endParaRPr lang="en-US" altLang="zh-CN" sz="2000" dirty="0" smtClean="0"/>
          </a:p>
          <a:p>
            <a:pPr marL="274320" indent="-274320" defTabSz="685800">
              <a:spcBef>
                <a:spcPts val="750"/>
              </a:spcBef>
              <a:defRPr/>
            </a:pPr>
            <a:endParaRPr lang="zh-CN" altLang="en-US" sz="2000" dirty="0" smtClean="0"/>
          </a:p>
          <a:p>
            <a:pPr marL="274320" indent="-274320" defTabSz="685800">
              <a:spcBef>
                <a:spcPts val="750"/>
              </a:spcBef>
              <a:defRPr/>
            </a:pPr>
            <a:r>
              <a:rPr lang="zh-CN" altLang="en-US" sz="2000" dirty="0" smtClean="0"/>
              <a:t>读者可以带笔书籍、书包等学习用品入内。下雨天雨具只可放在大门外固定地方。</a:t>
            </a:r>
            <a:endParaRPr lang="en-US" altLang="zh-CN" sz="2000" dirty="0" smtClean="0"/>
          </a:p>
          <a:p>
            <a:pPr marL="274320" indent="-274320" defTabSz="685800">
              <a:spcBef>
                <a:spcPts val="750"/>
              </a:spcBef>
              <a:defRPr/>
            </a:pPr>
            <a:endParaRPr lang="zh-CN" altLang="en-US" sz="2000" dirty="0" smtClean="0"/>
          </a:p>
          <a:p>
            <a:pPr marL="274320" indent="-274320" defTabSz="685800">
              <a:spcBef>
                <a:spcPts val="750"/>
              </a:spcBef>
              <a:defRPr/>
            </a:pPr>
            <a:r>
              <a:rPr lang="zh-CN" altLang="en-US" sz="2000" dirty="0" smtClean="0"/>
              <a:t>保持安静，不可在室内聊天和大声接、打电话等。</a:t>
            </a:r>
            <a:endParaRPr lang="en-US" altLang="zh-CN" sz="2000" dirty="0" smtClean="0"/>
          </a:p>
          <a:p>
            <a:pPr marL="274320" indent="-274320" defTabSz="685800">
              <a:spcBef>
                <a:spcPts val="750"/>
              </a:spcBef>
              <a:defRPr/>
            </a:pPr>
            <a:endParaRPr lang="zh-CN" altLang="en-US" sz="2000" dirty="0" smtClean="0"/>
          </a:p>
          <a:p>
            <a:pPr marL="274320" indent="-274320" defTabSz="685800">
              <a:spcBef>
                <a:spcPts val="750"/>
              </a:spcBef>
              <a:defRPr/>
            </a:pPr>
            <a:r>
              <a:rPr lang="zh-CN" altLang="en-US" sz="2000" dirty="0" smtClean="0"/>
              <a:t>不得抢占座位，不得在桌椅上写写划划，也不要随意搬动桌椅。</a:t>
            </a:r>
            <a:endParaRPr lang="en-US" altLang="zh-CN" sz="2000" dirty="0" smtClean="0"/>
          </a:p>
          <a:p>
            <a:pPr marL="274320" indent="-274320" defTabSz="685800">
              <a:spcBef>
                <a:spcPts val="750"/>
              </a:spcBef>
              <a:defRPr/>
            </a:pPr>
            <a:endParaRPr lang="zh-CN" altLang="en-US" sz="2000" dirty="0" smtClean="0"/>
          </a:p>
          <a:p>
            <a:pPr marL="274320" indent="-274320" defTabSz="685800">
              <a:spcBef>
                <a:spcPts val="750"/>
              </a:spcBef>
              <a:defRPr/>
            </a:pPr>
            <a:r>
              <a:rPr lang="zh-CN" altLang="en-US" sz="2000" dirty="0" smtClean="0"/>
              <a:t>保持室内清洁卫生，不得在自修场所用餐或吃零食（特别是水状饮料）。节约用电。</a:t>
            </a:r>
            <a:endParaRPr lang="en-US" altLang="zh-CN" sz="2000" dirty="0" smtClean="0"/>
          </a:p>
        </p:txBody>
      </p:sp>
      <p:sp>
        <p:nvSpPr>
          <p:cNvPr id="6" name="îŝļîde"/>
          <p:cNvSpPr/>
          <p:nvPr/>
        </p:nvSpPr>
        <p:spPr>
          <a:xfrm>
            <a:off x="490528" y="465872"/>
            <a:ext cx="3590153" cy="587975"/>
          </a:xfrm>
          <a:prstGeom prst="homePlat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4.5 </a:t>
            </a:r>
            <a:r>
              <a:rPr kumimoji="1" lang="zh-CN" altLang="en-US" sz="2800" b="1" dirty="0" smtClean="0">
                <a:solidFill>
                  <a:srgbClr val="FFFFFF"/>
                </a:solidFill>
              </a:rPr>
              <a:t>自修场所须知</a:t>
            </a:r>
            <a:endParaRPr kumimoji="1" lang="en-US" altLang="zh-CN" sz="2800" b="1" dirty="0">
              <a:solidFill>
                <a:srgbClr val="FFFFFF"/>
              </a:solidFill>
            </a:endParaRPr>
          </a:p>
        </p:txBody>
      </p:sp>
      <p:pic>
        <p:nvPicPr>
          <p:cNvPr id="8" name="Picture 2" descr="H:\新生入馆教育\2024\图片\logo.JPG"/>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8200"/>
                    </a14:imgEffect>
                  </a14:imgLayer>
                </a14:imgProps>
              </a:ext>
              <a:ext uri="{28A0092B-C50C-407E-A947-70E740481C1C}">
                <a14:useLocalDpi xmlns:a14="http://schemas.microsoft.com/office/drawing/2010/main" val="0"/>
              </a:ext>
            </a:extLst>
          </a:blip>
          <a:srcRect/>
          <a:stretch>
            <a:fillRect/>
          </a:stretch>
        </p:blipFill>
        <p:spPr bwMode="auto">
          <a:xfrm>
            <a:off x="6757761" y="6063342"/>
            <a:ext cx="4269468" cy="596674"/>
          </a:xfrm>
          <a:prstGeom prst="rect">
            <a:avLst/>
          </a:prstGeom>
          <a:noFill/>
          <a:effectLst>
            <a:reflection blurRad="6350" stA="50000" endA="300" endPos="55500" dist="50800" dir="5400000" sy="-100000" algn="bl" rotWithShape="0"/>
          </a:effectLst>
          <a:scene3d>
            <a:camera prst="perspectiveRelaxed"/>
            <a:lightRig rig="threePt" dir="t"/>
          </a:scene3d>
          <a:sp3d prstMaterial="matte"/>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6</a:t>
            </a:fld>
            <a:endParaRPr lang="zh-CN" altLang="en-US"/>
          </a:p>
        </p:txBody>
      </p:sp>
      <p:sp>
        <p:nvSpPr>
          <p:cNvPr id="6" name="右箭头标注 5"/>
          <p:cNvSpPr/>
          <p:nvPr/>
        </p:nvSpPr>
        <p:spPr>
          <a:xfrm>
            <a:off x="517960" y="2196664"/>
            <a:ext cx="1037707" cy="2371504"/>
          </a:xfrm>
          <a:prstGeom prst="rightArrowCallou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lIns="91407" tIns="45703" rIns="91407" bIns="45703" anchor="ctr"/>
          <a:lstStyle/>
          <a:p>
            <a:pPr algn="ctr" fontAlgn="base">
              <a:spcBef>
                <a:spcPct val="0"/>
              </a:spcBef>
              <a:spcAft>
                <a:spcPct val="0"/>
              </a:spcAft>
              <a:defRPr/>
            </a:pPr>
            <a:r>
              <a:rPr lang="zh-CN" altLang="en-US" sz="2100" b="1" dirty="0">
                <a:solidFill>
                  <a:schemeClr val="tx1"/>
                </a:solidFill>
                <a:latin typeface="+mn-ea"/>
              </a:rPr>
              <a:t>福</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慧</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图</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书</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馆</a:t>
            </a:r>
          </a:p>
        </p:txBody>
      </p:sp>
      <p:sp>
        <p:nvSpPr>
          <p:cNvPr id="7" name="单圆角矩形 6">
            <a:hlinkClick r:id="rId2" action="ppaction://hlinkfile"/>
          </p:cNvPr>
          <p:cNvSpPr/>
          <p:nvPr/>
        </p:nvSpPr>
        <p:spPr>
          <a:xfrm>
            <a:off x="1600436" y="2826967"/>
            <a:ext cx="635805" cy="1110893"/>
          </a:xfrm>
          <a:prstGeom prst="snipRoundRect">
            <a:avLst/>
          </a:prstGeom>
          <a:solidFill>
            <a:schemeClr val="accent1">
              <a:lumMod val="20000"/>
              <a:lumOff val="80000"/>
            </a:schemeClr>
          </a:solidFill>
          <a:ln>
            <a:solidFill>
              <a:schemeClr val="accent1">
                <a:lumMod val="60000"/>
                <a:lumOff val="40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07" tIns="45703" rIns="91407" bIns="45703" anchor="ctr"/>
          <a:lstStyle/>
          <a:p>
            <a:pPr fontAlgn="base">
              <a:spcBef>
                <a:spcPts val="675"/>
              </a:spcBef>
              <a:spcAft>
                <a:spcPct val="0"/>
              </a:spcAft>
              <a:defRPr/>
            </a:pPr>
            <a:r>
              <a:rPr lang="zh-CN" altLang="en-US" sz="2100" b="1" dirty="0">
                <a:solidFill>
                  <a:srgbClr val="000000"/>
                </a:solidFill>
                <a:latin typeface="宋体" panose="02010600030101010101" pitchFamily="2" charset="-122"/>
                <a:ea typeface="宋体" panose="02010600030101010101" pitchFamily="2" charset="-122"/>
                <a:cs typeface="Arial" panose="020B0604020202020204" pitchFamily="34" charset="0"/>
                <a:sym typeface="Times New Roman" panose="02020603050405020304" pitchFamily="18" charset="0"/>
              </a:rPr>
              <a:t>二楼</a:t>
            </a:r>
            <a:endParaRPr lang="zh-CN" altLang="en-US" sz="2100" b="1"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Times New Roman" panose="02020603050405020304" pitchFamily="18" charset="0"/>
            </a:endParaRPr>
          </a:p>
        </p:txBody>
      </p:sp>
      <p:pic>
        <p:nvPicPr>
          <p:cNvPr id="8" name="Picture 3" descr="H:\新生入馆教育\2022\2022新生入馆教育20221027\照片\二楼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9792" y="4215453"/>
            <a:ext cx="3070747" cy="23030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新生入馆教育\2022\2022新生入馆教育20221027\照片\二楼期刊.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94920" y="428961"/>
            <a:ext cx="4848051" cy="3636038"/>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2987333" y="1629537"/>
            <a:ext cx="4109505" cy="2998470"/>
          </a:xfrm>
          <a:prstGeom prst="rect">
            <a:avLst/>
          </a:prstGeom>
          <a:solidFill>
            <a:schemeClr val="bg2"/>
          </a:solidFill>
        </p:spPr>
        <p:txBody>
          <a:bodyPr wrap="square" lIns="91436" tIns="45719" rIns="91436" bIns="45719">
            <a:spAutoFit/>
          </a:bodyPr>
          <a:lstStyle/>
          <a:p>
            <a:pPr>
              <a:defRPr/>
            </a:pPr>
            <a:r>
              <a:rPr lang="zh-CN" altLang="zh-CN" sz="2100" b="1" dirty="0">
                <a:latin typeface="隶书" panose="02010509060101010101" pitchFamily="49" charset="-122"/>
                <a:ea typeface="隶书" panose="02010509060101010101" pitchFamily="49" charset="-122"/>
              </a:rPr>
              <a:t>阅览区：现刊阅览室和过刊阅览室</a:t>
            </a:r>
            <a:r>
              <a:rPr lang="zh-CN" altLang="en-US" sz="2100" b="1" dirty="0">
                <a:latin typeface="隶书" panose="02010509060101010101" pitchFamily="49" charset="-122"/>
                <a:ea typeface="隶书" panose="02010509060101010101" pitchFamily="49" charset="-122"/>
              </a:rPr>
              <a:t>。</a:t>
            </a:r>
            <a:endParaRPr lang="en-US" altLang="zh-CN" sz="2100" b="1" dirty="0">
              <a:latin typeface="隶书" panose="02010509060101010101" pitchFamily="49" charset="-122"/>
              <a:ea typeface="隶书" panose="02010509060101010101" pitchFamily="49" charset="-122"/>
            </a:endParaRPr>
          </a:p>
          <a:p>
            <a:pPr>
              <a:defRPr/>
            </a:pPr>
            <a:r>
              <a:rPr lang="zh-CN" altLang="en-US" sz="2100" dirty="0">
                <a:latin typeface="隶书" panose="02010509060101010101" pitchFamily="49" charset="-122"/>
                <a:ea typeface="隶书" panose="02010509060101010101" pitchFamily="49" charset="-122"/>
              </a:rPr>
              <a:t>    </a:t>
            </a:r>
            <a:r>
              <a:rPr lang="zh-CN" altLang="en-US" sz="2100" b="1" dirty="0">
                <a:latin typeface="隶书" panose="02010509060101010101" pitchFamily="49" charset="-122"/>
                <a:ea typeface="隶书" panose="02010509060101010101" pitchFamily="49" charset="-122"/>
              </a:rPr>
              <a:t>现刊阅览室收藏的是本年度订购的所有最新的中外文报纸和杂志</a:t>
            </a:r>
            <a:r>
              <a:rPr lang="zh-CN" altLang="zh-CN" sz="2100" b="1" dirty="0">
                <a:latin typeface="隶书" panose="02010509060101010101" pitchFamily="49" charset="-122"/>
                <a:ea typeface="隶书" panose="02010509060101010101" pitchFamily="49" charset="-122"/>
              </a:rPr>
              <a:t>，开架阅览，不出借。</a:t>
            </a:r>
            <a:r>
              <a:rPr lang="zh-CN" altLang="en-US" sz="2100" b="1" dirty="0">
                <a:latin typeface="隶书" panose="02010509060101010101" pitchFamily="49" charset="-122"/>
                <a:ea typeface="隶书" panose="02010509060101010101" pitchFamily="49" charset="-122"/>
              </a:rPr>
              <a:t>过刊阅览室收藏的是期刊和报纸的合订本，目前本室提供的是近</a:t>
            </a:r>
            <a:r>
              <a:rPr lang="en-US" altLang="zh-CN" sz="2100" b="1" dirty="0">
                <a:latin typeface="隶书" panose="02010509060101010101" pitchFamily="49" charset="-122"/>
                <a:ea typeface="隶书" panose="02010509060101010101" pitchFamily="49" charset="-122"/>
              </a:rPr>
              <a:t>15</a:t>
            </a:r>
            <a:r>
              <a:rPr lang="zh-CN" altLang="en-US" sz="2100" b="1" dirty="0">
                <a:latin typeface="隶书" panose="02010509060101010101" pitchFamily="49" charset="-122"/>
                <a:ea typeface="隶书" panose="02010509060101010101" pitchFamily="49" charset="-122"/>
              </a:rPr>
              <a:t>年的报刊合订本，</a:t>
            </a:r>
            <a:r>
              <a:rPr lang="en-US" altLang="zh-CN" sz="2100" b="1" dirty="0">
                <a:latin typeface="隶书" panose="02010509060101010101" pitchFamily="49" charset="-122"/>
                <a:ea typeface="隶书" panose="02010509060101010101" pitchFamily="49" charset="-122"/>
              </a:rPr>
              <a:t>2004</a:t>
            </a:r>
            <a:r>
              <a:rPr lang="zh-CN" altLang="en-US" sz="2100" b="1" dirty="0">
                <a:latin typeface="隶书" panose="02010509060101010101" pitchFamily="49" charset="-122"/>
                <a:ea typeface="隶书" panose="02010509060101010101" pitchFamily="49" charset="-122"/>
              </a:rPr>
              <a:t>年之前的报刊合订本则存放在严宽祜图书馆。</a:t>
            </a:r>
            <a:endParaRPr lang="zh-CN" altLang="en-US" sz="2100" b="1" dirty="0">
              <a:solidFill>
                <a:srgbClr val="FF0000"/>
              </a:solidFill>
              <a:latin typeface="隶书" panose="02010509060101010101" pitchFamily="49" charset="-122"/>
              <a:ea typeface="隶书" panose="02010509060101010101" pitchFamily="49" charset="-122"/>
            </a:endParaRPr>
          </a:p>
        </p:txBody>
      </p:sp>
      <p:sp>
        <p:nvSpPr>
          <p:cNvPr id="11" name="矩形 10"/>
          <p:cNvSpPr/>
          <p:nvPr/>
        </p:nvSpPr>
        <p:spPr>
          <a:xfrm>
            <a:off x="2987331" y="5366982"/>
            <a:ext cx="4109507" cy="738662"/>
          </a:xfrm>
          <a:prstGeom prst="rect">
            <a:avLst/>
          </a:prstGeom>
          <a:solidFill>
            <a:schemeClr val="bg2"/>
          </a:solidFill>
        </p:spPr>
        <p:txBody>
          <a:bodyPr wrap="square" lIns="91436" tIns="45719" rIns="91436" bIns="45719">
            <a:spAutoFit/>
          </a:bodyPr>
          <a:lstStyle/>
          <a:p>
            <a:r>
              <a:rPr lang="zh-CN" altLang="zh-CN" sz="2100" b="1" dirty="0">
                <a:latin typeface="隶书" panose="02010509060101010101" pitchFamily="49" charset="-122"/>
                <a:ea typeface="隶书" panose="02010509060101010101" pitchFamily="49" charset="-122"/>
              </a:rPr>
              <a:t>办公区：采编部和期刊部的办公室。</a:t>
            </a:r>
          </a:p>
        </p:txBody>
      </p:sp>
      <p:sp>
        <p:nvSpPr>
          <p:cNvPr id="12" name="îŝļîde"/>
          <p:cNvSpPr/>
          <p:nvPr/>
        </p:nvSpPr>
        <p:spPr>
          <a:xfrm>
            <a:off x="338809" y="447608"/>
            <a:ext cx="3952504"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1.2 </a:t>
            </a:r>
            <a:r>
              <a:rPr kumimoji="1" lang="zh-CN" altLang="en-US" sz="2800" b="1" dirty="0" smtClean="0">
                <a:solidFill>
                  <a:srgbClr val="FFFFFF"/>
                </a:solidFill>
              </a:rPr>
              <a:t>机构及库室分布</a:t>
            </a:r>
            <a:endParaRPr kumimoji="1" lang="en-US" altLang="zh-CN" sz="2800" b="1" dirty="0">
              <a:solidFill>
                <a:srgbClr val="FFFFFF"/>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60</a:t>
            </a:fld>
            <a:endParaRPr lang="zh-CN" altLang="en-US"/>
          </a:p>
        </p:txBody>
      </p:sp>
      <p:sp>
        <p:nvSpPr>
          <p:cNvPr id="4" name="内容占位符 2"/>
          <p:cNvSpPr txBox="1">
            <a:spLocks noChangeArrowheads="1"/>
          </p:cNvSpPr>
          <p:nvPr/>
        </p:nvSpPr>
        <p:spPr>
          <a:xfrm>
            <a:off x="867410" y="1837833"/>
            <a:ext cx="9586775" cy="3186113"/>
          </a:xfrm>
          <a:prstGeom prst="rect">
            <a:avLst/>
          </a:prstGeom>
        </p:spPr>
        <p:txBody>
          <a:bodyPr vert="horz" wrap="square" lIns="68558" tIns="34289" rIns="68558" bIns="34289" numCol="1" rtlCol="0" anchor="t" anchorCtr="0" compatLnSpc="1">
            <a:normAutofit fontScale="9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defTabSz="685800">
              <a:spcBef>
                <a:spcPts val="750"/>
              </a:spcBef>
              <a:defRPr/>
            </a:pPr>
            <a:endParaRPr lang="zh-CN" altLang="en-US" sz="2100" dirty="0" smtClean="0"/>
          </a:p>
          <a:p>
            <a:pPr marL="274320" indent="-274320" defTabSz="685800">
              <a:spcBef>
                <a:spcPts val="750"/>
              </a:spcBef>
              <a:defRPr/>
            </a:pPr>
            <a:r>
              <a:rPr lang="zh-CN" altLang="en-US" sz="2200" dirty="0" smtClean="0"/>
              <a:t>留心观察消防指示灯位置、消防安全通道走向、消防器材放置地点；</a:t>
            </a:r>
          </a:p>
          <a:p>
            <a:pPr marL="274320" indent="-274320" defTabSz="685800">
              <a:spcBef>
                <a:spcPts val="750"/>
              </a:spcBef>
              <a:defRPr/>
            </a:pPr>
            <a:endParaRPr lang="zh-CN" altLang="en-US" sz="2200" dirty="0" smtClean="0"/>
          </a:p>
          <a:p>
            <a:pPr marL="274320" indent="-274320" defTabSz="685800">
              <a:spcBef>
                <a:spcPts val="750"/>
              </a:spcBef>
              <a:defRPr/>
            </a:pPr>
            <a:r>
              <a:rPr lang="zh-CN" altLang="en-US" sz="2200" dirty="0" smtClean="0"/>
              <a:t>注意用电安全，不乱接乱拉电线，不乱用电器；</a:t>
            </a:r>
          </a:p>
          <a:p>
            <a:pPr marL="274320" indent="-274320" defTabSz="685800">
              <a:spcBef>
                <a:spcPts val="750"/>
              </a:spcBef>
              <a:defRPr/>
            </a:pPr>
            <a:endParaRPr lang="zh-CN" altLang="en-US" sz="2200" dirty="0" smtClean="0"/>
          </a:p>
          <a:p>
            <a:pPr marL="274320" indent="-274320" defTabSz="685800">
              <a:spcBef>
                <a:spcPts val="750"/>
              </a:spcBef>
              <a:defRPr/>
            </a:pPr>
            <a:r>
              <a:rPr lang="zh-CN" altLang="en-US" sz="2200" dirty="0" smtClean="0"/>
              <a:t>图书馆内禁止吸烟，禁止使用明火；</a:t>
            </a:r>
          </a:p>
          <a:p>
            <a:pPr marL="274320" indent="-274320" defTabSz="685800">
              <a:spcBef>
                <a:spcPts val="750"/>
              </a:spcBef>
              <a:defRPr/>
            </a:pPr>
            <a:endParaRPr lang="zh-CN" altLang="en-US" sz="2200" dirty="0" smtClean="0"/>
          </a:p>
          <a:p>
            <a:pPr marL="274320" indent="-274320" defTabSz="685800">
              <a:lnSpc>
                <a:spcPct val="110000"/>
              </a:lnSpc>
              <a:spcBef>
                <a:spcPts val="750"/>
              </a:spcBef>
              <a:defRPr/>
            </a:pPr>
            <a:r>
              <a:rPr lang="zh-CN" altLang="en-US" sz="2200" dirty="0" smtClean="0"/>
              <a:t>遇到突发事件，冷静沉着应对，及时报告工作人员，配合工作人员安排，有序撤离。</a:t>
            </a:r>
          </a:p>
        </p:txBody>
      </p:sp>
      <p:sp>
        <p:nvSpPr>
          <p:cNvPr id="5" name="îŝļîde"/>
          <p:cNvSpPr/>
          <p:nvPr/>
        </p:nvSpPr>
        <p:spPr>
          <a:xfrm>
            <a:off x="490528" y="465872"/>
            <a:ext cx="4177006" cy="587975"/>
          </a:xfrm>
          <a:prstGeom prst="homePlat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4.6 </a:t>
            </a:r>
            <a:r>
              <a:rPr kumimoji="1" lang="zh-CN" altLang="en-US" sz="2800" b="1" dirty="0" smtClean="0">
                <a:solidFill>
                  <a:srgbClr val="FFFFFF"/>
                </a:solidFill>
              </a:rPr>
              <a:t>消防安全注意事项</a:t>
            </a:r>
            <a:endParaRPr kumimoji="1" lang="en-US" altLang="zh-CN" sz="2800" b="1" dirty="0">
              <a:solidFill>
                <a:srgbClr val="FFFFFF"/>
              </a:solidFill>
            </a:endParaRPr>
          </a:p>
        </p:txBody>
      </p:sp>
      <p:pic>
        <p:nvPicPr>
          <p:cNvPr id="7" name="Picture 2" descr="H:\新生入馆教育\2024\图片\logo.JPG"/>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8200"/>
                    </a14:imgEffect>
                  </a14:imgLayer>
                </a14:imgProps>
              </a:ext>
              <a:ext uri="{28A0092B-C50C-407E-A947-70E740481C1C}">
                <a14:useLocalDpi xmlns:a14="http://schemas.microsoft.com/office/drawing/2010/main" val="0"/>
              </a:ext>
            </a:extLst>
          </a:blip>
          <a:srcRect/>
          <a:stretch>
            <a:fillRect/>
          </a:stretch>
        </p:blipFill>
        <p:spPr bwMode="auto">
          <a:xfrm>
            <a:off x="6757761" y="6063342"/>
            <a:ext cx="4269468" cy="596674"/>
          </a:xfrm>
          <a:prstGeom prst="rect">
            <a:avLst/>
          </a:prstGeom>
          <a:noFill/>
          <a:effectLst>
            <a:reflection blurRad="6350" stA="50000" endA="300" endPos="55500" dist="50800" dir="5400000" sy="-100000" algn="bl" rotWithShape="0"/>
          </a:effectLst>
          <a:scene3d>
            <a:camera prst="perspectiveRelaxed"/>
            <a:lightRig rig="threePt" dir="t"/>
          </a:scene3d>
          <a:sp3d prstMaterial="matte"/>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îṧļíḓé"/>
        <p:cNvGrpSpPr/>
        <p:nvPr/>
      </p:nvGrpSpPr>
      <p:grpSpPr>
        <a:xfrm>
          <a:off x="0" y="0"/>
          <a:ext cx="0" cy="0"/>
          <a:chOff x="0" y="0"/>
          <a:chExt cx="0" cy="0"/>
        </a:xfrm>
      </p:grpSpPr>
      <p:sp>
        <p:nvSpPr>
          <p:cNvPr id="6" name="Rectangle 3"/>
          <p:cNvSpPr txBox="1"/>
          <p:nvPr/>
        </p:nvSpPr>
        <p:spPr>
          <a:xfrm>
            <a:off x="3559058" y="2618370"/>
            <a:ext cx="5543999" cy="1754324"/>
          </a:xfrm>
          <a:prstGeom prst="rect">
            <a:avLst/>
          </a:prstGeom>
        </p:spPr>
        <p:txBody>
          <a:bodyPr vert="horz" wrap="square" lIns="91436" tIns="45719" rIns="91436" bIns="45719" rtlCol="0" anchor="b">
            <a:spAutoFit/>
          </a:bodyPr>
          <a:lstStyle>
            <a:defPPr>
              <a:defRPr lang="zh-CN"/>
            </a:defPPr>
            <a:lvl1pPr defTabSz="914400">
              <a:lnSpc>
                <a:spcPct val="90000"/>
              </a:lnSpc>
              <a:spcBef>
                <a:spcPct val="0"/>
              </a:spcBef>
              <a:buNone/>
              <a:defRPr sz="9600" b="1">
                <a:gradFill>
                  <a:gsLst>
                    <a:gs pos="31000">
                      <a:srgbClr val="BD2B16"/>
                    </a:gs>
                    <a:gs pos="100000">
                      <a:schemeClr val="bg1"/>
                    </a:gs>
                  </a:gsLst>
                  <a:lin ang="0" scaled="0"/>
                </a:gradFill>
                <a:latin typeface="+mj-lt"/>
                <a:ea typeface="+mj-ea"/>
                <a:cs typeface="+mj-cs"/>
              </a:defRPr>
            </a:lvl1pPr>
          </a:lstStyle>
          <a:p>
            <a:r>
              <a:rPr lang="zh-CN" altLang="en-US" sz="12000" dirty="0" smtClean="0">
                <a:gradFill>
                  <a:gsLst>
                    <a:gs pos="3000">
                      <a:schemeClr val="bg1"/>
                    </a:gs>
                    <a:gs pos="100000">
                      <a:srgbClr val="FF7A00"/>
                    </a:gs>
                    <a:gs pos="99000">
                      <a:srgbClr val="FF0300"/>
                    </a:gs>
                    <a:gs pos="100000">
                      <a:srgbClr val="4D0808"/>
                    </a:gs>
                  </a:gsLst>
                  <a:lin ang="0" scaled="0"/>
                </a:gradFill>
                <a:latin typeface="+mn-ea"/>
                <a:ea typeface="+mn-ea"/>
              </a:rPr>
              <a:t>谢 谢</a:t>
            </a:r>
            <a:r>
              <a:rPr lang="zh-CN" altLang="en-US" sz="12000" dirty="0">
                <a:gradFill>
                  <a:gsLst>
                    <a:gs pos="3000">
                      <a:schemeClr val="bg1"/>
                    </a:gs>
                    <a:gs pos="100000">
                      <a:srgbClr val="FF7A00"/>
                    </a:gs>
                    <a:gs pos="99000">
                      <a:srgbClr val="FF0300"/>
                    </a:gs>
                    <a:gs pos="100000">
                      <a:srgbClr val="4D0808"/>
                    </a:gs>
                  </a:gsLst>
                  <a:lin ang="0" scaled="0"/>
                </a:gradFill>
                <a:latin typeface="+mn-ea"/>
                <a:ea typeface="+mn-ea"/>
              </a:rPr>
              <a:t>！</a:t>
            </a:r>
            <a:r>
              <a:rPr lang="zh-CN" altLang="en-US" sz="12000" dirty="0" smtClean="0">
                <a:gradFill>
                  <a:gsLst>
                    <a:gs pos="3000">
                      <a:schemeClr val="bg1"/>
                    </a:gs>
                    <a:gs pos="100000">
                      <a:srgbClr val="FF7A00"/>
                    </a:gs>
                    <a:gs pos="99000">
                      <a:srgbClr val="FF0300"/>
                    </a:gs>
                    <a:gs pos="100000">
                      <a:srgbClr val="4D0808"/>
                    </a:gs>
                  </a:gsLst>
                  <a:lin ang="0" scaled="0"/>
                </a:gradFill>
                <a:latin typeface="+mn-ea"/>
                <a:ea typeface="+mn-ea"/>
              </a:rPr>
              <a:t> </a:t>
            </a:r>
            <a:endParaRPr lang="zh-CN" altLang="en-US" sz="12000" dirty="0">
              <a:gradFill>
                <a:gsLst>
                  <a:gs pos="3000">
                    <a:schemeClr val="bg1"/>
                  </a:gs>
                  <a:gs pos="100000">
                    <a:srgbClr val="FF7A00"/>
                  </a:gs>
                  <a:gs pos="99000">
                    <a:srgbClr val="FF0300"/>
                  </a:gs>
                  <a:gs pos="100000">
                    <a:srgbClr val="4D0808"/>
                  </a:gs>
                </a:gsLst>
                <a:lin ang="0" scaled="0"/>
              </a:gradFill>
              <a:latin typeface="+mn-ea"/>
              <a:ea typeface="+mn-ea"/>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7</a:t>
            </a:fld>
            <a:endParaRPr lang="zh-CN" altLang="en-US"/>
          </a:p>
        </p:txBody>
      </p:sp>
      <p:sp>
        <p:nvSpPr>
          <p:cNvPr id="7" name="矩形 6"/>
          <p:cNvSpPr/>
          <p:nvPr/>
        </p:nvSpPr>
        <p:spPr>
          <a:xfrm>
            <a:off x="2315061" y="4988757"/>
            <a:ext cx="5458719" cy="1061827"/>
          </a:xfrm>
          <a:prstGeom prst="rect">
            <a:avLst/>
          </a:prstGeom>
          <a:solidFill>
            <a:schemeClr val="bg2"/>
          </a:solidFill>
        </p:spPr>
        <p:txBody>
          <a:bodyPr wrap="square" lIns="91436" tIns="45719" rIns="91436" bIns="45719">
            <a:spAutoFit/>
          </a:bodyPr>
          <a:lstStyle/>
          <a:p>
            <a:pPr lvl="0" fontAlgn="base">
              <a:spcBef>
                <a:spcPct val="0"/>
              </a:spcBef>
              <a:spcAft>
                <a:spcPct val="0"/>
              </a:spcAft>
              <a:defRPr/>
            </a:pPr>
            <a:r>
              <a:rPr lang="zh-CN" altLang="zh-CN" sz="2100" b="1" dirty="0">
                <a:latin typeface="隶书" panose="02010509060101010101" pitchFamily="49" charset="-122"/>
                <a:ea typeface="隶书" panose="02010509060101010101" pitchFamily="49" charset="-122"/>
              </a:rPr>
              <a:t>信息和技术部</a:t>
            </a:r>
            <a:r>
              <a:rPr lang="zh-CN" altLang="en-US" sz="2100" b="1" dirty="0">
                <a:latin typeface="隶书" panose="02010509060101010101" pitchFamily="49" charset="-122"/>
                <a:ea typeface="隶书" panose="02010509060101010101" pitchFamily="49" charset="-122"/>
              </a:rPr>
              <a:t>：</a:t>
            </a:r>
            <a:r>
              <a:rPr lang="zh-CN" altLang="zh-CN" sz="2100" b="1" dirty="0">
                <a:latin typeface="隶书" panose="02010509060101010101" pitchFamily="49" charset="-122"/>
                <a:ea typeface="隶书" panose="02010509060101010101" pitchFamily="49" charset="-122"/>
              </a:rPr>
              <a:t>提供参考咨询、科技查新、文献传递、电子阅览室等服务。</a:t>
            </a:r>
          </a:p>
          <a:p>
            <a:r>
              <a:rPr lang="zh-CN" altLang="en-US" sz="2100" b="1" dirty="0" smtClean="0">
                <a:latin typeface="隶书" panose="02010509060101010101" pitchFamily="49" charset="-122"/>
                <a:ea typeface="隶书" panose="02010509060101010101" pitchFamily="49" charset="-122"/>
              </a:rPr>
              <a:t>                        电子阅览室</a:t>
            </a:r>
            <a:endParaRPr lang="en-US" altLang="zh-CN" sz="2100" b="1" dirty="0" smtClean="0">
              <a:latin typeface="隶书" panose="02010509060101010101" pitchFamily="49" charset="-122"/>
              <a:ea typeface="隶书" panose="02010509060101010101" pitchFamily="49" charset="-122"/>
            </a:endParaRPr>
          </a:p>
        </p:txBody>
      </p:sp>
      <p:sp>
        <p:nvSpPr>
          <p:cNvPr id="8" name="矩形 7"/>
          <p:cNvSpPr/>
          <p:nvPr/>
        </p:nvSpPr>
        <p:spPr>
          <a:xfrm>
            <a:off x="6517327" y="2366560"/>
            <a:ext cx="1220954" cy="2031323"/>
          </a:xfrm>
          <a:prstGeom prst="rect">
            <a:avLst/>
          </a:prstGeom>
          <a:solidFill>
            <a:schemeClr val="bg2"/>
          </a:solidFill>
        </p:spPr>
        <p:txBody>
          <a:bodyPr wrap="square" lIns="91436" tIns="45719" rIns="91436" bIns="45719">
            <a:spAutoFit/>
          </a:bodyPr>
          <a:lstStyle/>
          <a:p>
            <a:r>
              <a:rPr lang="zh-CN" altLang="zh-CN" sz="2100" b="1" dirty="0">
                <a:latin typeface="隶书" panose="02010509060101010101" pitchFamily="49" charset="-122"/>
                <a:ea typeface="隶书" panose="02010509060101010101" pitchFamily="49" charset="-122"/>
              </a:rPr>
              <a:t>办公区</a:t>
            </a:r>
            <a:r>
              <a:rPr lang="zh-CN" altLang="en-US" sz="2100" b="1" dirty="0">
                <a:latin typeface="隶书" panose="02010509060101010101" pitchFamily="49" charset="-122"/>
                <a:ea typeface="隶书" panose="02010509060101010101" pitchFamily="49" charset="-122"/>
              </a:rPr>
              <a:t>：</a:t>
            </a:r>
            <a:r>
              <a:rPr lang="zh-CN" altLang="zh-CN" sz="2100" b="1" dirty="0">
                <a:latin typeface="隶书" panose="02010509060101010101" pitchFamily="49" charset="-122"/>
                <a:ea typeface="隶书" panose="02010509060101010101" pitchFamily="49" charset="-122"/>
              </a:rPr>
              <a:t>馆长室，图书馆办公室、会议室等。</a:t>
            </a:r>
          </a:p>
        </p:txBody>
      </p:sp>
      <p:sp>
        <p:nvSpPr>
          <p:cNvPr id="9" name="矩形 8"/>
          <p:cNvSpPr/>
          <p:nvPr/>
        </p:nvSpPr>
        <p:spPr>
          <a:xfrm>
            <a:off x="7252697" y="884855"/>
            <a:ext cx="1847169" cy="1061827"/>
          </a:xfrm>
          <a:prstGeom prst="rect">
            <a:avLst/>
          </a:prstGeom>
          <a:solidFill>
            <a:schemeClr val="bg2"/>
          </a:solidFill>
        </p:spPr>
        <p:txBody>
          <a:bodyPr wrap="square" lIns="91436" tIns="45719" rIns="91436" bIns="45719">
            <a:spAutoFit/>
          </a:bodyPr>
          <a:lstStyle/>
          <a:p>
            <a:r>
              <a:rPr lang="zh-CN" altLang="zh-CN" sz="2100" b="1" dirty="0">
                <a:latin typeface="隶书" panose="02010509060101010101" pitchFamily="49" charset="-122"/>
                <a:ea typeface="隶书" panose="02010509060101010101" pitchFamily="49" charset="-122"/>
              </a:rPr>
              <a:t>考研自习室：专供考研学生使用</a:t>
            </a:r>
            <a:r>
              <a:rPr lang="zh-CN" altLang="en-US" sz="2100" b="1" dirty="0">
                <a:latin typeface="隶书" panose="02010509060101010101" pitchFamily="49" charset="-122"/>
                <a:ea typeface="隶书" panose="02010509060101010101" pitchFamily="49" charset="-122"/>
              </a:rPr>
              <a:t>。</a:t>
            </a:r>
            <a:endParaRPr lang="zh-CN" altLang="zh-CN" sz="2100" b="1" dirty="0">
              <a:latin typeface="隶书" panose="02010509060101010101" pitchFamily="49" charset="-122"/>
              <a:ea typeface="隶书" panose="02010509060101010101" pitchFamily="49" charset="-122"/>
            </a:endParaRPr>
          </a:p>
        </p:txBody>
      </p:sp>
      <p:pic>
        <p:nvPicPr>
          <p:cNvPr id="10" name="Picture 2" descr="H:\新生入馆教育\2022\2022新生入馆教育20221027\照片\三楼电子阅览室.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93664" y="4048338"/>
            <a:ext cx="3319872" cy="22409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H:\新生入馆教育\2022\2022新生入馆教育20221027\照片\三楼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3435" y="2196431"/>
            <a:ext cx="3365455" cy="22792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新生入馆教育\2022\2022新生入馆教育20221027\照片\三楼自习室.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99865" y="510855"/>
            <a:ext cx="2104657" cy="2717624"/>
          </a:xfrm>
          <a:prstGeom prst="rect">
            <a:avLst/>
          </a:prstGeom>
          <a:noFill/>
          <a:extLst>
            <a:ext uri="{909E8E84-426E-40DD-AFC4-6F175D3DCCD1}">
              <a14:hiddenFill xmlns:a14="http://schemas.microsoft.com/office/drawing/2010/main">
                <a:solidFill>
                  <a:srgbClr val="FFFFFF"/>
                </a:solidFill>
              </a14:hiddenFill>
            </a:ext>
          </a:extLst>
        </p:spPr>
      </p:pic>
      <p:sp>
        <p:nvSpPr>
          <p:cNvPr id="13" name="右箭头标注 12"/>
          <p:cNvSpPr/>
          <p:nvPr/>
        </p:nvSpPr>
        <p:spPr>
          <a:xfrm>
            <a:off x="517960" y="2196664"/>
            <a:ext cx="1037707" cy="2371504"/>
          </a:xfrm>
          <a:prstGeom prst="rightArrowCallou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lIns="91407" tIns="45703" rIns="91407" bIns="45703" anchor="ctr"/>
          <a:lstStyle/>
          <a:p>
            <a:pPr algn="ctr" fontAlgn="base">
              <a:spcBef>
                <a:spcPct val="0"/>
              </a:spcBef>
              <a:spcAft>
                <a:spcPct val="0"/>
              </a:spcAft>
              <a:defRPr/>
            </a:pPr>
            <a:r>
              <a:rPr lang="zh-CN" altLang="en-US" sz="2100" b="1" dirty="0">
                <a:solidFill>
                  <a:schemeClr val="tx1"/>
                </a:solidFill>
                <a:latin typeface="+mn-ea"/>
              </a:rPr>
              <a:t>福</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慧</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图</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书</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馆</a:t>
            </a:r>
          </a:p>
        </p:txBody>
      </p:sp>
      <p:sp>
        <p:nvSpPr>
          <p:cNvPr id="14" name="单圆角矩形 13">
            <a:hlinkClick r:id="rId5" action="ppaction://hlinkfile"/>
          </p:cNvPr>
          <p:cNvSpPr/>
          <p:nvPr/>
        </p:nvSpPr>
        <p:spPr>
          <a:xfrm>
            <a:off x="1600436" y="2826967"/>
            <a:ext cx="635805" cy="1110893"/>
          </a:xfrm>
          <a:prstGeom prst="snipRoundRect">
            <a:avLst/>
          </a:prstGeom>
          <a:solidFill>
            <a:schemeClr val="accent1">
              <a:lumMod val="20000"/>
              <a:lumOff val="80000"/>
            </a:schemeClr>
          </a:solidFill>
          <a:ln>
            <a:solidFill>
              <a:schemeClr val="accent1">
                <a:lumMod val="60000"/>
                <a:lumOff val="40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07" tIns="45703" rIns="91407" bIns="45703" anchor="ctr"/>
          <a:lstStyle/>
          <a:p>
            <a:pPr fontAlgn="base">
              <a:spcBef>
                <a:spcPts val="675"/>
              </a:spcBef>
              <a:spcAft>
                <a:spcPct val="0"/>
              </a:spcAft>
              <a:defRPr/>
            </a:pPr>
            <a:r>
              <a:rPr lang="zh-CN" altLang="en-US" sz="2100" b="1" dirty="0">
                <a:solidFill>
                  <a:srgbClr val="000000"/>
                </a:solidFill>
                <a:latin typeface="宋体" panose="02010600030101010101" pitchFamily="2" charset="-122"/>
                <a:ea typeface="宋体" panose="02010600030101010101" pitchFamily="2" charset="-122"/>
                <a:cs typeface="Arial" panose="020B0604020202020204" pitchFamily="34" charset="0"/>
                <a:sym typeface="Times New Roman" panose="02020603050405020304" pitchFamily="18" charset="0"/>
              </a:rPr>
              <a:t>三楼</a:t>
            </a:r>
            <a:endParaRPr lang="zh-CN" altLang="en-US" sz="2100" b="1"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Times New Roman" panose="02020603050405020304" pitchFamily="18" charset="0"/>
            </a:endParaRPr>
          </a:p>
        </p:txBody>
      </p:sp>
      <p:sp>
        <p:nvSpPr>
          <p:cNvPr id="16" name="îŝļîde"/>
          <p:cNvSpPr/>
          <p:nvPr/>
        </p:nvSpPr>
        <p:spPr>
          <a:xfrm>
            <a:off x="338809" y="447608"/>
            <a:ext cx="3952504"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1.2 </a:t>
            </a:r>
            <a:r>
              <a:rPr kumimoji="1" lang="zh-CN" altLang="en-US" sz="2800" b="1" dirty="0" smtClean="0">
                <a:solidFill>
                  <a:srgbClr val="FFFFFF"/>
                </a:solidFill>
              </a:rPr>
              <a:t>机构及库室分布</a:t>
            </a:r>
            <a:endParaRPr kumimoji="1" lang="en-US" altLang="zh-CN" sz="2800" b="1" dirty="0">
              <a:solidFill>
                <a:srgbClr val="FFFFFF"/>
              </a:solidFill>
            </a:endParaRPr>
          </a:p>
        </p:txBody>
      </p:sp>
      <p:cxnSp>
        <p:nvCxnSpPr>
          <p:cNvPr id="4" name="直接箭头连接符 3"/>
          <p:cNvCxnSpPr/>
          <p:nvPr/>
        </p:nvCxnSpPr>
        <p:spPr>
          <a:xfrm>
            <a:off x="7127804" y="5878286"/>
            <a:ext cx="740229" cy="1088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8</a:t>
            </a:fld>
            <a:endParaRPr lang="zh-CN" altLang="en-US"/>
          </a:p>
        </p:txBody>
      </p:sp>
      <p:sp>
        <p:nvSpPr>
          <p:cNvPr id="5" name="矩形 4"/>
          <p:cNvSpPr/>
          <p:nvPr/>
        </p:nvSpPr>
        <p:spPr>
          <a:xfrm>
            <a:off x="3342769" y="5408077"/>
            <a:ext cx="3024336" cy="1061827"/>
          </a:xfrm>
          <a:prstGeom prst="rect">
            <a:avLst/>
          </a:prstGeom>
          <a:solidFill>
            <a:schemeClr val="bg2"/>
          </a:solidFill>
        </p:spPr>
        <p:txBody>
          <a:bodyPr wrap="square" lIns="91436" tIns="45719" rIns="91436" bIns="45719">
            <a:spAutoFit/>
          </a:bodyPr>
          <a:lstStyle/>
          <a:p>
            <a:r>
              <a:rPr lang="zh-CN" altLang="zh-CN" sz="2100" b="1" dirty="0">
                <a:latin typeface="隶书" panose="02010509060101010101" pitchFamily="49" charset="-122"/>
                <a:ea typeface="隶书" panose="02010509060101010101" pitchFamily="49" charset="-122"/>
              </a:rPr>
              <a:t>文科书库</a:t>
            </a:r>
            <a:r>
              <a:rPr lang="en-US" altLang="zh-CN" sz="2100" b="1" dirty="0">
                <a:latin typeface="隶书" panose="02010509060101010101" pitchFamily="49" charset="-122"/>
                <a:ea typeface="隶书" panose="02010509060101010101" pitchFamily="49" charset="-122"/>
              </a:rPr>
              <a:t>1</a:t>
            </a:r>
            <a:r>
              <a:rPr lang="zh-CN" altLang="zh-CN" sz="2100" b="1" dirty="0">
                <a:latin typeface="隶书" panose="02010509060101010101" pitchFamily="49" charset="-122"/>
                <a:ea typeface="隶书" panose="02010509060101010101" pitchFamily="49" charset="-122"/>
              </a:rPr>
              <a:t>：</a:t>
            </a:r>
            <a:endParaRPr lang="en-US" altLang="zh-CN" sz="2100" b="1" dirty="0">
              <a:latin typeface="隶书" panose="02010509060101010101" pitchFamily="49" charset="-122"/>
              <a:ea typeface="隶书" panose="02010509060101010101" pitchFamily="49" charset="-122"/>
            </a:endParaRPr>
          </a:p>
          <a:p>
            <a:r>
              <a:rPr lang="zh-CN" altLang="zh-CN" sz="2100" b="1" dirty="0">
                <a:latin typeface="隶书" panose="02010509060101010101" pitchFamily="49" charset="-122"/>
                <a:ea typeface="隶书" panose="02010509060101010101" pitchFamily="49" charset="-122"/>
              </a:rPr>
              <a:t>藏有中文</a:t>
            </a:r>
            <a:r>
              <a:rPr lang="zh-CN" altLang="en-US" sz="2100" b="1" dirty="0">
                <a:latin typeface="隶书" panose="02010509060101010101" pitchFamily="49" charset="-122"/>
                <a:ea typeface="隶书" panose="02010509060101010101" pitchFamily="49" charset="-122"/>
              </a:rPr>
              <a:t>文科</a:t>
            </a:r>
            <a:r>
              <a:rPr lang="zh-CN" altLang="zh-CN" sz="2100" b="1" dirty="0">
                <a:latin typeface="隶书" panose="02010509060101010101" pitchFamily="49" charset="-122"/>
                <a:ea typeface="隶书" panose="02010509060101010101" pitchFamily="49" charset="-122"/>
              </a:rPr>
              <a:t>图书（A-H2类），开架借阅。</a:t>
            </a:r>
          </a:p>
        </p:txBody>
      </p:sp>
      <p:sp>
        <p:nvSpPr>
          <p:cNvPr id="6" name="矩形 5"/>
          <p:cNvSpPr/>
          <p:nvPr/>
        </p:nvSpPr>
        <p:spPr>
          <a:xfrm>
            <a:off x="7765969" y="5916292"/>
            <a:ext cx="3208536" cy="738662"/>
          </a:xfrm>
          <a:prstGeom prst="rect">
            <a:avLst/>
          </a:prstGeom>
          <a:solidFill>
            <a:schemeClr val="bg2"/>
          </a:solidFill>
        </p:spPr>
        <p:txBody>
          <a:bodyPr wrap="square" lIns="91436" tIns="45719" rIns="91436" bIns="45719">
            <a:spAutoFit/>
          </a:bodyPr>
          <a:lstStyle/>
          <a:p>
            <a:r>
              <a:rPr lang="zh-CN" altLang="zh-CN" sz="2100" b="1" dirty="0">
                <a:latin typeface="隶书" panose="02010509060101010101" pitchFamily="49" charset="-122"/>
                <a:ea typeface="隶书" panose="02010509060101010101" pitchFamily="49" charset="-122"/>
              </a:rPr>
              <a:t>考研自习室：</a:t>
            </a:r>
            <a:endParaRPr lang="en-US" altLang="zh-CN" sz="2100" b="1" dirty="0">
              <a:latin typeface="隶书" panose="02010509060101010101" pitchFamily="49" charset="-122"/>
              <a:ea typeface="隶书" panose="02010509060101010101" pitchFamily="49" charset="-122"/>
            </a:endParaRPr>
          </a:p>
          <a:p>
            <a:r>
              <a:rPr lang="zh-CN" altLang="zh-CN" sz="2100" b="1" dirty="0">
                <a:latin typeface="隶书" panose="02010509060101010101" pitchFamily="49" charset="-122"/>
                <a:ea typeface="隶书" panose="02010509060101010101" pitchFamily="49" charset="-122"/>
              </a:rPr>
              <a:t>专供考研学生使用</a:t>
            </a:r>
            <a:r>
              <a:rPr lang="zh-CN" altLang="en-US" sz="2100" b="1" dirty="0">
                <a:latin typeface="隶书" panose="02010509060101010101" pitchFamily="49" charset="-122"/>
                <a:ea typeface="隶书" panose="02010509060101010101" pitchFamily="49" charset="-122"/>
              </a:rPr>
              <a:t>。</a:t>
            </a:r>
            <a:endParaRPr lang="zh-CN" altLang="zh-CN" sz="2100" b="1" dirty="0">
              <a:latin typeface="隶书" panose="02010509060101010101" pitchFamily="49" charset="-122"/>
              <a:ea typeface="隶书" panose="02010509060101010101" pitchFamily="49" charset="-122"/>
            </a:endParaRPr>
          </a:p>
        </p:txBody>
      </p:sp>
      <p:pic>
        <p:nvPicPr>
          <p:cNvPr id="9" name="Picture 3" descr="H:\新生入馆教育\2022\2022新生入馆教育20221027\照片\四楼文科库.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5927" y="2456597"/>
            <a:ext cx="3564324" cy="26742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新生入馆教育\2022\2022新生入馆教育20221027\照片\四楼自习室.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4383" y="3164029"/>
            <a:ext cx="3550123" cy="26636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新生入馆教育\2022\2022新生入馆教育20221027\照片\四楼外文库.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8365" y="566788"/>
            <a:ext cx="3094753" cy="2321972"/>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p:cNvSpPr/>
          <p:nvPr/>
        </p:nvSpPr>
        <p:spPr>
          <a:xfrm>
            <a:off x="10263116" y="651243"/>
            <a:ext cx="1351129" cy="2031323"/>
          </a:xfrm>
          <a:prstGeom prst="rect">
            <a:avLst/>
          </a:prstGeom>
          <a:solidFill>
            <a:schemeClr val="bg2"/>
          </a:solidFill>
        </p:spPr>
        <p:txBody>
          <a:bodyPr wrap="square" lIns="91436" tIns="45719" rIns="91436" bIns="45719">
            <a:spAutoFit/>
          </a:bodyPr>
          <a:lstStyle/>
          <a:p>
            <a:r>
              <a:rPr lang="zh-CN" altLang="zh-CN" sz="2100" b="1" dirty="0">
                <a:latin typeface="隶书" panose="02010509060101010101" pitchFamily="49" charset="-122"/>
                <a:ea typeface="隶书" panose="02010509060101010101" pitchFamily="49" charset="-122"/>
              </a:rPr>
              <a:t>外文书库：藏有英、日、俄、法等外文书刊，开架借阅。</a:t>
            </a:r>
          </a:p>
        </p:txBody>
      </p:sp>
      <p:sp>
        <p:nvSpPr>
          <p:cNvPr id="15" name="右箭头标注 14"/>
          <p:cNvSpPr/>
          <p:nvPr/>
        </p:nvSpPr>
        <p:spPr>
          <a:xfrm>
            <a:off x="517960" y="2196664"/>
            <a:ext cx="1037707" cy="2371504"/>
          </a:xfrm>
          <a:prstGeom prst="rightArrowCallou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lIns="91407" tIns="45703" rIns="91407" bIns="45703" anchor="ctr"/>
          <a:lstStyle/>
          <a:p>
            <a:pPr algn="ctr" fontAlgn="base">
              <a:spcBef>
                <a:spcPct val="0"/>
              </a:spcBef>
              <a:spcAft>
                <a:spcPct val="0"/>
              </a:spcAft>
              <a:defRPr/>
            </a:pPr>
            <a:r>
              <a:rPr lang="zh-CN" altLang="en-US" sz="2100" b="1" dirty="0">
                <a:solidFill>
                  <a:schemeClr val="tx1"/>
                </a:solidFill>
                <a:latin typeface="+mn-ea"/>
              </a:rPr>
              <a:t>福</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慧</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图</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书</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馆</a:t>
            </a:r>
          </a:p>
        </p:txBody>
      </p:sp>
      <p:sp>
        <p:nvSpPr>
          <p:cNvPr id="16" name="单圆角矩形 15">
            <a:hlinkClick r:id="rId5" action="ppaction://hlinkfile"/>
          </p:cNvPr>
          <p:cNvSpPr/>
          <p:nvPr/>
        </p:nvSpPr>
        <p:spPr>
          <a:xfrm>
            <a:off x="1600436" y="2826967"/>
            <a:ext cx="635805" cy="1110893"/>
          </a:xfrm>
          <a:prstGeom prst="snipRoundRect">
            <a:avLst/>
          </a:prstGeom>
          <a:solidFill>
            <a:schemeClr val="accent1">
              <a:lumMod val="20000"/>
              <a:lumOff val="80000"/>
            </a:schemeClr>
          </a:solidFill>
          <a:ln>
            <a:solidFill>
              <a:schemeClr val="accent1">
                <a:lumMod val="60000"/>
                <a:lumOff val="40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07" tIns="45703" rIns="91407" bIns="45703" anchor="ctr"/>
          <a:lstStyle/>
          <a:p>
            <a:pPr fontAlgn="base">
              <a:spcBef>
                <a:spcPts val="675"/>
              </a:spcBef>
              <a:spcAft>
                <a:spcPct val="0"/>
              </a:spcAft>
              <a:defRPr/>
            </a:pPr>
            <a:r>
              <a:rPr lang="zh-CN" altLang="en-US" sz="2100" b="1" dirty="0">
                <a:solidFill>
                  <a:srgbClr val="000000"/>
                </a:solidFill>
                <a:latin typeface="宋体" panose="02010600030101010101" pitchFamily="2" charset="-122"/>
                <a:ea typeface="宋体" panose="02010600030101010101" pitchFamily="2" charset="-122"/>
                <a:cs typeface="Arial" panose="020B0604020202020204" pitchFamily="34" charset="0"/>
                <a:sym typeface="Times New Roman" panose="02020603050405020304" pitchFamily="18" charset="0"/>
              </a:rPr>
              <a:t>四楼</a:t>
            </a:r>
            <a:endParaRPr lang="zh-CN" altLang="en-US" sz="2100" b="1"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Times New Roman" panose="02020603050405020304" pitchFamily="18" charset="0"/>
            </a:endParaRPr>
          </a:p>
        </p:txBody>
      </p:sp>
      <p:sp>
        <p:nvSpPr>
          <p:cNvPr id="12" name="îŝļîde"/>
          <p:cNvSpPr/>
          <p:nvPr/>
        </p:nvSpPr>
        <p:spPr>
          <a:xfrm>
            <a:off x="338809" y="447608"/>
            <a:ext cx="3952504"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1.2 </a:t>
            </a:r>
            <a:r>
              <a:rPr kumimoji="1" lang="zh-CN" altLang="en-US" sz="2800" b="1" dirty="0" smtClean="0">
                <a:solidFill>
                  <a:srgbClr val="FFFFFF"/>
                </a:solidFill>
              </a:rPr>
              <a:t>机构及库室分布</a:t>
            </a:r>
            <a:endParaRPr kumimoji="1" lang="en-US" altLang="zh-CN" sz="2800" b="1" dirty="0">
              <a:solidFill>
                <a:srgbClr val="FFFFFF"/>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9</a:t>
            </a:fld>
            <a:endParaRPr lang="zh-CN" altLang="en-US"/>
          </a:p>
        </p:txBody>
      </p:sp>
      <p:sp>
        <p:nvSpPr>
          <p:cNvPr id="4" name="矩形 3"/>
          <p:cNvSpPr/>
          <p:nvPr/>
        </p:nvSpPr>
        <p:spPr>
          <a:xfrm>
            <a:off x="3508519" y="1528549"/>
            <a:ext cx="2988333" cy="15285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defRPr/>
            </a:pPr>
            <a:r>
              <a:rPr lang="zh-CN" altLang="zh-CN" sz="2100" b="1" dirty="0">
                <a:solidFill>
                  <a:schemeClr val="tx1"/>
                </a:solidFill>
                <a:latin typeface="隶书" panose="02010509060101010101" pitchFamily="49" charset="-122"/>
                <a:ea typeface="隶书" panose="02010509060101010101" pitchFamily="49" charset="-122"/>
              </a:rPr>
              <a:t>文科书库</a:t>
            </a:r>
            <a:r>
              <a:rPr lang="en-US" altLang="zh-CN" sz="2100" b="1" dirty="0">
                <a:solidFill>
                  <a:schemeClr val="tx1"/>
                </a:solidFill>
                <a:latin typeface="隶书" panose="02010509060101010101" pitchFamily="49" charset="-122"/>
                <a:ea typeface="隶书" panose="02010509060101010101" pitchFamily="49" charset="-122"/>
              </a:rPr>
              <a:t>2</a:t>
            </a:r>
            <a:r>
              <a:rPr lang="zh-CN" altLang="zh-CN" sz="2100" b="1" dirty="0">
                <a:solidFill>
                  <a:schemeClr val="tx1"/>
                </a:solidFill>
                <a:latin typeface="隶书" panose="02010509060101010101" pitchFamily="49" charset="-122"/>
                <a:ea typeface="隶书" panose="02010509060101010101" pitchFamily="49" charset="-122"/>
              </a:rPr>
              <a:t>：</a:t>
            </a:r>
            <a:endParaRPr lang="en-US" altLang="zh-CN" sz="2100" b="1" dirty="0">
              <a:solidFill>
                <a:schemeClr val="tx1"/>
              </a:solidFill>
              <a:latin typeface="隶书" panose="02010509060101010101" pitchFamily="49" charset="-122"/>
              <a:ea typeface="隶书" panose="02010509060101010101" pitchFamily="49" charset="-122"/>
            </a:endParaRPr>
          </a:p>
          <a:p>
            <a:pPr>
              <a:defRPr/>
            </a:pPr>
            <a:r>
              <a:rPr lang="zh-CN" altLang="zh-CN" sz="2100" b="1" dirty="0">
                <a:solidFill>
                  <a:schemeClr val="tx1"/>
                </a:solidFill>
                <a:latin typeface="隶书" panose="02010509060101010101" pitchFamily="49" charset="-122"/>
                <a:ea typeface="隶书" panose="02010509060101010101" pitchFamily="49" charset="-122"/>
              </a:rPr>
              <a:t>藏有中文文科图书（H3-K类），索</a:t>
            </a:r>
            <a:r>
              <a:rPr lang="zh-CN" altLang="en-US" sz="2100" b="1" dirty="0">
                <a:solidFill>
                  <a:schemeClr val="tx1"/>
                </a:solidFill>
                <a:latin typeface="隶书" panose="02010509060101010101" pitchFamily="49" charset="-122"/>
                <a:ea typeface="隶书" panose="02010509060101010101" pitchFamily="49" charset="-122"/>
              </a:rPr>
              <a:t>取</a:t>
            </a:r>
            <a:r>
              <a:rPr lang="zh-CN" altLang="zh-CN" sz="2100" b="1" dirty="0">
                <a:solidFill>
                  <a:schemeClr val="tx1"/>
                </a:solidFill>
                <a:latin typeface="隶书" panose="02010509060101010101" pitchFamily="49" charset="-122"/>
                <a:ea typeface="隶书" panose="02010509060101010101" pitchFamily="49" charset="-122"/>
              </a:rPr>
              <a:t>号衔接四楼的文科图书，开架借阅。</a:t>
            </a:r>
          </a:p>
        </p:txBody>
      </p:sp>
      <p:sp>
        <p:nvSpPr>
          <p:cNvPr id="5" name="矩形 4"/>
          <p:cNvSpPr/>
          <p:nvPr/>
        </p:nvSpPr>
        <p:spPr>
          <a:xfrm>
            <a:off x="3332145" y="4067035"/>
            <a:ext cx="3164707" cy="17878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r>
              <a:rPr lang="zh-CN" altLang="en-US" sz="2100" b="1" dirty="0">
                <a:solidFill>
                  <a:schemeClr val="tx1"/>
                </a:solidFill>
                <a:latin typeface="隶书" panose="02010509060101010101" pitchFamily="49" charset="-122"/>
                <a:ea typeface="隶书" panose="02010509060101010101" pitchFamily="49" charset="-122"/>
              </a:rPr>
              <a:t>基础教育书库</a:t>
            </a:r>
            <a:r>
              <a:rPr lang="zh-CN" altLang="zh-CN" sz="2100" b="1" dirty="0">
                <a:solidFill>
                  <a:schemeClr val="tx1"/>
                </a:solidFill>
                <a:latin typeface="隶书" panose="02010509060101010101" pitchFamily="49" charset="-122"/>
                <a:ea typeface="隶书" panose="02010509060101010101" pitchFamily="49" charset="-122"/>
              </a:rPr>
              <a:t>：</a:t>
            </a:r>
            <a:endParaRPr lang="en-US" altLang="zh-CN" sz="2100" b="1" dirty="0">
              <a:solidFill>
                <a:schemeClr val="tx1"/>
              </a:solidFill>
              <a:latin typeface="隶书" panose="02010509060101010101" pitchFamily="49" charset="-122"/>
              <a:ea typeface="隶书" panose="02010509060101010101" pitchFamily="49" charset="-122"/>
            </a:endParaRPr>
          </a:p>
          <a:p>
            <a:r>
              <a:rPr lang="zh-CN" altLang="en-US" sz="2100" b="1" dirty="0">
                <a:solidFill>
                  <a:schemeClr val="tx1"/>
                </a:solidFill>
                <a:latin typeface="隶书" panose="02010509060101010101" pitchFamily="49" charset="-122"/>
                <a:ea typeface="隶书" panose="02010509060101010101" pitchFamily="49" charset="-122"/>
              </a:rPr>
              <a:t>藏有教育事业、学前教育、幼儿教育、初等教育、中等教育等基础教育类图书。</a:t>
            </a:r>
            <a:endParaRPr lang="zh-CN" altLang="zh-CN" sz="2100" b="1" dirty="0">
              <a:solidFill>
                <a:schemeClr val="tx1"/>
              </a:solidFill>
              <a:latin typeface="隶书" panose="02010509060101010101" pitchFamily="49" charset="-122"/>
              <a:ea typeface="隶书" panose="02010509060101010101" pitchFamily="49" charset="-122"/>
            </a:endParaRPr>
          </a:p>
        </p:txBody>
      </p:sp>
      <p:pic>
        <p:nvPicPr>
          <p:cNvPr id="6" name="Picture 2" descr="H:\新生入馆教育\2022\2022新生入馆教育20221027\照片\五楼基础.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74257" y="3701882"/>
            <a:ext cx="3746720" cy="28111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H:\新生入馆教育\2022\2022新生入馆教育20221027\照片\五楼文科书库.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4257" y="747452"/>
            <a:ext cx="3746720" cy="2810041"/>
          </a:xfrm>
          <a:prstGeom prst="rect">
            <a:avLst/>
          </a:prstGeom>
          <a:noFill/>
          <a:extLst>
            <a:ext uri="{909E8E84-426E-40DD-AFC4-6F175D3DCCD1}">
              <a14:hiddenFill xmlns:a14="http://schemas.microsoft.com/office/drawing/2010/main">
                <a:solidFill>
                  <a:srgbClr val="FFFFFF"/>
                </a:solidFill>
              </a14:hiddenFill>
            </a:ext>
          </a:extLst>
        </p:spPr>
      </p:pic>
      <p:sp>
        <p:nvSpPr>
          <p:cNvPr id="9" name="右箭头标注 8"/>
          <p:cNvSpPr/>
          <p:nvPr/>
        </p:nvSpPr>
        <p:spPr>
          <a:xfrm>
            <a:off x="517960" y="2196664"/>
            <a:ext cx="1037707" cy="2371504"/>
          </a:xfrm>
          <a:prstGeom prst="rightArrowCallou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lIns="91407" tIns="45703" rIns="91407" bIns="45703" anchor="ctr"/>
          <a:lstStyle/>
          <a:p>
            <a:pPr algn="ctr" fontAlgn="base">
              <a:spcBef>
                <a:spcPct val="0"/>
              </a:spcBef>
              <a:spcAft>
                <a:spcPct val="0"/>
              </a:spcAft>
              <a:defRPr/>
            </a:pPr>
            <a:r>
              <a:rPr lang="zh-CN" altLang="en-US" sz="2100" b="1" dirty="0">
                <a:solidFill>
                  <a:schemeClr val="tx1"/>
                </a:solidFill>
                <a:latin typeface="+mn-ea"/>
              </a:rPr>
              <a:t>福</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慧</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图</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书</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馆</a:t>
            </a:r>
          </a:p>
        </p:txBody>
      </p:sp>
      <p:sp>
        <p:nvSpPr>
          <p:cNvPr id="10" name="单圆角矩形 9">
            <a:hlinkClick r:id="rId4" action="ppaction://hlinkfile"/>
          </p:cNvPr>
          <p:cNvSpPr/>
          <p:nvPr/>
        </p:nvSpPr>
        <p:spPr>
          <a:xfrm>
            <a:off x="1600436" y="2826967"/>
            <a:ext cx="635805" cy="1110893"/>
          </a:xfrm>
          <a:prstGeom prst="snipRoundRect">
            <a:avLst/>
          </a:prstGeom>
          <a:solidFill>
            <a:schemeClr val="accent1">
              <a:lumMod val="20000"/>
              <a:lumOff val="80000"/>
            </a:schemeClr>
          </a:solidFill>
          <a:ln>
            <a:solidFill>
              <a:schemeClr val="accent1">
                <a:lumMod val="60000"/>
                <a:lumOff val="40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07" tIns="45703" rIns="91407" bIns="45703" anchor="ctr"/>
          <a:lstStyle/>
          <a:p>
            <a:pPr fontAlgn="base">
              <a:spcBef>
                <a:spcPts val="675"/>
              </a:spcBef>
              <a:spcAft>
                <a:spcPct val="0"/>
              </a:spcAft>
              <a:defRPr/>
            </a:pPr>
            <a:r>
              <a:rPr lang="zh-CN" altLang="en-US" sz="2100" b="1" dirty="0">
                <a:solidFill>
                  <a:srgbClr val="000000"/>
                </a:solidFill>
                <a:latin typeface="宋体" panose="02010600030101010101" pitchFamily="2" charset="-122"/>
                <a:ea typeface="宋体" panose="02010600030101010101" pitchFamily="2" charset="-122"/>
                <a:cs typeface="Arial" panose="020B0604020202020204" pitchFamily="34" charset="0"/>
                <a:sym typeface="Times New Roman" panose="02020603050405020304" pitchFamily="18" charset="0"/>
              </a:rPr>
              <a:t>五楼</a:t>
            </a:r>
            <a:endParaRPr lang="zh-CN" altLang="en-US" sz="2100" b="1"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Times New Roman" panose="02020603050405020304" pitchFamily="18" charset="0"/>
            </a:endParaRPr>
          </a:p>
        </p:txBody>
      </p:sp>
      <p:sp>
        <p:nvSpPr>
          <p:cNvPr id="11" name="îŝļîde"/>
          <p:cNvSpPr/>
          <p:nvPr/>
        </p:nvSpPr>
        <p:spPr>
          <a:xfrm>
            <a:off x="338809" y="447608"/>
            <a:ext cx="3952504"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1.2 </a:t>
            </a:r>
            <a:r>
              <a:rPr kumimoji="1" lang="zh-CN" altLang="en-US" sz="2800" b="1" dirty="0" smtClean="0">
                <a:solidFill>
                  <a:srgbClr val="FFFFFF"/>
                </a:solidFill>
              </a:rPr>
              <a:t>机构及库室分布</a:t>
            </a:r>
            <a:endParaRPr kumimoji="1" lang="en-US" altLang="zh-CN" sz="2800" b="1" dirty="0">
              <a:solidFill>
                <a:srgbClr val="FFFFFF"/>
              </a:solidFill>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GuidesStyle_Normal&quot;,&quot;Name&quot;:&quot;正常&quot;,&quot;Kind&quot;:&quot;System&quot;,&quot;OldGuidesSetting&quot;:{&quot;HeaderHeight&quot;:15.0,&quot;FooterHeight&quot;:9.0,&quot;SideMargin&quot;:5.5,&quot;TopMargin&quot;:0.0,&quot;BottomMargin&quot;:0.0,&quot;IntervalMargin&quot;:1.5}}"/>
  <p:tag name="ISLIDE.TEMPLATE" val="83281200-056c-47f9-8212-2d7ad75a5b1f"/>
  <p:tag name="KSO_WPP_MARK_KEY" val="c95ca090-707d-4b4b-b3af-b76703a24c98"/>
  <p:tag name="COMMONDATA" val="eyJoZGlkIjoiODA4NGE4MjNkNDA4NWJlNTE5NzMwNzAxZjhmZDdmMW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ISLIDE.DIAGRAM" val="#839826;"/>
</p:tagLst>
</file>

<file path=ppt/tags/tag2.xml><?xml version="1.0" encoding="utf-8"?>
<p:tagLst xmlns:a="http://schemas.openxmlformats.org/drawingml/2006/main" xmlns:r="http://schemas.openxmlformats.org/officeDocument/2006/relationships" xmlns:p="http://schemas.openxmlformats.org/presentationml/2006/main">
  <p:tag name="ISLIDE.DIAGRAM" val="#839809;"/>
</p:tagLst>
</file>

<file path=ppt/tags/tag3.xml><?xml version="1.0" encoding="utf-8"?>
<p:tagLst xmlns:a="http://schemas.openxmlformats.org/drawingml/2006/main" xmlns:r="http://schemas.openxmlformats.org/officeDocument/2006/relationships" xmlns:p="http://schemas.openxmlformats.org/presentationml/2006/main">
  <p:tag name="ISLIDE.DIAGRAM" val="#839830;"/>
</p:tagLst>
</file>

<file path=ppt/tags/tag4.xml><?xml version="1.0" encoding="utf-8"?>
<p:tagLst xmlns:a="http://schemas.openxmlformats.org/drawingml/2006/main" xmlns:r="http://schemas.openxmlformats.org/officeDocument/2006/relationships" xmlns:p="http://schemas.openxmlformats.org/presentationml/2006/main">
  <p:tag name="ISLIDE.DIAGRAM" val="#861576;"/>
</p:tagLst>
</file>

<file path=ppt/tags/tag5.xml><?xml version="1.0" encoding="utf-8"?>
<p:tagLst xmlns:a="http://schemas.openxmlformats.org/drawingml/2006/main" xmlns:r="http://schemas.openxmlformats.org/officeDocument/2006/relationships" xmlns:p="http://schemas.openxmlformats.org/presentationml/2006/main">
  <p:tag name="ISLIDE.DIAGRAM" val="#839830;"/>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Designed by iSlide">
  <a:themeElements>
    <a:clrScheme name="iSlide VI标准">
      <a:dk1>
        <a:srgbClr val="2F2F2F"/>
      </a:dk1>
      <a:lt1>
        <a:srgbClr val="FFFFFF"/>
      </a:lt1>
      <a:dk2>
        <a:srgbClr val="778495"/>
      </a:dk2>
      <a:lt2>
        <a:srgbClr val="F0F0F0"/>
      </a:lt2>
      <a:accent1>
        <a:srgbClr val="BD2B16"/>
      </a:accent1>
      <a:accent2>
        <a:srgbClr val="C59D8A"/>
      </a:accent2>
      <a:accent3>
        <a:srgbClr val="946956"/>
      </a:accent3>
      <a:accent4>
        <a:srgbClr val="E0A99B"/>
      </a:accent4>
      <a:accent5>
        <a:srgbClr val="584246"/>
      </a:accent5>
      <a:accent6>
        <a:srgbClr val="B09999"/>
      </a:accent6>
      <a:hlink>
        <a:srgbClr val="F84D4D"/>
      </a:hlink>
      <a:folHlink>
        <a:srgbClr val="979797"/>
      </a:folHlink>
    </a:clrScheme>
    <a:fontScheme name="标准字体">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iSlide VI标准">
    <a:dk1>
      <a:srgbClr val="2F2F2F"/>
    </a:dk1>
    <a:lt1>
      <a:srgbClr val="FFFFFF"/>
    </a:lt1>
    <a:dk2>
      <a:srgbClr val="778495"/>
    </a:dk2>
    <a:lt2>
      <a:srgbClr val="F0F0F0"/>
    </a:lt2>
    <a:accent1>
      <a:srgbClr val="BD2B16"/>
    </a:accent1>
    <a:accent2>
      <a:srgbClr val="C59D8A"/>
    </a:accent2>
    <a:accent3>
      <a:srgbClr val="946956"/>
    </a:accent3>
    <a:accent4>
      <a:srgbClr val="E0A99B"/>
    </a:accent4>
    <a:accent5>
      <a:srgbClr val="584246"/>
    </a:accent5>
    <a:accent6>
      <a:srgbClr val="B09999"/>
    </a:accent6>
    <a:hlink>
      <a:srgbClr val="F84D4D"/>
    </a:hlink>
    <a:folHlink>
      <a:srgbClr val="979797"/>
    </a:folHlink>
  </a:clrScheme>
</a:themeOverride>
</file>

<file path=ppt/theme/themeOverride2.xml><?xml version="1.0" encoding="utf-8"?>
<a:themeOverride xmlns:a="http://schemas.openxmlformats.org/drawingml/2006/main">
  <a:clrScheme name="iSlide VI标准">
    <a:dk1>
      <a:srgbClr val="2F2F2F"/>
    </a:dk1>
    <a:lt1>
      <a:srgbClr val="FFFFFF"/>
    </a:lt1>
    <a:dk2>
      <a:srgbClr val="778495"/>
    </a:dk2>
    <a:lt2>
      <a:srgbClr val="F0F0F0"/>
    </a:lt2>
    <a:accent1>
      <a:srgbClr val="BD2B16"/>
    </a:accent1>
    <a:accent2>
      <a:srgbClr val="C59D8A"/>
    </a:accent2>
    <a:accent3>
      <a:srgbClr val="946956"/>
    </a:accent3>
    <a:accent4>
      <a:srgbClr val="E0A99B"/>
    </a:accent4>
    <a:accent5>
      <a:srgbClr val="584246"/>
    </a:accent5>
    <a:accent6>
      <a:srgbClr val="B09999"/>
    </a:accent6>
    <a:hlink>
      <a:srgbClr val="F84D4D"/>
    </a:hlink>
    <a:folHlink>
      <a:srgbClr val="979797"/>
    </a:folHlink>
  </a:clrScheme>
</a:themeOverride>
</file>

<file path=ppt/theme/themeOverride3.xml><?xml version="1.0" encoding="utf-8"?>
<a:themeOverride xmlns:a="http://schemas.openxmlformats.org/drawingml/2006/main">
  <a:clrScheme name="iSlide VI标准">
    <a:dk1>
      <a:srgbClr val="2F2F2F"/>
    </a:dk1>
    <a:lt1>
      <a:srgbClr val="FFFFFF"/>
    </a:lt1>
    <a:dk2>
      <a:srgbClr val="778495"/>
    </a:dk2>
    <a:lt2>
      <a:srgbClr val="F0F0F0"/>
    </a:lt2>
    <a:accent1>
      <a:srgbClr val="BD2B16"/>
    </a:accent1>
    <a:accent2>
      <a:srgbClr val="C59D8A"/>
    </a:accent2>
    <a:accent3>
      <a:srgbClr val="946956"/>
    </a:accent3>
    <a:accent4>
      <a:srgbClr val="E0A99B"/>
    </a:accent4>
    <a:accent5>
      <a:srgbClr val="584246"/>
    </a:accent5>
    <a:accent6>
      <a:srgbClr val="B09999"/>
    </a:accent6>
    <a:hlink>
      <a:srgbClr val="F84D4D"/>
    </a:hlink>
    <a:folHlink>
      <a:srgbClr val="979797"/>
    </a:folHlink>
  </a:clrScheme>
</a:themeOverride>
</file>

<file path=ppt/theme/themeOverride4.xml><?xml version="1.0" encoding="utf-8"?>
<a:themeOverride xmlns:a="http://schemas.openxmlformats.org/drawingml/2006/main">
  <a:clrScheme name="iSlide VI标准">
    <a:dk1>
      <a:srgbClr val="2F2F2F"/>
    </a:dk1>
    <a:lt1>
      <a:srgbClr val="FFFFFF"/>
    </a:lt1>
    <a:dk2>
      <a:srgbClr val="778495"/>
    </a:dk2>
    <a:lt2>
      <a:srgbClr val="F0F0F0"/>
    </a:lt2>
    <a:accent1>
      <a:srgbClr val="BD2B16"/>
    </a:accent1>
    <a:accent2>
      <a:srgbClr val="C59D8A"/>
    </a:accent2>
    <a:accent3>
      <a:srgbClr val="946956"/>
    </a:accent3>
    <a:accent4>
      <a:srgbClr val="E0A99B"/>
    </a:accent4>
    <a:accent5>
      <a:srgbClr val="584246"/>
    </a:accent5>
    <a:accent6>
      <a:srgbClr val="B09999"/>
    </a:accent6>
    <a:hlink>
      <a:srgbClr val="F84D4D"/>
    </a:hlink>
    <a:folHlink>
      <a:srgbClr val="979797"/>
    </a:folHlink>
  </a:clrScheme>
</a:themeOverride>
</file>

<file path=docProps/app.xml><?xml version="1.0" encoding="utf-8"?>
<Properties xmlns="http://schemas.openxmlformats.org/officeDocument/2006/extended-properties" xmlns:vt="http://schemas.openxmlformats.org/officeDocument/2006/docPropsVTypes">
  <Template>Fu</Template>
  <TotalTime>3314</TotalTime>
  <Words>4345</Words>
  <Application>Microsoft Office PowerPoint</Application>
  <PresentationFormat>自定义</PresentationFormat>
  <Paragraphs>553</Paragraphs>
  <Slides>61</Slides>
  <Notes>2</Notes>
  <HiddenSlides>0</HiddenSlides>
  <MMClips>0</MMClips>
  <ScaleCrop>false</ScaleCrop>
  <HeadingPairs>
    <vt:vector size="4" baseType="variant">
      <vt:variant>
        <vt:lpstr>主题</vt:lpstr>
      </vt:variant>
      <vt:variant>
        <vt:i4>1</vt:i4>
      </vt:variant>
      <vt:variant>
        <vt:lpstr>幻灯片标题</vt:lpstr>
      </vt:variant>
      <vt:variant>
        <vt:i4>61</vt:i4>
      </vt:variant>
    </vt:vector>
  </HeadingPairs>
  <TitlesOfParts>
    <vt:vector size="62" baseType="lpstr">
      <vt:lpstr>Designed by iSlide</vt:lpstr>
      <vt:lpstr>PowerPoint 演示文稿</vt:lpstr>
      <vt:lpstr>PowerPoint 演示文稿</vt:lpstr>
      <vt:lpstr>图书馆概况</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纸质资源及利用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(3)借还图书——借还书机自助借还        视频</vt:lpstr>
      <vt:lpstr>(3)借还图书——借还书机人脸识别</vt:lpstr>
      <vt:lpstr>PowerPoint 演示文稿</vt:lpstr>
      <vt:lpstr>PowerPoint 演示文稿</vt:lpstr>
      <vt:lpstr>PowerPoint 演示文稿</vt:lpstr>
      <vt:lpstr>PowerPoint 演示文稿</vt:lpstr>
      <vt:lpstr>PowerPoint 演示文稿</vt:lpstr>
      <vt:lpstr>电子资源及利用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图书馆空间与安全管理</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iSlide</Manager>
  <Company>iSlide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Fu</dc:creator>
  <cp:lastModifiedBy>Lenovo</cp:lastModifiedBy>
  <cp:revision>174</cp:revision>
  <cp:lastPrinted>2022-05-23T16:00:00Z</cp:lastPrinted>
  <dcterms:created xsi:type="dcterms:W3CDTF">2022-05-23T16:00:00Z</dcterms:created>
  <dcterms:modified xsi:type="dcterms:W3CDTF">2024-09-09T08:14:20Z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lide.TEMPLATE">
    <vt:lpwstr>83281200-056c-47f9-8212-2d7ad75a5b1f</vt:lpwstr>
  </property>
  <property fmtid="{D5CDD505-2E9C-101B-9397-08002B2CF9AE}" pid="3" name="ICV">
    <vt:lpwstr>62EC9D79028944D28A7BA50D1B3DB367_12</vt:lpwstr>
  </property>
  <property fmtid="{D5CDD505-2E9C-101B-9397-08002B2CF9AE}" pid="4" name="KSOProductBuildVer">
    <vt:lpwstr>2052-11.1.0.14309</vt:lpwstr>
  </property>
</Properties>
</file>